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59" r:id="rId4"/>
    <p:sldId id="261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C5784-B882-43D7-875A-BC639E5A3E3F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38F3-FC73-4BFB-907E-4D2B0F70A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3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38F3-FC73-4BFB-907E-4D2B0F70AF9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00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70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8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41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30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52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92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03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9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50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99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18000">
              <a:srgbClr val="D49E6C"/>
            </a:gs>
            <a:gs pos="88000">
              <a:srgbClr val="A65528"/>
            </a:gs>
            <a:gs pos="100000">
              <a:srgbClr val="66301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5F41-46E5-4744-A216-E2C40689F89A}" type="datetimeFigureOut">
              <a:rPr lang="cs-CZ" smtClean="0"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3183A-0F96-422A-B3E6-0C7E324A2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807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/>
              <a:t>Alkalické kovy</a:t>
            </a:r>
            <a:endParaRPr lang="cs-CZ" sz="5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4058"/>
            <a:ext cx="6336704" cy="473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Alkalické kovy -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77872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b="1" i="1" dirty="0" smtClean="0"/>
              <a:t>SODÍK</a:t>
            </a:r>
          </a:p>
          <a:p>
            <a:r>
              <a:rPr lang="cs-CZ" sz="2600" dirty="0"/>
              <a:t>při výrobě </a:t>
            </a:r>
            <a:r>
              <a:rPr lang="cs-CZ" sz="2600" b="1" dirty="0"/>
              <a:t>sodíkových výbojek </a:t>
            </a:r>
            <a:r>
              <a:rPr lang="cs-CZ" sz="2600" dirty="0"/>
              <a:t>– pouličního osvětlení</a:t>
            </a:r>
          </a:p>
          <a:p>
            <a:r>
              <a:rPr lang="cs-CZ" sz="2600" dirty="0"/>
              <a:t>NaCl </a:t>
            </a:r>
            <a:r>
              <a:rPr lang="cs-CZ" sz="2600" b="1" dirty="0"/>
              <a:t>v kuchyni </a:t>
            </a:r>
            <a:r>
              <a:rPr lang="cs-CZ" sz="2600" dirty="0"/>
              <a:t>(ochucovadlo, konzervace)</a:t>
            </a:r>
          </a:p>
          <a:p>
            <a:r>
              <a:rPr lang="cs-CZ" sz="2600" dirty="0"/>
              <a:t>Na</a:t>
            </a:r>
            <a:r>
              <a:rPr lang="cs-CZ" sz="2600" baseline="-25000" dirty="0"/>
              <a:t>2</a:t>
            </a:r>
            <a:r>
              <a:rPr lang="cs-CZ" sz="2600" dirty="0"/>
              <a:t>O</a:t>
            </a:r>
            <a:r>
              <a:rPr lang="cs-CZ" sz="2600" baseline="-25000" dirty="0"/>
              <a:t>2</a:t>
            </a:r>
            <a:r>
              <a:rPr lang="cs-CZ" sz="2600" dirty="0"/>
              <a:t> na </a:t>
            </a:r>
            <a:r>
              <a:rPr lang="cs-CZ" sz="2600" b="1" dirty="0"/>
              <a:t>bělící lázně </a:t>
            </a:r>
            <a:r>
              <a:rPr lang="cs-CZ" sz="2600" dirty="0"/>
              <a:t>na hedvábí, vlnu, umělé </a:t>
            </a:r>
            <a:r>
              <a:rPr lang="cs-CZ" sz="2600" dirty="0" smtClean="0"/>
              <a:t>hedvábí aj</a:t>
            </a:r>
            <a:r>
              <a:rPr lang="cs-CZ" sz="2600" dirty="0"/>
              <a:t>.</a:t>
            </a:r>
          </a:p>
          <a:p>
            <a:r>
              <a:rPr lang="cs-CZ" sz="2600" dirty="0"/>
              <a:t>NaOH se používá při </a:t>
            </a:r>
            <a:r>
              <a:rPr lang="cs-CZ" sz="2600" b="1" dirty="0"/>
              <a:t>výrobě mýdel, léčiv, </a:t>
            </a: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/>
              <a:t> </a:t>
            </a:r>
            <a:r>
              <a:rPr lang="cs-CZ" sz="2600" b="1" dirty="0" smtClean="0"/>
              <a:t>    hedvábí </a:t>
            </a:r>
            <a:r>
              <a:rPr lang="cs-CZ" sz="2600" b="1" dirty="0"/>
              <a:t>a celulózy</a:t>
            </a:r>
          </a:p>
          <a:p>
            <a:r>
              <a:rPr lang="cs-CZ" sz="2600" dirty="0"/>
              <a:t>NaCN (kyanid sodný) slouží k </a:t>
            </a:r>
            <a:r>
              <a:rPr lang="cs-CZ" sz="2600" b="1" dirty="0"/>
              <a:t>vyluhování zlata</a:t>
            </a:r>
          </a:p>
          <a:p>
            <a:r>
              <a:rPr lang="cs-CZ" sz="2600" dirty="0"/>
              <a:t>Na</a:t>
            </a:r>
            <a:r>
              <a:rPr lang="cs-CZ" sz="2600" baseline="-25000" dirty="0"/>
              <a:t>2</a:t>
            </a:r>
            <a:r>
              <a:rPr lang="cs-CZ" sz="2600" dirty="0"/>
              <a:t>CO</a:t>
            </a:r>
            <a:r>
              <a:rPr lang="cs-CZ" sz="2600" baseline="-25000" dirty="0"/>
              <a:t>3</a:t>
            </a:r>
            <a:r>
              <a:rPr lang="cs-CZ" sz="2600" dirty="0"/>
              <a:t> se používá </a:t>
            </a:r>
            <a:r>
              <a:rPr lang="cs-CZ" sz="2600" dirty="0" smtClean="0"/>
              <a:t>při </a:t>
            </a:r>
            <a:r>
              <a:rPr lang="cs-CZ" sz="2600" b="1" dirty="0"/>
              <a:t>výrobě skla</a:t>
            </a:r>
          </a:p>
          <a:p>
            <a:r>
              <a:rPr lang="cs-CZ" sz="2600" dirty="0"/>
              <a:t>NaHCO</a:t>
            </a:r>
            <a:r>
              <a:rPr lang="cs-CZ" sz="2600" baseline="-25000" dirty="0"/>
              <a:t>3</a:t>
            </a:r>
            <a:r>
              <a:rPr lang="cs-CZ" sz="2600" dirty="0"/>
              <a:t> </a:t>
            </a:r>
            <a:r>
              <a:rPr lang="cs-CZ" sz="2600" dirty="0" smtClean="0"/>
              <a:t>jako </a:t>
            </a:r>
            <a:r>
              <a:rPr lang="cs-CZ" sz="2600" dirty="0"/>
              <a:t>součást </a:t>
            </a:r>
            <a:r>
              <a:rPr lang="cs-CZ" sz="2600" b="1" dirty="0"/>
              <a:t>kypřících prášků do pečiva</a:t>
            </a:r>
            <a:r>
              <a:rPr lang="cs-CZ" sz="2600" dirty="0"/>
              <a:t>, k </a:t>
            </a:r>
            <a:r>
              <a:rPr lang="cs-CZ" sz="2600" b="1" dirty="0"/>
              <a:t>neutralizaci </a:t>
            </a:r>
            <a:r>
              <a:rPr lang="cs-CZ" sz="2600" b="1" dirty="0" smtClean="0"/>
              <a:t>žaludečních </a:t>
            </a:r>
            <a:r>
              <a:rPr lang="cs-CZ" sz="2600" b="1" dirty="0"/>
              <a:t>šťáv </a:t>
            </a:r>
            <a:r>
              <a:rPr lang="cs-CZ" sz="2600" dirty="0"/>
              <a:t>při překyselení </a:t>
            </a:r>
            <a:r>
              <a:rPr lang="cs-CZ" sz="2600" dirty="0" smtClean="0"/>
              <a:t>žaludku</a:t>
            </a:r>
            <a:endParaRPr lang="cs-CZ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143240"/>
            <a:ext cx="1890253" cy="22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3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Alkalické kovy -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981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 smtClean="0"/>
              <a:t>DRASLÍK</a:t>
            </a:r>
          </a:p>
          <a:p>
            <a:r>
              <a:rPr lang="cs-CZ" dirty="0"/>
              <a:t>pro výrobu </a:t>
            </a:r>
            <a:r>
              <a:rPr lang="cs-CZ" b="1" dirty="0"/>
              <a:t>fotoelektrických článků</a:t>
            </a:r>
          </a:p>
          <a:p>
            <a:r>
              <a:rPr lang="cs-CZ" dirty="0"/>
              <a:t>KOH </a:t>
            </a:r>
            <a:r>
              <a:rPr lang="cs-CZ" b="1" dirty="0"/>
              <a:t>k výrobě mýdel</a:t>
            </a:r>
            <a:r>
              <a:rPr lang="cs-CZ" dirty="0"/>
              <a:t> (tekutých), </a:t>
            </a:r>
            <a:r>
              <a:rPr lang="cs-CZ" dirty="0" smtClean="0"/>
              <a:t>k </a:t>
            </a:r>
            <a:r>
              <a:rPr lang="cs-CZ" dirty="0"/>
              <a:t>výrobě </a:t>
            </a:r>
            <a:r>
              <a:rPr lang="cs-CZ" b="1" dirty="0"/>
              <a:t>léčiv, celulózy, papíru, 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umělého </a:t>
            </a:r>
            <a:r>
              <a:rPr lang="cs-CZ" dirty="0"/>
              <a:t>hedvábí (jako NaOH)</a:t>
            </a:r>
          </a:p>
          <a:p>
            <a:r>
              <a:rPr lang="cs-CZ" dirty="0"/>
              <a:t>K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 = potaš se </a:t>
            </a:r>
            <a:r>
              <a:rPr lang="cs-CZ" dirty="0" smtClean="0"/>
              <a:t>používá </a:t>
            </a:r>
            <a:r>
              <a:rPr lang="cs-CZ" dirty="0"/>
              <a:t>při </a:t>
            </a:r>
            <a:r>
              <a:rPr lang="cs-CZ" b="1" dirty="0"/>
              <a:t>výrobě skla</a:t>
            </a:r>
          </a:p>
          <a:p>
            <a:r>
              <a:rPr lang="cs-CZ" dirty="0"/>
              <a:t>KNO</a:t>
            </a:r>
            <a:r>
              <a:rPr lang="cs-CZ" baseline="-25000" dirty="0"/>
              <a:t>3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jako draselné </a:t>
            </a:r>
            <a:r>
              <a:rPr lang="cs-CZ" b="1" dirty="0" smtClean="0"/>
              <a:t>hnojivo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b="1" dirty="0" smtClean="0"/>
              <a:t>k výrobě výbušnin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809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3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cs-CZ" b="1" dirty="0" smtClean="0"/>
              <a:t>Alkalické kovy - využití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 smtClean="0"/>
              <a:t>RUBIDIUM</a:t>
            </a:r>
          </a:p>
          <a:p>
            <a:r>
              <a:rPr lang="cs-CZ" dirty="0"/>
              <a:t>ke konstrukci </a:t>
            </a:r>
            <a:r>
              <a:rPr lang="cs-CZ" b="1" dirty="0"/>
              <a:t>fotoelektrických </a:t>
            </a:r>
            <a:r>
              <a:rPr lang="cs-CZ" b="1" dirty="0" smtClean="0"/>
              <a:t>článků</a:t>
            </a:r>
          </a:p>
          <a:p>
            <a:r>
              <a:rPr lang="cs-CZ" dirty="0"/>
              <a:t>pro </a:t>
            </a:r>
            <a:r>
              <a:rPr lang="cs-CZ" b="1" dirty="0"/>
              <a:t>tomografii</a:t>
            </a:r>
            <a:r>
              <a:rPr lang="cs-CZ" dirty="0"/>
              <a:t> = lékařská zobrazovací technika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CESIUM</a:t>
            </a:r>
          </a:p>
          <a:p>
            <a:r>
              <a:rPr lang="cs-CZ" dirty="0" smtClean="0"/>
              <a:t> ke konstrukci </a:t>
            </a:r>
            <a:r>
              <a:rPr lang="cs-CZ" b="1" dirty="0" smtClean="0"/>
              <a:t>fotoelektrických článků</a:t>
            </a:r>
          </a:p>
          <a:p>
            <a:r>
              <a:rPr lang="cs-CZ" dirty="0" smtClean="0"/>
              <a:t>při </a:t>
            </a:r>
            <a:r>
              <a:rPr lang="cs-CZ" b="1" dirty="0" smtClean="0"/>
              <a:t>ozařování rakovinných nádorů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41448"/>
            <a:ext cx="1857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0020" y="2930649"/>
            <a:ext cx="15049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168352" cy="202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Alkalické kovy v organismech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= tzv. </a:t>
            </a:r>
            <a:r>
              <a:rPr lang="cs-CZ" b="1" dirty="0" smtClean="0"/>
              <a:t>biogenní prvky </a:t>
            </a:r>
            <a:r>
              <a:rPr lang="cs-CZ" sz="2800" dirty="0" smtClean="0"/>
              <a:t>(prvky tvořící živé organismy)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odík</a:t>
            </a:r>
            <a:r>
              <a:rPr lang="cs-CZ" dirty="0" smtClean="0"/>
              <a:t> se uplatňuje </a:t>
            </a:r>
            <a:r>
              <a:rPr lang="cs-CZ" dirty="0"/>
              <a:t>při tvorbě červených krvinek a kyseliny chlorovodíkové v žaludku, stimuluje činnost </a:t>
            </a:r>
            <a:r>
              <a:rPr lang="cs-CZ" dirty="0" smtClean="0"/>
              <a:t>ledvin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raslík</a:t>
            </a:r>
            <a:r>
              <a:rPr lang="cs-CZ" dirty="0" smtClean="0"/>
              <a:t> se </a:t>
            </a:r>
            <a:r>
              <a:rPr lang="cs-CZ" dirty="0"/>
              <a:t>podílí na funkci kardiovaskulárního systému</a:t>
            </a:r>
            <a:r>
              <a:rPr lang="cs-CZ" b="1" dirty="0"/>
              <a:t>, </a:t>
            </a:r>
            <a:r>
              <a:rPr lang="cs-CZ" dirty="0"/>
              <a:t>snižuje krevní tlak, zajišťuje svalový tonus, ovlivňuje náš nervový </a:t>
            </a:r>
            <a:r>
              <a:rPr lang="cs-CZ" dirty="0" smtClean="0"/>
              <a:t>systém</a:t>
            </a:r>
          </a:p>
          <a:p>
            <a:r>
              <a:rPr lang="cs-CZ" dirty="0"/>
              <a:t>„</a:t>
            </a:r>
            <a:r>
              <a:rPr lang="cs-CZ" dirty="0" smtClean="0"/>
              <a:t>sodíko-draslíková pumpa“ upravuje </a:t>
            </a:r>
            <a:r>
              <a:rPr lang="cs-CZ" dirty="0"/>
              <a:t>klidový potenciál buněk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9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   Zdroj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http://cs.wikipedia.org/wiki/Alkalick%C3%A9_kovy</a:t>
            </a:r>
          </a:p>
          <a:p>
            <a:r>
              <a:rPr lang="cs-CZ" dirty="0"/>
              <a:t>http://www.gvi.cz/files/chemie/prvni.pdf</a:t>
            </a:r>
          </a:p>
          <a:p>
            <a:r>
              <a:rPr lang="cs-CZ" dirty="0"/>
              <a:t>http://www.ped.muni.cz/wchem/sm/hc/labtech-old/soubory/operace/prace-s-alkal-dovy.pdf</a:t>
            </a:r>
          </a:p>
          <a:p>
            <a:r>
              <a:rPr lang="cs-CZ" dirty="0"/>
              <a:t>http://cs.wikipedia.org/wiki/Ledek</a:t>
            </a:r>
          </a:p>
          <a:p>
            <a:r>
              <a:rPr lang="cs-CZ" dirty="0"/>
              <a:t>http://cs.wikipedia.org/wiki/Lithium</a:t>
            </a:r>
          </a:p>
          <a:p>
            <a:r>
              <a:rPr lang="cs-CZ" dirty="0"/>
              <a:t>http://cs.wikipedia.org/wiki/Sod%C3%ADk</a:t>
            </a:r>
          </a:p>
          <a:p>
            <a:r>
              <a:rPr lang="cs-CZ" dirty="0"/>
              <a:t>http://cs.wikipedia.org/wiki/Drasl%C3%ADk</a:t>
            </a:r>
          </a:p>
          <a:p>
            <a:r>
              <a:rPr lang="cs-CZ" dirty="0"/>
              <a:t>http://translate.google.cz/translate?hl=cs&amp;sl=en&amp;u=http://en.wikipedia.org/wiki/Rubidium&amp;prev=/search%3Fq%3Drubidum%26biw%3D1366%26bih%3D636</a:t>
            </a:r>
          </a:p>
          <a:p>
            <a:r>
              <a:rPr lang="cs-CZ" dirty="0"/>
              <a:t>http://cs.wikipedia.org/wiki/Cesium</a:t>
            </a:r>
          </a:p>
          <a:p>
            <a:r>
              <a:rPr lang="cs-CZ" dirty="0"/>
              <a:t>http://doplnky.vitalion.cz/draslik/</a:t>
            </a:r>
          </a:p>
          <a:p>
            <a:r>
              <a:rPr lang="cs-CZ" dirty="0"/>
              <a:t>http://www.novinky.cz/zena/zdravi/255159-sodik-a-jeho-vyznam-pro-organismus-aneb-zachazejme-se-soli-opatrne.html</a:t>
            </a:r>
          </a:p>
          <a:p>
            <a:r>
              <a:rPr lang="cs-CZ" dirty="0"/>
              <a:t>1 http://www.labo.cz/mft/img/ptall1.gif</a:t>
            </a:r>
          </a:p>
          <a:p>
            <a:r>
              <a:rPr lang="cs-CZ" dirty="0"/>
              <a:t>2 http://</a:t>
            </a:r>
            <a:r>
              <a:rPr lang="cs-CZ" dirty="0" smtClean="0"/>
              <a:t>www.e-chembook.eu/wp-content/uploads/Plamenove-zkousky-alkalickych-kovu.jpg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1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Alkalické kovy</a:t>
            </a:r>
            <a:endParaRPr lang="cs-CZ" dirty="0"/>
          </a:p>
        </p:txBody>
      </p:sp>
      <p:pic>
        <p:nvPicPr>
          <p:cNvPr id="1026" name="Picture 2" descr="http://www.labo.cz/mft/img/ptal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4254"/>
            <a:ext cx="6696744" cy="44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884368" y="1564254"/>
            <a:ext cx="216024" cy="208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1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Alkalické kovy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r>
              <a:rPr lang="cs-CZ" sz="2400" dirty="0" smtClean="0"/>
              <a:t>prvky 1. skupiny periodické tabulky prvků mimo vodíku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dirty="0"/>
              <a:t>mají </a:t>
            </a:r>
            <a:r>
              <a:rPr lang="cs-CZ" sz="2800" dirty="0"/>
              <a:t>1 valenční </a:t>
            </a:r>
            <a:r>
              <a:rPr lang="cs-CZ" sz="2800" dirty="0" smtClean="0"/>
              <a:t>e</a:t>
            </a:r>
            <a:r>
              <a:rPr lang="cs-CZ" sz="2800" b="1" baseline="30000" dirty="0" smtClean="0"/>
              <a:t>-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400" b="1" dirty="0" smtClean="0"/>
              <a:t>lithium</a:t>
            </a:r>
            <a:r>
              <a:rPr lang="cs-CZ" sz="2400" dirty="0" smtClean="0"/>
              <a:t> (Li), </a:t>
            </a:r>
          </a:p>
          <a:p>
            <a:r>
              <a:rPr lang="cs-CZ" sz="2400" b="1" dirty="0" smtClean="0"/>
              <a:t>sodík</a:t>
            </a:r>
            <a:r>
              <a:rPr lang="cs-CZ" sz="2400" dirty="0" smtClean="0"/>
              <a:t> (Na), </a:t>
            </a:r>
          </a:p>
          <a:p>
            <a:r>
              <a:rPr lang="cs-CZ" sz="2400" b="1" dirty="0" smtClean="0"/>
              <a:t>draslík</a:t>
            </a:r>
            <a:r>
              <a:rPr lang="cs-CZ" sz="2400" dirty="0" smtClean="0"/>
              <a:t> (K), </a:t>
            </a:r>
          </a:p>
          <a:p>
            <a:r>
              <a:rPr lang="cs-CZ" sz="2400" b="1" dirty="0" smtClean="0"/>
              <a:t>rubidium</a:t>
            </a:r>
            <a:r>
              <a:rPr lang="cs-CZ" sz="2400" dirty="0" smtClean="0"/>
              <a:t> (Rb), </a:t>
            </a:r>
          </a:p>
          <a:p>
            <a:r>
              <a:rPr lang="cs-CZ" sz="2400" b="1" dirty="0" smtClean="0"/>
              <a:t>cesium</a:t>
            </a:r>
            <a:r>
              <a:rPr lang="cs-CZ" sz="2400" dirty="0" smtClean="0"/>
              <a:t> (Cs) a </a:t>
            </a:r>
          </a:p>
          <a:p>
            <a:r>
              <a:rPr lang="cs-CZ" sz="2400" dirty="0" smtClean="0"/>
              <a:t>radioaktivní </a:t>
            </a:r>
            <a:r>
              <a:rPr lang="cs-CZ" sz="2400" b="1" dirty="0" smtClean="0"/>
              <a:t>francium</a:t>
            </a:r>
            <a:r>
              <a:rPr lang="cs-CZ" sz="2400" dirty="0" smtClean="0"/>
              <a:t> (Fr)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(poločas rozpadu 22 minut)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2136"/>
            <a:ext cx="3456384" cy="347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5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Alkalické kovy - 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stříbrolesklé kovy (cesium je nazlátlé)</a:t>
            </a:r>
          </a:p>
          <a:p>
            <a:r>
              <a:rPr lang="cs-CZ" dirty="0" smtClean="0"/>
              <a:t>lehké měkké – lze krájet nožem</a:t>
            </a:r>
          </a:p>
          <a:p>
            <a:r>
              <a:rPr lang="cs-CZ" dirty="0" smtClean="0"/>
              <a:t>dobře vedou elektrický proud i teplo</a:t>
            </a:r>
          </a:p>
          <a:p>
            <a:r>
              <a:rPr lang="cs-CZ" dirty="0" smtClean="0"/>
              <a:t>velmi reaktivní (reaktivnost stoupá s rostoucím protonovým číslem): </a:t>
            </a:r>
          </a:p>
          <a:p>
            <a:pPr marL="0" indent="0">
              <a:buNone/>
            </a:pPr>
            <a:r>
              <a:rPr lang="cs-CZ" dirty="0" smtClean="0"/>
              <a:t>   - v přírodě se nacházejí pouze ve sloučeninách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- musí být skladovány pod vrstvou nereaktivní,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bezvodé kapaliny, např. petroleje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2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6" y="908720"/>
            <a:ext cx="7920880" cy="532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Alkalické kovy - 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</a:t>
            </a:r>
            <a:r>
              <a:rPr lang="cs-CZ" dirty="0" smtClean="0"/>
              <a:t>ationty alkalických kovů barví plamen  </a:t>
            </a:r>
          </a:p>
          <a:p>
            <a:r>
              <a:rPr lang="cs-CZ" dirty="0" smtClean="0"/>
              <a:t>Li - karmínová/červená; Na - světlá oranžová/žlutá; K, Rb - fialová, </a:t>
            </a:r>
            <a:r>
              <a:rPr lang="cs-CZ" smtClean="0"/>
              <a:t>Cs - modrá</a:t>
            </a:r>
            <a:endParaRPr lang="cs-CZ" dirty="0"/>
          </a:p>
        </p:txBody>
      </p:sp>
      <p:pic>
        <p:nvPicPr>
          <p:cNvPr id="2050" name="Picture 2" descr="http://www.e-chembook.eu/wp-content/uploads/Plamenove-zkousky-alkalickych-ko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45" y="3356992"/>
            <a:ext cx="4901403" cy="27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04248" y="3356992"/>
            <a:ext cx="216024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2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Alkalické kovy -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 kyslíkem hoří za vzniku </a:t>
            </a:r>
          </a:p>
          <a:p>
            <a:pPr marL="0" indent="0">
              <a:buNone/>
            </a:pPr>
            <a:r>
              <a:rPr lang="cs-CZ" dirty="0" smtClean="0"/>
              <a:t>oxidu Li</a:t>
            </a:r>
            <a:r>
              <a:rPr lang="cs-CZ" baseline="-25000" dirty="0" smtClean="0"/>
              <a:t>2</a:t>
            </a:r>
            <a:r>
              <a:rPr lang="cs-CZ" dirty="0" smtClean="0"/>
              <a:t>O, peroxidu Na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2</a:t>
            </a:r>
          </a:p>
          <a:p>
            <a:pPr marL="0" indent="0">
              <a:buNone/>
            </a:pPr>
            <a:endParaRPr lang="cs-CZ" baseline="-25000" dirty="0" smtClean="0"/>
          </a:p>
          <a:p>
            <a:r>
              <a:rPr lang="cs-CZ" dirty="0"/>
              <a:t>s vodou: vzniká hydroxid a vodík  (draslík reaguje tak prudce, že dokonce dochází ke vznícení vznikajícího </a:t>
            </a:r>
            <a:r>
              <a:rPr lang="cs-CZ" dirty="0" smtClean="0"/>
              <a:t>vodíku</a:t>
            </a:r>
          </a:p>
          <a:p>
            <a:pPr marL="0" indent="0">
              <a:buNone/>
            </a:pPr>
            <a:r>
              <a:rPr lang="cs-CZ" sz="3200" dirty="0" smtClean="0"/>
              <a:t>2 </a:t>
            </a:r>
            <a:r>
              <a:rPr lang="cs-CZ" sz="3200" dirty="0"/>
              <a:t>Na + 2 H</a:t>
            </a:r>
            <a:r>
              <a:rPr lang="cs-CZ" sz="3200" baseline="-25000" dirty="0"/>
              <a:t>2</a:t>
            </a:r>
            <a:r>
              <a:rPr lang="cs-CZ" sz="3200" dirty="0"/>
              <a:t>O → 2 NaOH + H</a:t>
            </a:r>
            <a:r>
              <a:rPr lang="cs-CZ" sz="3200" baseline="-25000" dirty="0"/>
              <a:t>2</a:t>
            </a:r>
            <a:endParaRPr lang="cs-CZ" sz="3200" dirty="0"/>
          </a:p>
          <a:p>
            <a:pPr marL="457200" lvl="1" indent="0">
              <a:buNone/>
            </a:pPr>
            <a:endParaRPr lang="cs-CZ" dirty="0"/>
          </a:p>
          <a:p>
            <a:endParaRPr lang="cs-CZ" baseline="-25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3623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520280" cy="15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ravoúhlá spojnice 4"/>
          <p:cNvCxnSpPr/>
          <p:nvPr/>
        </p:nvCxnSpPr>
        <p:spPr>
          <a:xfrm rot="5400000" flipH="1" flipV="1">
            <a:off x="7092280" y="2420888"/>
            <a:ext cx="936104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Alkalické kovy - výskyt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přírodě </a:t>
            </a:r>
            <a:r>
              <a:rPr lang="cs-CZ" b="1" dirty="0"/>
              <a:t>ve formě </a:t>
            </a:r>
            <a:r>
              <a:rPr lang="cs-CZ" dirty="0"/>
              <a:t>svých </a:t>
            </a:r>
            <a:r>
              <a:rPr lang="cs-CZ" b="1" dirty="0"/>
              <a:t>sloučenin</a:t>
            </a:r>
            <a:r>
              <a:rPr lang="cs-CZ" dirty="0"/>
              <a:t> (sodík a draslík mezi deset nejhojněji se vyskytujících prvků na zemi) </a:t>
            </a:r>
          </a:p>
          <a:p>
            <a:r>
              <a:rPr lang="cs-CZ" dirty="0"/>
              <a:t>velké množství </a:t>
            </a:r>
            <a:r>
              <a:rPr lang="cs-CZ" b="1" dirty="0"/>
              <a:t>v mořské vodě </a:t>
            </a:r>
            <a:r>
              <a:rPr lang="cs-CZ" dirty="0"/>
              <a:t>v podobě svých solí (hlavně NaCl)</a:t>
            </a:r>
          </a:p>
          <a:p>
            <a:r>
              <a:rPr lang="cs-CZ" dirty="0"/>
              <a:t>jako </a:t>
            </a:r>
            <a:r>
              <a:rPr lang="cs-CZ" b="1" dirty="0"/>
              <a:t>ledky</a:t>
            </a:r>
            <a:r>
              <a:rPr lang="cs-CZ" dirty="0"/>
              <a:t> </a:t>
            </a:r>
            <a:r>
              <a:rPr lang="cs-CZ" dirty="0" smtClean="0"/>
              <a:t>(NaNO</a:t>
            </a:r>
            <a:r>
              <a:rPr lang="cs-CZ" baseline="-25000" dirty="0" smtClean="0"/>
              <a:t>3</a:t>
            </a:r>
            <a:r>
              <a:rPr lang="cs-CZ" dirty="0"/>
              <a:t>, KNO</a:t>
            </a:r>
            <a:r>
              <a:rPr lang="cs-CZ" baseline="-25000" dirty="0"/>
              <a:t>3</a:t>
            </a:r>
            <a:r>
              <a:rPr lang="cs-CZ" dirty="0"/>
              <a:t>) zejména na chilském pobřeží (vznikly mineralizací rostlinných zbytků</a:t>
            </a:r>
            <a:r>
              <a:rPr lang="cs-CZ" dirty="0" smtClean="0"/>
              <a:t>) = hnojiva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7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Alkalické kovy -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000" b="1" i="1" dirty="0" smtClean="0"/>
              <a:t>LITHIUM</a:t>
            </a:r>
          </a:p>
          <a:p>
            <a:r>
              <a:rPr lang="cs-CZ" sz="3400" dirty="0"/>
              <a:t>v </a:t>
            </a:r>
            <a:r>
              <a:rPr lang="cs-CZ" sz="3400" b="1" dirty="0"/>
              <a:t>jaderné </a:t>
            </a:r>
            <a:r>
              <a:rPr lang="cs-CZ" sz="3400" b="1" dirty="0" smtClean="0"/>
              <a:t>energetice </a:t>
            </a:r>
            <a:r>
              <a:rPr lang="cs-CZ" sz="3400" dirty="0" smtClean="0"/>
              <a:t>– roztavené </a:t>
            </a:r>
            <a:r>
              <a:rPr lang="cs-CZ" sz="3400" dirty="0"/>
              <a:t>lithium k odvodu tepla z reaktoru</a:t>
            </a:r>
          </a:p>
          <a:p>
            <a:r>
              <a:rPr lang="cs-CZ" sz="3400" b="1" dirty="0"/>
              <a:t>lithiové baterie a akumulátory</a:t>
            </a:r>
            <a:r>
              <a:rPr lang="cs-CZ" sz="3400" dirty="0"/>
              <a:t> v elektromobilech a automobilech s hybridními motory</a:t>
            </a:r>
          </a:p>
          <a:p>
            <a:r>
              <a:rPr lang="cs-CZ" sz="3400" dirty="0"/>
              <a:t>organické soli lithia </a:t>
            </a:r>
            <a:r>
              <a:rPr lang="cs-CZ" sz="3400" dirty="0" smtClean="0"/>
              <a:t>jako </a:t>
            </a:r>
            <a:r>
              <a:rPr lang="cs-CZ" sz="3400" dirty="0"/>
              <a:t>součásti </a:t>
            </a:r>
            <a:r>
              <a:rPr lang="cs-CZ" sz="3400" b="1" dirty="0"/>
              <a:t>uklidňujících léků </a:t>
            </a:r>
            <a:r>
              <a:rPr lang="cs-CZ" sz="3400" dirty="0"/>
              <a:t>(psychofarmaka)</a:t>
            </a:r>
          </a:p>
          <a:p>
            <a:r>
              <a:rPr lang="cs-CZ" sz="3400" dirty="0" smtClean="0"/>
              <a:t>LiOH k</a:t>
            </a:r>
            <a:r>
              <a:rPr lang="cs-CZ" sz="3400" dirty="0"/>
              <a:t> </a:t>
            </a:r>
            <a:r>
              <a:rPr lang="cs-CZ" sz="3400" b="1" dirty="0"/>
              <a:t>pohlcování oxidu uhličitého z vydýchaného vzduchu v ponorkách a kosmických lodích</a:t>
            </a:r>
          </a:p>
          <a:p>
            <a:r>
              <a:rPr lang="cs-CZ" sz="3400" b="1" dirty="0" smtClean="0"/>
              <a:t>slitiny</a:t>
            </a:r>
            <a:r>
              <a:rPr lang="cs-CZ" sz="3400" dirty="0" smtClean="0"/>
              <a:t> lithia velmi lehké (</a:t>
            </a:r>
            <a:r>
              <a:rPr lang="cs-CZ" sz="3400" b="1" dirty="0" smtClean="0"/>
              <a:t>součásti letadel, družic, kosmických lodí)</a:t>
            </a:r>
            <a:endParaRPr lang="cs-CZ" sz="3400" b="1" dirty="0"/>
          </a:p>
          <a:p>
            <a:r>
              <a:rPr lang="cs-CZ" sz="3400" dirty="0"/>
              <a:t>Li</a:t>
            </a:r>
            <a:r>
              <a:rPr lang="cs-CZ" sz="3400" baseline="-25000" dirty="0"/>
              <a:t>2</a:t>
            </a:r>
            <a:r>
              <a:rPr lang="cs-CZ" sz="3400" dirty="0"/>
              <a:t>CO</a:t>
            </a:r>
            <a:r>
              <a:rPr lang="cs-CZ" sz="3400" baseline="-25000" dirty="0"/>
              <a:t>3</a:t>
            </a:r>
            <a:r>
              <a:rPr lang="cs-CZ" sz="3400" dirty="0"/>
              <a:t> </a:t>
            </a:r>
            <a:r>
              <a:rPr lang="cs-CZ" sz="3400" dirty="0" smtClean="0"/>
              <a:t>při </a:t>
            </a:r>
            <a:r>
              <a:rPr lang="cs-CZ" sz="3400" dirty="0"/>
              <a:t>výrobě </a:t>
            </a:r>
            <a:endParaRPr lang="cs-CZ" sz="3400" dirty="0" smtClean="0"/>
          </a:p>
          <a:p>
            <a:pPr marL="0" indent="0">
              <a:buNone/>
            </a:pPr>
            <a:r>
              <a:rPr lang="cs-CZ" sz="3400" dirty="0"/>
              <a:t> </a:t>
            </a:r>
            <a:r>
              <a:rPr lang="cs-CZ" sz="3400" dirty="0" smtClean="0"/>
              <a:t>     speciálních </a:t>
            </a:r>
            <a:r>
              <a:rPr lang="cs-CZ" sz="3400" b="1" dirty="0"/>
              <a:t>bezpečnostních skel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3895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440</Words>
  <Application>Microsoft Office PowerPoint</Application>
  <PresentationFormat>Předvádění na obrazovce (4:3)</PresentationFormat>
  <Paragraphs>92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Alkalické kovy</vt:lpstr>
      <vt:lpstr>Alkalické kovy</vt:lpstr>
      <vt:lpstr>Alkalické kovy - vlastnosti</vt:lpstr>
      <vt:lpstr>Prezentace aplikace PowerPoint</vt:lpstr>
      <vt:lpstr>Alkalické kovy - vlastnosti</vt:lpstr>
      <vt:lpstr>Alkalické kovy - reakce</vt:lpstr>
      <vt:lpstr>Alkalické kovy - výskyt</vt:lpstr>
      <vt:lpstr>Alkalické kovy - využití</vt:lpstr>
      <vt:lpstr>Alkalické kovy - využití</vt:lpstr>
      <vt:lpstr>Alkalické kovy - využití</vt:lpstr>
      <vt:lpstr>Alkalické kovy - využití</vt:lpstr>
      <vt:lpstr>Alkalické kovy v organismech</vt:lpstr>
      <vt:lpstr>   Zdroj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sbartova</dc:creator>
  <cp:lastModifiedBy>Ucitel_04</cp:lastModifiedBy>
  <cp:revision>24</cp:revision>
  <dcterms:created xsi:type="dcterms:W3CDTF">2013-07-04T19:45:53Z</dcterms:created>
  <dcterms:modified xsi:type="dcterms:W3CDTF">2020-03-18T11:22:44Z</dcterms:modified>
</cp:coreProperties>
</file>