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74" r:id="rId2"/>
    <p:sldId id="291" r:id="rId3"/>
    <p:sldId id="290" r:id="rId4"/>
    <p:sldId id="321" r:id="rId5"/>
    <p:sldId id="269" r:id="rId6"/>
    <p:sldId id="272" r:id="rId7"/>
    <p:sldId id="273" r:id="rId8"/>
    <p:sldId id="271" r:id="rId9"/>
    <p:sldId id="278" r:id="rId10"/>
    <p:sldId id="257" r:id="rId11"/>
    <p:sldId id="282" r:id="rId12"/>
    <p:sldId id="280" r:id="rId13"/>
    <p:sldId id="284" r:id="rId14"/>
    <p:sldId id="285" r:id="rId15"/>
    <p:sldId id="287" r:id="rId16"/>
    <p:sldId id="288" r:id="rId17"/>
    <p:sldId id="289" r:id="rId18"/>
    <p:sldId id="322" r:id="rId19"/>
    <p:sldId id="323" r:id="rId20"/>
    <p:sldId id="261" r:id="rId21"/>
    <p:sldId id="262" r:id="rId22"/>
    <p:sldId id="320" r:id="rId23"/>
    <p:sldId id="268" r:id="rId24"/>
    <p:sldId id="312" r:id="rId25"/>
    <p:sldId id="313" r:id="rId26"/>
    <p:sldId id="314" r:id="rId27"/>
    <p:sldId id="308" r:id="rId28"/>
    <p:sldId id="302" r:id="rId29"/>
    <p:sldId id="315" r:id="rId30"/>
    <p:sldId id="316" r:id="rId31"/>
    <p:sldId id="304" r:id="rId32"/>
    <p:sldId id="318" r:id="rId33"/>
    <p:sldId id="319" r:id="rId34"/>
    <p:sldId id="292" r:id="rId35"/>
    <p:sldId id="299" r:id="rId36"/>
    <p:sldId id="298" r:id="rId37"/>
    <p:sldId id="296" r:id="rId38"/>
    <p:sldId id="307" r:id="rId39"/>
    <p:sldId id="309" r:id="rId40"/>
    <p:sldId id="305" r:id="rId41"/>
    <p:sldId id="306" r:id="rId42"/>
    <p:sldId id="310" r:id="rId43"/>
    <p:sldId id="311" r:id="rId44"/>
    <p:sldId id="275" r:id="rId4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FFFF"/>
    <a:srgbClr val="663300"/>
    <a:srgbClr val="800000"/>
    <a:srgbClr val="D7AE85"/>
    <a:srgbClr val="996633"/>
    <a:srgbClr val="FDC0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88" y="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6147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48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49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50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51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52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53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54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55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56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57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58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59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60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61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62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63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64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6165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6166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6167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168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169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82B3E9C-5312-4878-94D6-4D2425D49DD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B48F7B-2C59-4C33-B7D8-C135D7CA594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313464-DBDF-4623-9AAE-244AA2113E4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7183306-8456-4709-9FE7-126E7D17257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302027D-64B4-4410-A867-5F3E4AC1391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96DF41-DF5A-4977-934C-ED8FBB45D98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5F1D40-6696-4D16-B3C0-3DEE5096B6F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345DB5-5904-48C0-858B-3D075F83B66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182235-796A-41CE-9D28-F5DCAB06533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AFC1FB-A6E2-4D1A-B34B-2174CCF47F6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D73607-F19D-4CA3-86A6-188CD9097BF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542136-F06C-4A79-AF9C-4EE7720F83A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C5BE04-556D-4E94-9B2F-BF0E5CDF46C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123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25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26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27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29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1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2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3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4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5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6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7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8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9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40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41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5142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143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cs-CZ"/>
          </a:p>
        </p:txBody>
      </p:sp>
      <p:sp>
        <p:nvSpPr>
          <p:cNvPr id="5144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cs-CZ"/>
          </a:p>
        </p:txBody>
      </p:sp>
      <p:sp>
        <p:nvSpPr>
          <p:cNvPr id="5145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61C6A4E1-0CFC-48E1-8288-0AB7DB42A7D7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slide" Target="slide15.xml"/><Relationship Id="rId18" Type="http://schemas.openxmlformats.org/officeDocument/2006/relationships/slide" Target="slide24.xml"/><Relationship Id="rId3" Type="http://schemas.openxmlformats.org/officeDocument/2006/relationships/slide" Target="slide5.xml"/><Relationship Id="rId21" Type="http://schemas.openxmlformats.org/officeDocument/2006/relationships/slide" Target="slide36.xml"/><Relationship Id="rId7" Type="http://schemas.openxmlformats.org/officeDocument/2006/relationships/slide" Target="slide9.xml"/><Relationship Id="rId12" Type="http://schemas.openxmlformats.org/officeDocument/2006/relationships/slide" Target="slide14.xml"/><Relationship Id="rId17" Type="http://schemas.openxmlformats.org/officeDocument/2006/relationships/slide" Target="slide22.xml"/><Relationship Id="rId25" Type="http://schemas.openxmlformats.org/officeDocument/2006/relationships/slide" Target="slide20.xml"/><Relationship Id="rId2" Type="http://schemas.openxmlformats.org/officeDocument/2006/relationships/slide" Target="slide3.xml"/><Relationship Id="rId16" Type="http://schemas.openxmlformats.org/officeDocument/2006/relationships/slide" Target="slide18.xml"/><Relationship Id="rId20" Type="http://schemas.openxmlformats.org/officeDocument/2006/relationships/slide" Target="slide3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24" Type="http://schemas.openxmlformats.org/officeDocument/2006/relationships/slide" Target="slide41.xml"/><Relationship Id="rId5" Type="http://schemas.openxmlformats.org/officeDocument/2006/relationships/slide" Target="slide7.xml"/><Relationship Id="rId15" Type="http://schemas.openxmlformats.org/officeDocument/2006/relationships/slide" Target="slide17.xml"/><Relationship Id="rId23" Type="http://schemas.openxmlformats.org/officeDocument/2006/relationships/slide" Target="slide39.xml"/><Relationship Id="rId10" Type="http://schemas.openxmlformats.org/officeDocument/2006/relationships/slide" Target="slide12.xml"/><Relationship Id="rId19" Type="http://schemas.openxmlformats.org/officeDocument/2006/relationships/slide" Target="slide31.xml"/><Relationship Id="rId4" Type="http://schemas.openxmlformats.org/officeDocument/2006/relationships/slide" Target="slide6.xml"/><Relationship Id="rId9" Type="http://schemas.openxmlformats.org/officeDocument/2006/relationships/slide" Target="slide11.xml"/><Relationship Id="rId14" Type="http://schemas.openxmlformats.org/officeDocument/2006/relationships/slide" Target="slide16.xml"/><Relationship Id="rId22" Type="http://schemas.openxmlformats.org/officeDocument/2006/relationships/slide" Target="slide3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image" Target="../media/image9.jpe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slide" Target="slide2.xml"/><Relationship Id="rId4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zsrozmital.cz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25531" y="1628800"/>
            <a:ext cx="4464050" cy="652463"/>
          </a:xfrm>
        </p:spPr>
        <p:txBody>
          <a:bodyPr/>
          <a:lstStyle/>
          <a:p>
            <a:r>
              <a:rPr lang="cs-CZ" sz="4400" b="0" dirty="0"/>
              <a:t>Čtyřúhelníky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25531" y="3573016"/>
            <a:ext cx="4176713" cy="865187"/>
          </a:xfrm>
        </p:spPr>
        <p:txBody>
          <a:bodyPr/>
          <a:lstStyle/>
          <a:p>
            <a:r>
              <a:rPr lang="cs-CZ" sz="28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Matematika – 7. ročník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AutoShape 9"/>
          <p:cNvSpPr>
            <a:spLocks noChangeArrowheads="1"/>
          </p:cNvSpPr>
          <p:nvPr/>
        </p:nvSpPr>
        <p:spPr bwMode="auto">
          <a:xfrm>
            <a:off x="323850" y="2852738"/>
            <a:ext cx="2708275" cy="2770187"/>
          </a:xfrm>
          <a:prstGeom prst="parallelogram">
            <a:avLst>
              <a:gd name="adj" fmla="val 25000"/>
            </a:avLst>
          </a:prstGeom>
          <a:solidFill>
            <a:srgbClr val="FF9900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/>
          <a:lstStyle/>
          <a:p>
            <a:r>
              <a:rPr lang="cs-CZ" sz="4000"/>
              <a:t>Rovnoběžníky – vlastnosti (shrnutí)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51275" y="1916113"/>
            <a:ext cx="3960813" cy="5048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|| c; b || d; a = c;  b = d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0" y="5592763"/>
            <a:ext cx="541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2098675" y="5526088"/>
            <a:ext cx="541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>
                <a:solidFill>
                  <a:srgbClr val="000000"/>
                </a:solidFill>
                <a:latin typeface="Arial" charset="0"/>
              </a:rPr>
              <a:t>B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609600" y="2416175"/>
            <a:ext cx="541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>
                <a:solidFill>
                  <a:srgbClr val="000000"/>
                </a:solidFill>
                <a:latin typeface="Arial" charset="0"/>
              </a:rPr>
              <a:t>D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2843213" y="2416175"/>
            <a:ext cx="541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 flipV="1">
            <a:off x="323850" y="2852738"/>
            <a:ext cx="2708275" cy="27701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083" name="Line 11"/>
          <p:cNvSpPr>
            <a:spLocks noChangeShapeType="1"/>
          </p:cNvSpPr>
          <p:nvPr/>
        </p:nvSpPr>
        <p:spPr bwMode="auto">
          <a:xfrm>
            <a:off x="1016000" y="2822575"/>
            <a:ext cx="1352550" cy="27701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084" name="Arc 12"/>
          <p:cNvSpPr>
            <a:spLocks/>
          </p:cNvSpPr>
          <p:nvPr/>
        </p:nvSpPr>
        <p:spPr bwMode="auto">
          <a:xfrm>
            <a:off x="434975" y="5187950"/>
            <a:ext cx="379413" cy="404813"/>
          </a:xfrm>
          <a:custGeom>
            <a:avLst/>
            <a:gdLst>
              <a:gd name="G0" fmla="+- 2551 0 0"/>
              <a:gd name="G1" fmla="+- 21600 0 0"/>
              <a:gd name="G2" fmla="+- 21600 0 0"/>
              <a:gd name="T0" fmla="*/ 0 w 24151"/>
              <a:gd name="T1" fmla="*/ 151 h 21600"/>
              <a:gd name="T2" fmla="*/ 24151 w 24151"/>
              <a:gd name="T3" fmla="*/ 21600 h 21600"/>
              <a:gd name="T4" fmla="*/ 2551 w 24151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151" h="21600" fill="none" extrusionOk="0">
                <a:moveTo>
                  <a:pt x="0" y="151"/>
                </a:moveTo>
                <a:cubicBezTo>
                  <a:pt x="846" y="50"/>
                  <a:pt x="1698" y="-1"/>
                  <a:pt x="2551" y="0"/>
                </a:cubicBezTo>
                <a:cubicBezTo>
                  <a:pt x="14480" y="0"/>
                  <a:pt x="24151" y="9670"/>
                  <a:pt x="24151" y="21600"/>
                </a:cubicBezTo>
              </a:path>
              <a:path w="24151" h="21600" stroke="0" extrusionOk="0">
                <a:moveTo>
                  <a:pt x="0" y="151"/>
                </a:moveTo>
                <a:cubicBezTo>
                  <a:pt x="846" y="50"/>
                  <a:pt x="1698" y="-1"/>
                  <a:pt x="2551" y="0"/>
                </a:cubicBezTo>
                <a:cubicBezTo>
                  <a:pt x="14480" y="0"/>
                  <a:pt x="24151" y="9670"/>
                  <a:pt x="24151" y="21600"/>
                </a:cubicBezTo>
                <a:lnTo>
                  <a:pt x="2551" y="2160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085" name="Arc 13"/>
          <p:cNvSpPr>
            <a:spLocks/>
          </p:cNvSpPr>
          <p:nvPr/>
        </p:nvSpPr>
        <p:spPr bwMode="auto">
          <a:xfrm rot="10608092">
            <a:off x="2484438" y="2852738"/>
            <a:ext cx="425450" cy="406400"/>
          </a:xfrm>
          <a:custGeom>
            <a:avLst/>
            <a:gdLst>
              <a:gd name="G0" fmla="+- 5641 0 0"/>
              <a:gd name="G1" fmla="+- 21600 0 0"/>
              <a:gd name="G2" fmla="+- 21600 0 0"/>
              <a:gd name="T0" fmla="*/ 0 w 27241"/>
              <a:gd name="T1" fmla="*/ 750 h 21600"/>
              <a:gd name="T2" fmla="*/ 27241 w 27241"/>
              <a:gd name="T3" fmla="*/ 21600 h 21600"/>
              <a:gd name="T4" fmla="*/ 5641 w 27241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241" h="21600" fill="none" extrusionOk="0">
                <a:moveTo>
                  <a:pt x="-1" y="749"/>
                </a:moveTo>
                <a:cubicBezTo>
                  <a:pt x="1838" y="252"/>
                  <a:pt x="3735" y="-1"/>
                  <a:pt x="5641" y="0"/>
                </a:cubicBezTo>
                <a:cubicBezTo>
                  <a:pt x="17570" y="0"/>
                  <a:pt x="27241" y="9670"/>
                  <a:pt x="27241" y="21600"/>
                </a:cubicBezTo>
              </a:path>
              <a:path w="27241" h="21600" stroke="0" extrusionOk="0">
                <a:moveTo>
                  <a:pt x="-1" y="749"/>
                </a:moveTo>
                <a:cubicBezTo>
                  <a:pt x="1838" y="252"/>
                  <a:pt x="3735" y="-1"/>
                  <a:pt x="5641" y="0"/>
                </a:cubicBezTo>
                <a:cubicBezTo>
                  <a:pt x="17570" y="0"/>
                  <a:pt x="27241" y="9670"/>
                  <a:pt x="27241" y="21600"/>
                </a:cubicBezTo>
                <a:lnTo>
                  <a:pt x="5641" y="2160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086" name="Arc 14"/>
          <p:cNvSpPr>
            <a:spLocks/>
          </p:cNvSpPr>
          <p:nvPr/>
        </p:nvSpPr>
        <p:spPr bwMode="auto">
          <a:xfrm rot="5654183">
            <a:off x="960437" y="2809876"/>
            <a:ext cx="379413" cy="404812"/>
          </a:xfrm>
          <a:custGeom>
            <a:avLst/>
            <a:gdLst>
              <a:gd name="G0" fmla="+- 2551 0 0"/>
              <a:gd name="G1" fmla="+- 21600 0 0"/>
              <a:gd name="G2" fmla="+- 21600 0 0"/>
              <a:gd name="T0" fmla="*/ 0 w 24151"/>
              <a:gd name="T1" fmla="*/ 151 h 21600"/>
              <a:gd name="T2" fmla="*/ 24151 w 24151"/>
              <a:gd name="T3" fmla="*/ 21600 h 21600"/>
              <a:gd name="T4" fmla="*/ 2551 w 24151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151" h="21600" fill="none" extrusionOk="0">
                <a:moveTo>
                  <a:pt x="0" y="151"/>
                </a:moveTo>
                <a:cubicBezTo>
                  <a:pt x="846" y="50"/>
                  <a:pt x="1698" y="-1"/>
                  <a:pt x="2551" y="0"/>
                </a:cubicBezTo>
                <a:cubicBezTo>
                  <a:pt x="14480" y="0"/>
                  <a:pt x="24151" y="9670"/>
                  <a:pt x="24151" y="21600"/>
                </a:cubicBezTo>
              </a:path>
              <a:path w="24151" h="21600" stroke="0" extrusionOk="0">
                <a:moveTo>
                  <a:pt x="0" y="151"/>
                </a:moveTo>
                <a:cubicBezTo>
                  <a:pt x="846" y="50"/>
                  <a:pt x="1698" y="-1"/>
                  <a:pt x="2551" y="0"/>
                </a:cubicBezTo>
                <a:cubicBezTo>
                  <a:pt x="14480" y="0"/>
                  <a:pt x="24151" y="9670"/>
                  <a:pt x="24151" y="21600"/>
                </a:cubicBezTo>
                <a:lnTo>
                  <a:pt x="2551" y="2160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087" name="Arc 15"/>
          <p:cNvSpPr>
            <a:spLocks/>
          </p:cNvSpPr>
          <p:nvPr/>
        </p:nvSpPr>
        <p:spPr bwMode="auto">
          <a:xfrm rot="-4508979">
            <a:off x="1926432" y="5172869"/>
            <a:ext cx="533400" cy="427037"/>
          </a:xfrm>
          <a:custGeom>
            <a:avLst/>
            <a:gdLst>
              <a:gd name="G0" fmla="+- 7008 0 0"/>
              <a:gd name="G1" fmla="+- 21600 0 0"/>
              <a:gd name="G2" fmla="+- 21600 0 0"/>
              <a:gd name="T0" fmla="*/ 0 w 28608"/>
              <a:gd name="T1" fmla="*/ 1168 h 22668"/>
              <a:gd name="T2" fmla="*/ 28582 w 28608"/>
              <a:gd name="T3" fmla="*/ 22668 h 22668"/>
              <a:gd name="T4" fmla="*/ 7008 w 28608"/>
              <a:gd name="T5" fmla="*/ 21600 h 226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608" h="22668" fill="none" extrusionOk="0">
                <a:moveTo>
                  <a:pt x="0" y="1168"/>
                </a:moveTo>
                <a:cubicBezTo>
                  <a:pt x="2255" y="394"/>
                  <a:pt x="4623" y="-1"/>
                  <a:pt x="7008" y="0"/>
                </a:cubicBezTo>
                <a:cubicBezTo>
                  <a:pt x="18937" y="0"/>
                  <a:pt x="28608" y="9670"/>
                  <a:pt x="28608" y="21600"/>
                </a:cubicBezTo>
                <a:cubicBezTo>
                  <a:pt x="28608" y="21956"/>
                  <a:pt x="28599" y="22312"/>
                  <a:pt x="28581" y="22667"/>
                </a:cubicBezTo>
              </a:path>
              <a:path w="28608" h="22668" stroke="0" extrusionOk="0">
                <a:moveTo>
                  <a:pt x="0" y="1168"/>
                </a:moveTo>
                <a:cubicBezTo>
                  <a:pt x="2255" y="394"/>
                  <a:pt x="4623" y="-1"/>
                  <a:pt x="7008" y="0"/>
                </a:cubicBezTo>
                <a:cubicBezTo>
                  <a:pt x="18937" y="0"/>
                  <a:pt x="28608" y="9670"/>
                  <a:pt x="28608" y="21600"/>
                </a:cubicBezTo>
                <a:cubicBezTo>
                  <a:pt x="28608" y="21956"/>
                  <a:pt x="28599" y="22312"/>
                  <a:pt x="28581" y="22667"/>
                </a:cubicBezTo>
                <a:lnTo>
                  <a:pt x="7008" y="2160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755650" y="5157788"/>
            <a:ext cx="3381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α</a:t>
            </a: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1187450" y="2997200"/>
            <a:ext cx="3381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δ</a:t>
            </a: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1692275" y="5157788"/>
            <a:ext cx="3381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β</a:t>
            </a: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1082675" y="5526088"/>
            <a:ext cx="474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2774950" y="4038600"/>
            <a:ext cx="473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>
                <a:solidFill>
                  <a:srgbClr val="000000"/>
                </a:solidFill>
                <a:latin typeface="Arial" charset="0"/>
              </a:rPr>
              <a:t>b</a:t>
            </a:r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136525" y="3768725"/>
            <a:ext cx="473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>
                <a:solidFill>
                  <a:srgbClr val="000000"/>
                </a:solidFill>
                <a:latin typeface="Arial" charset="0"/>
              </a:rPr>
              <a:t>d</a:t>
            </a:r>
          </a:p>
        </p:txBody>
      </p:sp>
      <p:sp>
        <p:nvSpPr>
          <p:cNvPr id="3098" name="Text Box 26"/>
          <p:cNvSpPr txBox="1">
            <a:spLocks noChangeArrowheads="1"/>
          </p:cNvSpPr>
          <p:nvPr/>
        </p:nvSpPr>
        <p:spPr bwMode="auto">
          <a:xfrm>
            <a:off x="250825" y="1125538"/>
            <a:ext cx="8713788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6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Rovnoběžníky = čtyřúhelníky, které mají každé 2 protější 			       strany rovnoběžné a stejně dlouhé.</a:t>
            </a:r>
          </a:p>
        </p:txBody>
      </p:sp>
      <p:sp>
        <p:nvSpPr>
          <p:cNvPr id="3099" name="Rectangle 27"/>
          <p:cNvSpPr>
            <a:spLocks noChangeArrowheads="1"/>
          </p:cNvSpPr>
          <p:nvPr/>
        </p:nvSpPr>
        <p:spPr bwMode="auto">
          <a:xfrm>
            <a:off x="3492500" y="2493963"/>
            <a:ext cx="5472113" cy="381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cs-CZ" sz="2600" b="1">
                <a:effectLst>
                  <a:outerShdw blurRad="38100" dist="38100" dir="2700000" algn="tl">
                    <a:srgbClr val="FFFFFF"/>
                  </a:outerShdw>
                </a:effectLst>
              </a:rPr>
              <a:t>další vlastnosti: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cs-CZ" sz="2200" b="1">
                <a:effectLst>
                  <a:outerShdw blurRad="38100" dist="38100" dir="2700000" algn="tl">
                    <a:srgbClr val="FFFFFF"/>
                  </a:outerShdw>
                </a:effectLst>
              </a:rPr>
              <a:t>protější úhly mají stejnou velikost 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</a:pPr>
            <a:r>
              <a:rPr lang="cs-CZ" sz="2200" b="1">
                <a:effectLst>
                  <a:outerShdw blurRad="38100" dist="38100" dir="2700000" algn="tl">
                    <a:srgbClr val="FFFFFF"/>
                  </a:outerShdw>
                </a:effectLst>
              </a:rPr>
              <a:t>α = γ; β = δ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cs-CZ" sz="2200" b="1">
                <a:effectLst>
                  <a:outerShdw blurRad="38100" dist="38100" dir="2700000" algn="tl">
                    <a:srgbClr val="FFFFFF"/>
                  </a:outerShdw>
                </a:effectLst>
              </a:rPr>
              <a:t>součet vnitřních úhlů je 360°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</a:pPr>
            <a:r>
              <a:rPr lang="cs-CZ" sz="2200" b="1">
                <a:effectLst>
                  <a:outerShdw blurRad="38100" dist="38100" dir="2700000" algn="tl">
                    <a:srgbClr val="FFFFFF"/>
                  </a:outerShdw>
                </a:effectLst>
              </a:rPr>
              <a:t>α + β + γ + δ = 360°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cs-CZ" sz="2200" b="1">
                <a:effectLst>
                  <a:outerShdw blurRad="38100" dist="38100" dir="2700000" algn="tl">
                    <a:srgbClr val="FFFFFF"/>
                  </a:outerShdw>
                </a:effectLst>
              </a:rPr>
              <a:t>součet velikostí sousedních úhlů je 180°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</a:pPr>
            <a:r>
              <a:rPr lang="cs-CZ" sz="2200" b="1">
                <a:effectLst>
                  <a:outerShdw blurRad="38100" dist="38100" dir="2700000" algn="tl">
                    <a:srgbClr val="FFFFFF"/>
                  </a:outerShdw>
                </a:effectLst>
              </a:rPr>
              <a:t>α + β = 180°; β + γ = 180°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</a:pPr>
            <a:r>
              <a:rPr lang="cs-CZ" sz="2200" b="1">
                <a:effectLst>
                  <a:outerShdw blurRad="38100" dist="38100" dir="2700000" algn="tl">
                    <a:srgbClr val="FFFFFF"/>
                  </a:outerShdw>
                </a:effectLst>
              </a:rPr>
              <a:t>γ + δ = 180°; δ + α = 180°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cs-CZ" sz="2200" b="1">
                <a:effectLst>
                  <a:outerShdw blurRad="38100" dist="38100" dir="2700000" algn="tl">
                    <a:srgbClr val="FFFFFF"/>
                  </a:outerShdw>
                </a:effectLst>
              </a:rPr>
              <a:t>úhlopříčky se navzájem půlí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cs-CZ" sz="2200" b="1">
                <a:effectLst>
                  <a:outerShdw blurRad="38100" dist="38100" dir="2700000" algn="tl">
                    <a:srgbClr val="FFFFFF"/>
                  </a:outerShdw>
                </a:effectLst>
              </a:rPr>
              <a:t>průsečík úhlopříček je střed souměrnosti rovnoběžníku</a:t>
            </a:r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1404938" y="4005263"/>
            <a:ext cx="503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S</a:t>
            </a:r>
          </a:p>
        </p:txBody>
      </p:sp>
      <p:sp>
        <p:nvSpPr>
          <p:cNvPr id="3102" name="Text Box 30"/>
          <p:cNvSpPr txBox="1">
            <a:spLocks noChangeArrowheads="1"/>
          </p:cNvSpPr>
          <p:nvPr/>
        </p:nvSpPr>
        <p:spPr bwMode="auto">
          <a:xfrm>
            <a:off x="1692275" y="2466975"/>
            <a:ext cx="474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2268538" y="2924175"/>
            <a:ext cx="3381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γ</a:t>
            </a:r>
          </a:p>
        </p:txBody>
      </p:sp>
      <p:sp>
        <p:nvSpPr>
          <p:cNvPr id="3103" name="AutoShape 31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260350"/>
            <a:ext cx="288925" cy="3603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04" name="AutoShape 32"/>
          <p:cNvSpPr>
            <a:spLocks noChangeArrowheads="1"/>
          </p:cNvSpPr>
          <p:nvPr/>
        </p:nvSpPr>
        <p:spPr bwMode="auto">
          <a:xfrm>
            <a:off x="8459788" y="6381750"/>
            <a:ext cx="358775" cy="333375"/>
          </a:xfrm>
          <a:prstGeom prst="rightArrow">
            <a:avLst>
              <a:gd name="adj1" fmla="val 50000"/>
              <a:gd name="adj2" fmla="val 269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3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3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2000"/>
                                        <p:tgtEl>
                                          <p:spTgt spid="3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7" dur="2000"/>
                                        <p:tgtEl>
                                          <p:spTgt spid="3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3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3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0" dur="2000"/>
                                        <p:tgtEl>
                                          <p:spTgt spid="3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5" dur="2000"/>
                                        <p:tgtEl>
                                          <p:spTgt spid="3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000"/>
                            </p:stCondLst>
                            <p:childTnLst>
                              <p:par>
                                <p:cTn id="12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9" dur="2000"/>
                                        <p:tgtEl>
                                          <p:spTgt spid="3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500"/>
                                        <p:tgtEl>
                                          <p:spTgt spid="3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"/>
                            </p:stCondLst>
                            <p:childTnLst>
                              <p:par>
                                <p:cTn id="1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8" dur="500"/>
                                        <p:tgtEl>
                                          <p:spTgt spid="3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1" grpId="0" animBg="1"/>
      <p:bldP spid="3075" grpId="0" build="p"/>
      <p:bldP spid="3077" grpId="0"/>
      <p:bldP spid="3078" grpId="0"/>
      <p:bldP spid="3079" grpId="0"/>
      <p:bldP spid="3080" grpId="0"/>
      <p:bldP spid="3082" grpId="0" animBg="1"/>
      <p:bldP spid="3083" grpId="0" animBg="1"/>
      <p:bldP spid="3084" grpId="0" animBg="1"/>
      <p:bldP spid="3085" grpId="0" animBg="1"/>
      <p:bldP spid="3086" grpId="0" animBg="1"/>
      <p:bldP spid="3087" grpId="0" animBg="1"/>
      <p:bldP spid="3089" grpId="0"/>
      <p:bldP spid="3090" grpId="0"/>
      <p:bldP spid="3091" grpId="0"/>
      <p:bldP spid="3092" grpId="0"/>
      <p:bldP spid="3093" grpId="0"/>
      <p:bldP spid="3095" grpId="0"/>
      <p:bldP spid="3100" grpId="0"/>
      <p:bldP spid="3102" grpId="0"/>
      <p:bldP spid="3088" grpId="0"/>
      <p:bldP spid="310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0237"/>
          </a:xfrm>
        </p:spPr>
        <p:txBody>
          <a:bodyPr/>
          <a:lstStyle/>
          <a:p>
            <a:r>
              <a:rPr lang="cs-CZ" sz="3200"/>
              <a:t>Procvičení – vlastnosti rovnoběžníků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08050"/>
            <a:ext cx="8229600" cy="14398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b="1"/>
              <a:t>V rovnoběžníku ABCD známe velikost 1 vnitřního úhlu. Vypočti velikosti zbývajících úhlů:</a:t>
            </a:r>
          </a:p>
          <a:p>
            <a:pPr lvl="1">
              <a:lnSpc>
                <a:spcPct val="80000"/>
              </a:lnSpc>
            </a:pPr>
            <a:r>
              <a:rPr lang="cs-CZ" sz="2400" b="1"/>
              <a:t>a) β = 103</a:t>
            </a:r>
            <a:r>
              <a:rPr lang="cs-CZ" sz="2400" b="1" baseline="30000"/>
              <a:t>o</a:t>
            </a:r>
          </a:p>
          <a:p>
            <a:pPr lvl="1">
              <a:lnSpc>
                <a:spcPct val="80000"/>
              </a:lnSpc>
            </a:pPr>
            <a:r>
              <a:rPr lang="cs-CZ" sz="2400" b="1"/>
              <a:t>b) α = 72</a:t>
            </a:r>
            <a:r>
              <a:rPr lang="cs-CZ" sz="2400" b="1" baseline="30000"/>
              <a:t>o</a:t>
            </a:r>
            <a:r>
              <a:rPr lang="cs-CZ" sz="2400" b="1"/>
              <a:t> 12´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179388" y="3644900"/>
            <a:ext cx="8713787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Zjisti, zda čtyřúhelník MNOP je rovnoběžník, jestliže pro délky jeho stran platí: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a) |MN| = 8 dm, |NO| = 80 cm, |OP| = 500 mm, |PM| = 50 cm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b) |MN| = 6 cm, |NO| = 30 mm, |OP| = 6 cm, |PM| = 3 cm</a:t>
            </a:r>
            <a:endParaRPr lang="cs-CZ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pSp>
        <p:nvGrpSpPr>
          <p:cNvPr id="37893" name="Group 5"/>
          <p:cNvGrpSpPr>
            <a:grpSpLocks/>
          </p:cNvGrpSpPr>
          <p:nvPr/>
        </p:nvGrpSpPr>
        <p:grpSpPr bwMode="auto">
          <a:xfrm>
            <a:off x="900113" y="2420938"/>
            <a:ext cx="1223962" cy="1079500"/>
            <a:chOff x="793" y="1752"/>
            <a:chExt cx="771" cy="680"/>
          </a:xfrm>
        </p:grpSpPr>
        <p:grpSp>
          <p:nvGrpSpPr>
            <p:cNvPr id="37894" name="Group 6"/>
            <p:cNvGrpSpPr>
              <a:grpSpLocks/>
            </p:cNvGrpSpPr>
            <p:nvPr/>
          </p:nvGrpSpPr>
          <p:grpSpPr bwMode="auto">
            <a:xfrm>
              <a:off x="793" y="1752"/>
              <a:ext cx="771" cy="680"/>
              <a:chOff x="793" y="1752"/>
              <a:chExt cx="771" cy="680"/>
            </a:xfrm>
          </p:grpSpPr>
          <p:sp>
            <p:nvSpPr>
              <p:cNvPr id="37895" name="AutoShape 7"/>
              <p:cNvSpPr>
                <a:spLocks noChangeArrowheads="1"/>
              </p:cNvSpPr>
              <p:nvPr/>
            </p:nvSpPr>
            <p:spPr bwMode="auto">
              <a:xfrm>
                <a:off x="793" y="1752"/>
                <a:ext cx="771" cy="680"/>
              </a:xfrm>
              <a:prstGeom prst="parallelogram">
                <a:avLst>
                  <a:gd name="adj" fmla="val 28346"/>
                </a:avLst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7896" name="Freeform 8"/>
              <p:cNvSpPr>
                <a:spLocks/>
              </p:cNvSpPr>
              <p:nvPr/>
            </p:nvSpPr>
            <p:spPr bwMode="auto">
              <a:xfrm>
                <a:off x="1247" y="2251"/>
                <a:ext cx="161" cy="167"/>
              </a:xfrm>
              <a:custGeom>
                <a:avLst/>
                <a:gdLst/>
                <a:ahLst/>
                <a:cxnLst>
                  <a:cxn ang="0">
                    <a:pos x="161" y="0"/>
                  </a:cxn>
                  <a:cxn ang="0">
                    <a:pos x="27" y="54"/>
                  </a:cxn>
                  <a:cxn ang="0">
                    <a:pos x="0" y="167"/>
                  </a:cxn>
                </a:cxnLst>
                <a:rect l="0" t="0" r="r" b="b"/>
                <a:pathLst>
                  <a:path w="161" h="167">
                    <a:moveTo>
                      <a:pt x="161" y="0"/>
                    </a:moveTo>
                    <a:cubicBezTo>
                      <a:pt x="97" y="7"/>
                      <a:pt x="69" y="9"/>
                      <a:pt x="27" y="54"/>
                    </a:cubicBezTo>
                    <a:cubicBezTo>
                      <a:pt x="8" y="108"/>
                      <a:pt x="0" y="100"/>
                      <a:pt x="0" y="167"/>
                    </a:cubicBezTo>
                  </a:path>
                </a:pathLst>
              </a:custGeom>
              <a:noFill/>
              <a:ln w="28575" cmpd="sng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7897" name="Text Box 9"/>
            <p:cNvSpPr txBox="1">
              <a:spLocks noChangeArrowheads="1"/>
            </p:cNvSpPr>
            <p:nvPr/>
          </p:nvSpPr>
          <p:spPr bwMode="auto">
            <a:xfrm>
              <a:off x="839" y="2069"/>
              <a:ext cx="6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b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β</a:t>
              </a:r>
              <a:r>
                <a:rPr lang="cs-CZ" b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=103</a:t>
              </a:r>
              <a:r>
                <a:rPr lang="cs-CZ" b="1" baseline="3000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o</a:t>
              </a:r>
            </a:p>
          </p:txBody>
        </p:sp>
      </p:grpSp>
      <p:grpSp>
        <p:nvGrpSpPr>
          <p:cNvPr id="37898" name="Group 10"/>
          <p:cNvGrpSpPr>
            <a:grpSpLocks/>
          </p:cNvGrpSpPr>
          <p:nvPr/>
        </p:nvGrpSpPr>
        <p:grpSpPr bwMode="auto">
          <a:xfrm>
            <a:off x="4067175" y="2492375"/>
            <a:ext cx="2160588" cy="1008063"/>
            <a:chOff x="3107" y="1344"/>
            <a:chExt cx="1361" cy="635"/>
          </a:xfrm>
        </p:grpSpPr>
        <p:grpSp>
          <p:nvGrpSpPr>
            <p:cNvPr id="37899" name="Group 11"/>
            <p:cNvGrpSpPr>
              <a:grpSpLocks/>
            </p:cNvGrpSpPr>
            <p:nvPr/>
          </p:nvGrpSpPr>
          <p:grpSpPr bwMode="auto">
            <a:xfrm>
              <a:off x="3107" y="1344"/>
              <a:ext cx="1361" cy="635"/>
              <a:chOff x="3651" y="1480"/>
              <a:chExt cx="1179" cy="499"/>
            </a:xfrm>
          </p:grpSpPr>
          <p:sp>
            <p:nvSpPr>
              <p:cNvPr id="37900" name="AutoShape 12"/>
              <p:cNvSpPr>
                <a:spLocks noChangeArrowheads="1"/>
              </p:cNvSpPr>
              <p:nvPr/>
            </p:nvSpPr>
            <p:spPr bwMode="auto">
              <a:xfrm>
                <a:off x="3651" y="1480"/>
                <a:ext cx="1179" cy="499"/>
              </a:xfrm>
              <a:prstGeom prst="parallelogram">
                <a:avLst>
                  <a:gd name="adj" fmla="val 59068"/>
                </a:avLst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7901" name="Freeform 13"/>
              <p:cNvSpPr>
                <a:spLocks/>
              </p:cNvSpPr>
              <p:nvPr/>
            </p:nvSpPr>
            <p:spPr bwMode="auto">
              <a:xfrm rot="6769571">
                <a:off x="3745" y="1769"/>
                <a:ext cx="161" cy="167"/>
              </a:xfrm>
              <a:custGeom>
                <a:avLst/>
                <a:gdLst/>
                <a:ahLst/>
                <a:cxnLst>
                  <a:cxn ang="0">
                    <a:pos x="161" y="0"/>
                  </a:cxn>
                  <a:cxn ang="0">
                    <a:pos x="27" y="54"/>
                  </a:cxn>
                  <a:cxn ang="0">
                    <a:pos x="0" y="167"/>
                  </a:cxn>
                </a:cxnLst>
                <a:rect l="0" t="0" r="r" b="b"/>
                <a:pathLst>
                  <a:path w="161" h="167">
                    <a:moveTo>
                      <a:pt x="161" y="0"/>
                    </a:moveTo>
                    <a:cubicBezTo>
                      <a:pt x="97" y="7"/>
                      <a:pt x="69" y="9"/>
                      <a:pt x="27" y="54"/>
                    </a:cubicBezTo>
                    <a:cubicBezTo>
                      <a:pt x="8" y="108"/>
                      <a:pt x="0" y="100"/>
                      <a:pt x="0" y="167"/>
                    </a:cubicBezTo>
                  </a:path>
                </a:pathLst>
              </a:custGeom>
              <a:noFill/>
              <a:ln w="28575" cmpd="sng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7902" name="Text Box 14"/>
            <p:cNvSpPr txBox="1">
              <a:spLocks noChangeArrowheads="1"/>
            </p:cNvSpPr>
            <p:nvPr/>
          </p:nvSpPr>
          <p:spPr bwMode="auto">
            <a:xfrm>
              <a:off x="3379" y="1657"/>
              <a:ext cx="77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b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α</a:t>
              </a:r>
              <a:r>
                <a:rPr lang="cs-CZ" b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=72</a:t>
              </a:r>
              <a:r>
                <a:rPr lang="cs-CZ" b="1" baseline="3000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o</a:t>
              </a:r>
              <a:r>
                <a:rPr lang="cs-CZ" b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12´</a:t>
              </a:r>
            </a:p>
          </p:txBody>
        </p:sp>
      </p:grpSp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2411413" y="2492375"/>
            <a:ext cx="1944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δ</a:t>
            </a:r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= </a:t>
            </a:r>
            <a:r>
              <a:rPr lang="el-GR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β</a:t>
            </a:r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= 103</a:t>
            </a:r>
            <a:r>
              <a:rPr lang="cs-CZ" sz="2400" b="1" baseline="30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o</a:t>
            </a:r>
            <a:endParaRPr lang="el-GR" sz="2400" b="1" baseline="3000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37904" name="Text Box 16"/>
          <p:cNvSpPr txBox="1">
            <a:spLocks noChangeArrowheads="1"/>
          </p:cNvSpPr>
          <p:nvPr/>
        </p:nvSpPr>
        <p:spPr bwMode="auto">
          <a:xfrm>
            <a:off x="2411413" y="3068638"/>
            <a:ext cx="180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α</a:t>
            </a:r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= </a:t>
            </a:r>
            <a:r>
              <a:rPr lang="el-GR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γ</a:t>
            </a:r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= 77</a:t>
            </a:r>
            <a:r>
              <a:rPr lang="cs-CZ" sz="2400" b="1" baseline="30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o</a:t>
            </a:r>
          </a:p>
        </p:txBody>
      </p:sp>
      <p:sp>
        <p:nvSpPr>
          <p:cNvPr id="37905" name="Text Box 17"/>
          <p:cNvSpPr txBox="1">
            <a:spLocks noChangeArrowheads="1"/>
          </p:cNvSpPr>
          <p:nvPr/>
        </p:nvSpPr>
        <p:spPr bwMode="auto">
          <a:xfrm>
            <a:off x="6516688" y="2492375"/>
            <a:ext cx="2089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γ</a:t>
            </a:r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= </a:t>
            </a:r>
            <a:r>
              <a:rPr lang="el-GR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α</a:t>
            </a:r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= 72</a:t>
            </a:r>
            <a:r>
              <a:rPr lang="cs-CZ" sz="2400" b="1" baseline="30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o</a:t>
            </a:r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12</a:t>
            </a:r>
            <a:r>
              <a:rPr lang="cs-CZ" sz="2400" b="1" baseline="30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´</a:t>
            </a:r>
          </a:p>
        </p:txBody>
      </p:sp>
      <p:sp>
        <p:nvSpPr>
          <p:cNvPr id="37906" name="Text Box 18"/>
          <p:cNvSpPr txBox="1">
            <a:spLocks noChangeArrowheads="1"/>
          </p:cNvSpPr>
          <p:nvPr/>
        </p:nvSpPr>
        <p:spPr bwMode="auto">
          <a:xfrm>
            <a:off x="6516688" y="2997200"/>
            <a:ext cx="2087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β</a:t>
            </a:r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= </a:t>
            </a:r>
            <a:r>
              <a:rPr lang="el-GR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δ</a:t>
            </a:r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= 107</a:t>
            </a:r>
            <a:r>
              <a:rPr lang="cs-CZ" sz="2400" b="1" baseline="30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o</a:t>
            </a:r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48</a:t>
            </a:r>
            <a:r>
              <a:rPr lang="cs-CZ" sz="2400" b="1" baseline="30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´</a:t>
            </a:r>
          </a:p>
        </p:txBody>
      </p:sp>
      <p:grpSp>
        <p:nvGrpSpPr>
          <p:cNvPr id="37907" name="Group 19"/>
          <p:cNvGrpSpPr>
            <a:grpSpLocks/>
          </p:cNvGrpSpPr>
          <p:nvPr/>
        </p:nvGrpSpPr>
        <p:grpSpPr bwMode="auto">
          <a:xfrm>
            <a:off x="684213" y="5084763"/>
            <a:ext cx="3024187" cy="1404937"/>
            <a:chOff x="476" y="3339"/>
            <a:chExt cx="1905" cy="885"/>
          </a:xfrm>
        </p:grpSpPr>
        <p:sp>
          <p:nvSpPr>
            <p:cNvPr id="37908" name="AutoShape 20"/>
            <p:cNvSpPr>
              <a:spLocks noChangeArrowheads="1"/>
            </p:cNvSpPr>
            <p:nvPr/>
          </p:nvSpPr>
          <p:spPr bwMode="auto">
            <a:xfrm>
              <a:off x="703" y="3475"/>
              <a:ext cx="1451" cy="590"/>
            </a:xfrm>
            <a:prstGeom prst="parallelogram">
              <a:avLst>
                <a:gd name="adj" fmla="val 6148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7909" name="Text Box 21"/>
            <p:cNvSpPr txBox="1">
              <a:spLocks noChangeArrowheads="1"/>
            </p:cNvSpPr>
            <p:nvPr/>
          </p:nvSpPr>
          <p:spPr bwMode="auto">
            <a:xfrm>
              <a:off x="476" y="3974"/>
              <a:ext cx="2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000" b="1"/>
                <a:t>M</a:t>
              </a:r>
            </a:p>
          </p:txBody>
        </p:sp>
        <p:sp>
          <p:nvSpPr>
            <p:cNvPr id="37910" name="Text Box 22"/>
            <p:cNvSpPr txBox="1">
              <a:spLocks noChangeArrowheads="1"/>
            </p:cNvSpPr>
            <p:nvPr/>
          </p:nvSpPr>
          <p:spPr bwMode="auto">
            <a:xfrm>
              <a:off x="1746" y="3974"/>
              <a:ext cx="2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000" b="1"/>
                <a:t>N</a:t>
              </a:r>
            </a:p>
          </p:txBody>
        </p:sp>
        <p:sp>
          <p:nvSpPr>
            <p:cNvPr id="37911" name="Text Box 23"/>
            <p:cNvSpPr txBox="1">
              <a:spLocks noChangeArrowheads="1"/>
            </p:cNvSpPr>
            <p:nvPr/>
          </p:nvSpPr>
          <p:spPr bwMode="auto">
            <a:xfrm>
              <a:off x="2109" y="3339"/>
              <a:ext cx="2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000" b="1"/>
                <a:t>O</a:t>
              </a:r>
            </a:p>
          </p:txBody>
        </p:sp>
        <p:sp>
          <p:nvSpPr>
            <p:cNvPr id="37912" name="Text Box 24"/>
            <p:cNvSpPr txBox="1">
              <a:spLocks noChangeArrowheads="1"/>
            </p:cNvSpPr>
            <p:nvPr/>
          </p:nvSpPr>
          <p:spPr bwMode="auto">
            <a:xfrm>
              <a:off x="884" y="3339"/>
              <a:ext cx="2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000" b="1"/>
                <a:t>P</a:t>
              </a:r>
            </a:p>
          </p:txBody>
        </p:sp>
      </p:grpSp>
      <p:grpSp>
        <p:nvGrpSpPr>
          <p:cNvPr id="37913" name="Group 25"/>
          <p:cNvGrpSpPr>
            <a:grpSpLocks/>
          </p:cNvGrpSpPr>
          <p:nvPr/>
        </p:nvGrpSpPr>
        <p:grpSpPr bwMode="auto">
          <a:xfrm>
            <a:off x="3851275" y="5157788"/>
            <a:ext cx="3024188" cy="1404937"/>
            <a:chOff x="476" y="3339"/>
            <a:chExt cx="1905" cy="885"/>
          </a:xfrm>
        </p:grpSpPr>
        <p:sp>
          <p:nvSpPr>
            <p:cNvPr id="37914" name="AutoShape 26"/>
            <p:cNvSpPr>
              <a:spLocks noChangeArrowheads="1"/>
            </p:cNvSpPr>
            <p:nvPr/>
          </p:nvSpPr>
          <p:spPr bwMode="auto">
            <a:xfrm>
              <a:off x="703" y="3475"/>
              <a:ext cx="1451" cy="590"/>
            </a:xfrm>
            <a:prstGeom prst="parallelogram">
              <a:avLst>
                <a:gd name="adj" fmla="val 6148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7915" name="Text Box 27"/>
            <p:cNvSpPr txBox="1">
              <a:spLocks noChangeArrowheads="1"/>
            </p:cNvSpPr>
            <p:nvPr/>
          </p:nvSpPr>
          <p:spPr bwMode="auto">
            <a:xfrm>
              <a:off x="476" y="3974"/>
              <a:ext cx="2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000" b="1"/>
                <a:t>M</a:t>
              </a:r>
            </a:p>
          </p:txBody>
        </p:sp>
        <p:sp>
          <p:nvSpPr>
            <p:cNvPr id="37916" name="Text Box 28"/>
            <p:cNvSpPr txBox="1">
              <a:spLocks noChangeArrowheads="1"/>
            </p:cNvSpPr>
            <p:nvPr/>
          </p:nvSpPr>
          <p:spPr bwMode="auto">
            <a:xfrm>
              <a:off x="1746" y="3974"/>
              <a:ext cx="2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000" b="1"/>
                <a:t>N</a:t>
              </a:r>
            </a:p>
          </p:txBody>
        </p:sp>
        <p:sp>
          <p:nvSpPr>
            <p:cNvPr id="37917" name="Text Box 29"/>
            <p:cNvSpPr txBox="1">
              <a:spLocks noChangeArrowheads="1"/>
            </p:cNvSpPr>
            <p:nvPr/>
          </p:nvSpPr>
          <p:spPr bwMode="auto">
            <a:xfrm>
              <a:off x="2109" y="3339"/>
              <a:ext cx="2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000" b="1"/>
                <a:t>O</a:t>
              </a:r>
            </a:p>
          </p:txBody>
        </p:sp>
        <p:sp>
          <p:nvSpPr>
            <p:cNvPr id="37918" name="Text Box 30"/>
            <p:cNvSpPr txBox="1">
              <a:spLocks noChangeArrowheads="1"/>
            </p:cNvSpPr>
            <p:nvPr/>
          </p:nvSpPr>
          <p:spPr bwMode="auto">
            <a:xfrm>
              <a:off x="884" y="3339"/>
              <a:ext cx="2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000" b="1"/>
                <a:t>P</a:t>
              </a:r>
            </a:p>
          </p:txBody>
        </p:sp>
      </p:grpSp>
      <p:sp>
        <p:nvSpPr>
          <p:cNvPr id="37919" name="Text Box 31"/>
          <p:cNvSpPr txBox="1">
            <a:spLocks noChangeArrowheads="1"/>
          </p:cNvSpPr>
          <p:nvPr/>
        </p:nvSpPr>
        <p:spPr bwMode="auto">
          <a:xfrm>
            <a:off x="1619250" y="5876925"/>
            <a:ext cx="7921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solidFill>
                  <a:schemeClr val="hlink"/>
                </a:solidFill>
              </a:rPr>
              <a:t>8 dm</a:t>
            </a:r>
          </a:p>
        </p:txBody>
      </p:sp>
      <p:sp>
        <p:nvSpPr>
          <p:cNvPr id="37920" name="Text Box 32"/>
          <p:cNvSpPr txBox="1">
            <a:spLocks noChangeArrowheads="1"/>
          </p:cNvSpPr>
          <p:nvPr/>
        </p:nvSpPr>
        <p:spPr bwMode="auto">
          <a:xfrm>
            <a:off x="2987675" y="5516563"/>
            <a:ext cx="7921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solidFill>
                  <a:schemeClr val="hlink"/>
                </a:solidFill>
              </a:rPr>
              <a:t>8 dm</a:t>
            </a:r>
          </a:p>
        </p:txBody>
      </p:sp>
      <p:sp>
        <p:nvSpPr>
          <p:cNvPr id="37921" name="Text Box 33"/>
          <p:cNvSpPr txBox="1">
            <a:spLocks noChangeArrowheads="1"/>
          </p:cNvSpPr>
          <p:nvPr/>
        </p:nvSpPr>
        <p:spPr bwMode="auto">
          <a:xfrm>
            <a:off x="1979613" y="5229225"/>
            <a:ext cx="7921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solidFill>
                  <a:schemeClr val="hlink"/>
                </a:solidFill>
              </a:rPr>
              <a:t>5 dm</a:t>
            </a:r>
          </a:p>
        </p:txBody>
      </p:sp>
      <p:sp>
        <p:nvSpPr>
          <p:cNvPr id="37922" name="Text Box 34"/>
          <p:cNvSpPr txBox="1">
            <a:spLocks noChangeArrowheads="1"/>
          </p:cNvSpPr>
          <p:nvPr/>
        </p:nvSpPr>
        <p:spPr bwMode="auto">
          <a:xfrm>
            <a:off x="755650" y="5480050"/>
            <a:ext cx="7921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solidFill>
                  <a:schemeClr val="hlink"/>
                </a:solidFill>
              </a:rPr>
              <a:t>5 dm</a:t>
            </a:r>
          </a:p>
        </p:txBody>
      </p:sp>
      <p:sp>
        <p:nvSpPr>
          <p:cNvPr id="37923" name="Text Box 35"/>
          <p:cNvSpPr txBox="1">
            <a:spLocks noChangeArrowheads="1"/>
          </p:cNvSpPr>
          <p:nvPr/>
        </p:nvSpPr>
        <p:spPr bwMode="auto">
          <a:xfrm>
            <a:off x="4859338" y="5949950"/>
            <a:ext cx="7921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solidFill>
                  <a:schemeClr val="hlink"/>
                </a:solidFill>
              </a:rPr>
              <a:t>6 cm</a:t>
            </a:r>
          </a:p>
        </p:txBody>
      </p:sp>
      <p:sp>
        <p:nvSpPr>
          <p:cNvPr id="37924" name="Text Box 36"/>
          <p:cNvSpPr txBox="1">
            <a:spLocks noChangeArrowheads="1"/>
          </p:cNvSpPr>
          <p:nvPr/>
        </p:nvSpPr>
        <p:spPr bwMode="auto">
          <a:xfrm>
            <a:off x="6156325" y="5661025"/>
            <a:ext cx="7921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solidFill>
                  <a:schemeClr val="hlink"/>
                </a:solidFill>
              </a:rPr>
              <a:t>3 cm</a:t>
            </a:r>
          </a:p>
        </p:txBody>
      </p:sp>
      <p:sp>
        <p:nvSpPr>
          <p:cNvPr id="37925" name="Text Box 37"/>
          <p:cNvSpPr txBox="1">
            <a:spLocks noChangeArrowheads="1"/>
          </p:cNvSpPr>
          <p:nvPr/>
        </p:nvSpPr>
        <p:spPr bwMode="auto">
          <a:xfrm>
            <a:off x="4211638" y="5589588"/>
            <a:ext cx="7921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solidFill>
                  <a:schemeClr val="hlink"/>
                </a:solidFill>
              </a:rPr>
              <a:t>3 cm</a:t>
            </a:r>
          </a:p>
        </p:txBody>
      </p:sp>
      <p:sp>
        <p:nvSpPr>
          <p:cNvPr id="37926" name="Text Box 38"/>
          <p:cNvSpPr txBox="1">
            <a:spLocks noChangeArrowheads="1"/>
          </p:cNvSpPr>
          <p:nvPr/>
        </p:nvSpPr>
        <p:spPr bwMode="auto">
          <a:xfrm>
            <a:off x="5148263" y="5300663"/>
            <a:ext cx="7921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solidFill>
                  <a:schemeClr val="hlink"/>
                </a:solidFill>
              </a:rPr>
              <a:t>6 cm</a:t>
            </a:r>
          </a:p>
        </p:txBody>
      </p:sp>
      <p:sp>
        <p:nvSpPr>
          <p:cNvPr id="37927" name="Text Box 39"/>
          <p:cNvSpPr txBox="1">
            <a:spLocks noChangeArrowheads="1"/>
          </p:cNvSpPr>
          <p:nvPr/>
        </p:nvSpPr>
        <p:spPr bwMode="auto">
          <a:xfrm>
            <a:off x="0" y="4627563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</a:t>
            </a:r>
          </a:p>
        </p:txBody>
      </p:sp>
      <p:sp>
        <p:nvSpPr>
          <p:cNvPr id="37928" name="Text Box 40"/>
          <p:cNvSpPr txBox="1">
            <a:spLocks noChangeArrowheads="1"/>
          </p:cNvSpPr>
          <p:nvPr/>
        </p:nvSpPr>
        <p:spPr bwMode="auto">
          <a:xfrm>
            <a:off x="0" y="4221163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</a:t>
            </a:r>
          </a:p>
        </p:txBody>
      </p:sp>
      <p:sp>
        <p:nvSpPr>
          <p:cNvPr id="37929" name="Text Box 41"/>
          <p:cNvSpPr txBox="1">
            <a:spLocks noChangeArrowheads="1"/>
          </p:cNvSpPr>
          <p:nvPr/>
        </p:nvSpPr>
        <p:spPr bwMode="auto">
          <a:xfrm>
            <a:off x="4787900" y="6308725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</a:t>
            </a:r>
          </a:p>
        </p:txBody>
      </p:sp>
      <p:sp>
        <p:nvSpPr>
          <p:cNvPr id="37930" name="Text Box 42"/>
          <p:cNvSpPr txBox="1">
            <a:spLocks noChangeArrowheads="1"/>
          </p:cNvSpPr>
          <p:nvPr/>
        </p:nvSpPr>
        <p:spPr bwMode="auto">
          <a:xfrm>
            <a:off x="1619250" y="6308725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</a:t>
            </a:r>
          </a:p>
        </p:txBody>
      </p:sp>
      <p:sp>
        <p:nvSpPr>
          <p:cNvPr id="37931" name="AutoShape 4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260350"/>
            <a:ext cx="288925" cy="3603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32" name="AutoShape 44"/>
          <p:cNvSpPr>
            <a:spLocks noChangeArrowheads="1"/>
          </p:cNvSpPr>
          <p:nvPr/>
        </p:nvSpPr>
        <p:spPr bwMode="auto">
          <a:xfrm>
            <a:off x="8459788" y="6381750"/>
            <a:ext cx="358775" cy="333375"/>
          </a:xfrm>
          <a:prstGeom prst="rightArrow">
            <a:avLst>
              <a:gd name="adj1" fmla="val 50000"/>
              <a:gd name="adj2" fmla="val 269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7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7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7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7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7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7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7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7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7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7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37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2000"/>
                                        <p:tgtEl>
                                          <p:spTgt spid="37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7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7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7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7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7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7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7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7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7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7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7" dur="2000"/>
                                        <p:tgtEl>
                                          <p:spTgt spid="37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2" dur="2000"/>
                                        <p:tgtEl>
                                          <p:spTgt spid="37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7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03" grpId="0"/>
      <p:bldP spid="37904" grpId="0"/>
      <p:bldP spid="37905" grpId="0"/>
      <p:bldP spid="37906" grpId="0"/>
      <p:bldP spid="37919" grpId="0"/>
      <p:bldP spid="37920" grpId="0"/>
      <p:bldP spid="37921" grpId="0"/>
      <p:bldP spid="37922" grpId="0"/>
      <p:bldP spid="37923" grpId="0"/>
      <p:bldP spid="37924" grpId="0"/>
      <p:bldP spid="37925" grpId="0"/>
      <p:bldP spid="37926" grpId="0"/>
      <p:bldP spid="37927" grpId="0"/>
      <p:bldP spid="37928" grpId="0"/>
      <p:bldP spid="37929" grpId="0"/>
      <p:bldP spid="37930" grpId="0"/>
      <p:bldP spid="3793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Pozoruj úhlopříčky rovnoběžníků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539750" y="4221163"/>
            <a:ext cx="1727200" cy="15843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35846" name="Group 6"/>
          <p:cNvGrpSpPr>
            <a:grpSpLocks/>
          </p:cNvGrpSpPr>
          <p:nvPr/>
        </p:nvGrpSpPr>
        <p:grpSpPr bwMode="auto">
          <a:xfrm>
            <a:off x="2484438" y="4076700"/>
            <a:ext cx="2665412" cy="1728788"/>
            <a:chOff x="3424" y="2795"/>
            <a:chExt cx="1679" cy="1089"/>
          </a:xfrm>
        </p:grpSpPr>
        <p:sp>
          <p:nvSpPr>
            <p:cNvPr id="35847" name="AutoShape 7"/>
            <p:cNvSpPr>
              <a:spLocks noChangeArrowheads="1"/>
            </p:cNvSpPr>
            <p:nvPr/>
          </p:nvSpPr>
          <p:spPr bwMode="auto">
            <a:xfrm>
              <a:off x="3424" y="2795"/>
              <a:ext cx="1679" cy="1089"/>
            </a:xfrm>
            <a:prstGeom prst="parallelogram">
              <a:avLst>
                <a:gd name="adj" fmla="val 42884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5848" name="Line 8"/>
            <p:cNvSpPr>
              <a:spLocks noChangeShapeType="1"/>
            </p:cNvSpPr>
            <p:nvPr/>
          </p:nvSpPr>
          <p:spPr bwMode="auto">
            <a:xfrm flipV="1">
              <a:off x="3424" y="2795"/>
              <a:ext cx="1679" cy="1089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35849" name="Line 9"/>
            <p:cNvSpPr>
              <a:spLocks noChangeShapeType="1"/>
            </p:cNvSpPr>
            <p:nvPr/>
          </p:nvSpPr>
          <p:spPr bwMode="auto">
            <a:xfrm>
              <a:off x="3878" y="2795"/>
              <a:ext cx="771" cy="1089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5851" name="Group 11"/>
          <p:cNvGrpSpPr>
            <a:grpSpLocks/>
          </p:cNvGrpSpPr>
          <p:nvPr/>
        </p:nvGrpSpPr>
        <p:grpSpPr bwMode="auto">
          <a:xfrm>
            <a:off x="179388" y="1485900"/>
            <a:ext cx="2376487" cy="1871663"/>
            <a:chOff x="884" y="2568"/>
            <a:chExt cx="1678" cy="1270"/>
          </a:xfrm>
        </p:grpSpPr>
        <p:sp>
          <p:nvSpPr>
            <p:cNvPr id="35852" name="AutoShape 12"/>
            <p:cNvSpPr>
              <a:spLocks noChangeArrowheads="1"/>
            </p:cNvSpPr>
            <p:nvPr/>
          </p:nvSpPr>
          <p:spPr bwMode="auto">
            <a:xfrm>
              <a:off x="884" y="2568"/>
              <a:ext cx="1678" cy="1263"/>
            </a:xfrm>
            <a:prstGeom prst="parallelogram">
              <a:avLst>
                <a:gd name="adj" fmla="val 5716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5853" name="Line 13"/>
            <p:cNvSpPr>
              <a:spLocks noChangeShapeType="1"/>
            </p:cNvSpPr>
            <p:nvPr/>
          </p:nvSpPr>
          <p:spPr bwMode="auto">
            <a:xfrm flipV="1">
              <a:off x="884" y="2568"/>
              <a:ext cx="1678" cy="127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35854" name="Line 14"/>
            <p:cNvSpPr>
              <a:spLocks noChangeShapeType="1"/>
            </p:cNvSpPr>
            <p:nvPr/>
          </p:nvSpPr>
          <p:spPr bwMode="auto">
            <a:xfrm>
              <a:off x="1610" y="2568"/>
              <a:ext cx="227" cy="127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35855" name="Text Box 15"/>
            <p:cNvSpPr txBox="1">
              <a:spLocks noChangeArrowheads="1"/>
            </p:cNvSpPr>
            <p:nvPr/>
          </p:nvSpPr>
          <p:spPr bwMode="auto">
            <a:xfrm>
              <a:off x="1474" y="3021"/>
              <a:ext cx="317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000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S</a:t>
              </a:r>
              <a:r>
                <a:rPr lang="cs-CZ" sz="2000" b="1" baseline="-2500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3</a:t>
              </a:r>
            </a:p>
          </p:txBody>
        </p:sp>
      </p:grpSp>
      <p:sp>
        <p:nvSpPr>
          <p:cNvPr id="35856" name="Text Box 16"/>
          <p:cNvSpPr txBox="1">
            <a:spLocks noChangeArrowheads="1"/>
          </p:cNvSpPr>
          <p:nvPr/>
        </p:nvSpPr>
        <p:spPr bwMode="auto">
          <a:xfrm>
            <a:off x="1187450" y="4581525"/>
            <a:ext cx="503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S</a:t>
            </a:r>
            <a:r>
              <a:rPr lang="cs-CZ" sz="2000" b="1" baseline="-25000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grpSp>
        <p:nvGrpSpPr>
          <p:cNvPr id="35857" name="Group 17"/>
          <p:cNvGrpSpPr>
            <a:grpSpLocks/>
          </p:cNvGrpSpPr>
          <p:nvPr/>
        </p:nvGrpSpPr>
        <p:grpSpPr bwMode="auto">
          <a:xfrm>
            <a:off x="2339975" y="2133600"/>
            <a:ext cx="2160588" cy="1295400"/>
            <a:chOff x="884" y="1162"/>
            <a:chExt cx="1452" cy="907"/>
          </a:xfrm>
        </p:grpSpPr>
        <p:sp>
          <p:nvSpPr>
            <p:cNvPr id="35858" name="Rectangle 18"/>
            <p:cNvSpPr>
              <a:spLocks noChangeArrowheads="1"/>
            </p:cNvSpPr>
            <p:nvPr/>
          </p:nvSpPr>
          <p:spPr bwMode="auto">
            <a:xfrm>
              <a:off x="884" y="1162"/>
              <a:ext cx="1452" cy="90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5859" name="Line 19"/>
            <p:cNvSpPr>
              <a:spLocks noChangeShapeType="1"/>
            </p:cNvSpPr>
            <p:nvPr/>
          </p:nvSpPr>
          <p:spPr bwMode="auto">
            <a:xfrm flipV="1">
              <a:off x="884" y="1162"/>
              <a:ext cx="1452" cy="907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35860" name="Line 20"/>
            <p:cNvSpPr>
              <a:spLocks noChangeShapeType="1"/>
            </p:cNvSpPr>
            <p:nvPr/>
          </p:nvSpPr>
          <p:spPr bwMode="auto">
            <a:xfrm>
              <a:off x="884" y="1162"/>
              <a:ext cx="1452" cy="907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35861" name="Text Box 21"/>
            <p:cNvSpPr txBox="1">
              <a:spLocks noChangeArrowheads="1"/>
            </p:cNvSpPr>
            <p:nvPr/>
          </p:nvSpPr>
          <p:spPr bwMode="auto">
            <a:xfrm>
              <a:off x="1474" y="1344"/>
              <a:ext cx="317" cy="2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000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S</a:t>
              </a:r>
              <a:r>
                <a:rPr lang="cs-CZ" sz="2000" b="1" baseline="-2500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1</a:t>
              </a:r>
            </a:p>
          </p:txBody>
        </p:sp>
      </p:grpSp>
      <p:grpSp>
        <p:nvGrpSpPr>
          <p:cNvPr id="35893" name="Group 53"/>
          <p:cNvGrpSpPr>
            <a:grpSpLocks/>
          </p:cNvGrpSpPr>
          <p:nvPr/>
        </p:nvGrpSpPr>
        <p:grpSpPr bwMode="auto">
          <a:xfrm>
            <a:off x="3525838" y="4508500"/>
            <a:ext cx="614362" cy="519113"/>
            <a:chOff x="4080" y="3067"/>
            <a:chExt cx="387" cy="327"/>
          </a:xfrm>
        </p:grpSpPr>
        <p:sp>
          <p:nvSpPr>
            <p:cNvPr id="35850" name="Text Box 10"/>
            <p:cNvSpPr txBox="1">
              <a:spLocks noChangeArrowheads="1"/>
            </p:cNvSpPr>
            <p:nvPr/>
          </p:nvSpPr>
          <p:spPr bwMode="auto">
            <a:xfrm>
              <a:off x="4150" y="3067"/>
              <a:ext cx="31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000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S</a:t>
              </a:r>
              <a:r>
                <a:rPr lang="cs-CZ" sz="2000" b="1" baseline="-2500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4</a:t>
              </a:r>
            </a:p>
          </p:txBody>
        </p:sp>
        <p:sp>
          <p:nvSpPr>
            <p:cNvPr id="35865" name="Text Box 25"/>
            <p:cNvSpPr txBox="1">
              <a:spLocks noChangeArrowheads="1"/>
            </p:cNvSpPr>
            <p:nvPr/>
          </p:nvSpPr>
          <p:spPr bwMode="auto">
            <a:xfrm>
              <a:off x="4105" y="3067"/>
              <a:ext cx="22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800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.</a:t>
              </a:r>
            </a:p>
          </p:txBody>
        </p:sp>
        <p:sp>
          <p:nvSpPr>
            <p:cNvPr id="35866" name="Freeform 26"/>
            <p:cNvSpPr>
              <a:spLocks/>
            </p:cNvSpPr>
            <p:nvPr/>
          </p:nvSpPr>
          <p:spPr bwMode="auto">
            <a:xfrm rot="-2697600">
              <a:off x="4080" y="3203"/>
              <a:ext cx="161" cy="181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7" y="54"/>
                </a:cxn>
                <a:cxn ang="0">
                  <a:pos x="0" y="167"/>
                </a:cxn>
              </a:cxnLst>
              <a:rect l="0" t="0" r="r" b="b"/>
              <a:pathLst>
                <a:path w="161" h="167">
                  <a:moveTo>
                    <a:pt x="161" y="0"/>
                  </a:moveTo>
                  <a:cubicBezTo>
                    <a:pt x="97" y="7"/>
                    <a:pt x="69" y="9"/>
                    <a:pt x="27" y="54"/>
                  </a:cubicBezTo>
                  <a:cubicBezTo>
                    <a:pt x="8" y="108"/>
                    <a:pt x="0" y="100"/>
                    <a:pt x="0" y="167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5892" name="Group 52"/>
          <p:cNvGrpSpPr>
            <a:grpSpLocks/>
          </p:cNvGrpSpPr>
          <p:nvPr/>
        </p:nvGrpSpPr>
        <p:grpSpPr bwMode="auto">
          <a:xfrm>
            <a:off x="539750" y="4221163"/>
            <a:ext cx="1727200" cy="1584325"/>
            <a:chOff x="2064" y="890"/>
            <a:chExt cx="1088" cy="998"/>
          </a:xfrm>
        </p:grpSpPr>
        <p:grpSp>
          <p:nvGrpSpPr>
            <p:cNvPr id="35875" name="Group 35"/>
            <p:cNvGrpSpPr>
              <a:grpSpLocks/>
            </p:cNvGrpSpPr>
            <p:nvPr/>
          </p:nvGrpSpPr>
          <p:grpSpPr bwMode="auto">
            <a:xfrm>
              <a:off x="2403" y="1162"/>
              <a:ext cx="250" cy="327"/>
              <a:chOff x="3672" y="1480"/>
              <a:chExt cx="250" cy="327"/>
            </a:xfrm>
          </p:grpSpPr>
          <p:sp>
            <p:nvSpPr>
              <p:cNvPr id="35862" name="Freeform 22"/>
              <p:cNvSpPr>
                <a:spLocks/>
              </p:cNvSpPr>
              <p:nvPr/>
            </p:nvSpPr>
            <p:spPr bwMode="auto">
              <a:xfrm rot="-2697600">
                <a:off x="3672" y="1613"/>
                <a:ext cx="161" cy="181"/>
              </a:xfrm>
              <a:custGeom>
                <a:avLst/>
                <a:gdLst/>
                <a:ahLst/>
                <a:cxnLst>
                  <a:cxn ang="0">
                    <a:pos x="161" y="0"/>
                  </a:cxn>
                  <a:cxn ang="0">
                    <a:pos x="27" y="54"/>
                  </a:cxn>
                  <a:cxn ang="0">
                    <a:pos x="0" y="167"/>
                  </a:cxn>
                </a:cxnLst>
                <a:rect l="0" t="0" r="r" b="b"/>
                <a:pathLst>
                  <a:path w="161" h="167">
                    <a:moveTo>
                      <a:pt x="161" y="0"/>
                    </a:moveTo>
                    <a:cubicBezTo>
                      <a:pt x="97" y="7"/>
                      <a:pt x="69" y="9"/>
                      <a:pt x="27" y="54"/>
                    </a:cubicBezTo>
                    <a:cubicBezTo>
                      <a:pt x="8" y="108"/>
                      <a:pt x="0" y="100"/>
                      <a:pt x="0" y="167"/>
                    </a:cubicBez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5863" name="Line 23"/>
              <p:cNvSpPr>
                <a:spLocks noChangeShapeType="1"/>
              </p:cNvSpPr>
              <p:nvPr/>
            </p:nvSpPr>
            <p:spPr bwMode="auto">
              <a:xfrm>
                <a:off x="3742" y="1706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5864" name="Text Box 24"/>
              <p:cNvSpPr txBox="1">
                <a:spLocks noChangeArrowheads="1"/>
              </p:cNvSpPr>
              <p:nvPr/>
            </p:nvSpPr>
            <p:spPr bwMode="auto">
              <a:xfrm>
                <a:off x="3696" y="1480"/>
                <a:ext cx="226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sz="2800" b="1"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.</a:t>
                </a:r>
              </a:p>
            </p:txBody>
          </p:sp>
        </p:grpSp>
        <p:sp>
          <p:nvSpPr>
            <p:cNvPr id="35884" name="Line 44"/>
            <p:cNvSpPr>
              <a:spLocks noChangeShapeType="1"/>
            </p:cNvSpPr>
            <p:nvPr/>
          </p:nvSpPr>
          <p:spPr bwMode="auto">
            <a:xfrm flipV="1">
              <a:off x="2064" y="890"/>
              <a:ext cx="1088" cy="99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35885" name="Line 45"/>
            <p:cNvSpPr>
              <a:spLocks noChangeShapeType="1"/>
            </p:cNvSpPr>
            <p:nvPr/>
          </p:nvSpPr>
          <p:spPr bwMode="auto">
            <a:xfrm>
              <a:off x="2064" y="890"/>
              <a:ext cx="1088" cy="99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5894" name="Rectangle 54"/>
          <p:cNvSpPr>
            <a:spLocks noChangeArrowheads="1"/>
          </p:cNvSpPr>
          <p:nvPr/>
        </p:nvSpPr>
        <p:spPr bwMode="auto">
          <a:xfrm>
            <a:off x="5038725" y="1196975"/>
            <a:ext cx="4105275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úhlopříčky jsou shodné</a:t>
            </a:r>
            <a:b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b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cs-CZ" sz="1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úhlopříčky jsou navzájem kolmé</a:t>
            </a:r>
            <a:b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cs-CZ" sz="2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endParaRPr lang="cs-CZ" sz="1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úhlopříčky půlí vnitřní úhel</a:t>
            </a:r>
            <a:b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b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cs-CZ" sz="1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úhlopříčky nejsou na sebe kolmé </a:t>
            </a:r>
            <a:b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cs-CZ" sz="2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úhlopříčky nejsou shodné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endParaRPr lang="cs-CZ" sz="2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5895" name="Rectangle 55"/>
          <p:cNvSpPr>
            <a:spLocks noGrp="1" noChangeArrowheads="1"/>
          </p:cNvSpPr>
          <p:nvPr>
            <p:ph type="body" idx="1"/>
          </p:nvPr>
        </p:nvSpPr>
        <p:spPr>
          <a:xfrm>
            <a:off x="5435600" y="1484313"/>
            <a:ext cx="3168650" cy="504825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čtverec a obdélník</a:t>
            </a:r>
            <a:r>
              <a:rPr lang="cs-CZ"/>
              <a:t> </a:t>
            </a:r>
          </a:p>
        </p:txBody>
      </p:sp>
      <p:sp>
        <p:nvSpPr>
          <p:cNvPr id="35896" name="Rectangle 56"/>
          <p:cNvSpPr>
            <a:spLocks noChangeArrowheads="1"/>
          </p:cNvSpPr>
          <p:nvPr/>
        </p:nvSpPr>
        <p:spPr bwMode="auto">
          <a:xfrm>
            <a:off x="5508625" y="2781300"/>
            <a:ext cx="324008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čtverec a kosočtverec</a:t>
            </a:r>
            <a:endParaRPr lang="cs-CZ" sz="280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5897" name="Rectangle 57"/>
          <p:cNvSpPr>
            <a:spLocks noChangeArrowheads="1"/>
          </p:cNvSpPr>
          <p:nvPr/>
        </p:nvSpPr>
        <p:spPr bwMode="auto">
          <a:xfrm>
            <a:off x="5508625" y="3933825"/>
            <a:ext cx="31686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čtverec a kosočtverec</a:t>
            </a:r>
            <a:endParaRPr lang="cs-CZ" sz="280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5905" name="Rectangle 65"/>
          <p:cNvSpPr>
            <a:spLocks noChangeArrowheads="1"/>
          </p:cNvSpPr>
          <p:nvPr/>
        </p:nvSpPr>
        <p:spPr bwMode="auto">
          <a:xfrm>
            <a:off x="5435600" y="5084763"/>
            <a:ext cx="31686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obdélník a kosodélník</a:t>
            </a:r>
            <a:endParaRPr lang="cs-CZ" sz="32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5906" name="Rectangle 66"/>
          <p:cNvSpPr>
            <a:spLocks noChangeArrowheads="1"/>
          </p:cNvSpPr>
          <p:nvPr/>
        </p:nvSpPr>
        <p:spPr bwMode="auto">
          <a:xfrm>
            <a:off x="5435600" y="5876925"/>
            <a:ext cx="34575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kosočtverec a kosodélník</a:t>
            </a:r>
            <a:endParaRPr lang="cs-CZ" sz="32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5907" name="AutoShape 6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260350"/>
            <a:ext cx="288925" cy="3603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5908" name="AutoShape 68"/>
          <p:cNvSpPr>
            <a:spLocks noChangeArrowheads="1"/>
          </p:cNvSpPr>
          <p:nvPr/>
        </p:nvSpPr>
        <p:spPr bwMode="auto">
          <a:xfrm>
            <a:off x="8459788" y="6381750"/>
            <a:ext cx="358775" cy="333375"/>
          </a:xfrm>
          <a:prstGeom prst="rightArrow">
            <a:avLst>
              <a:gd name="adj1" fmla="val 50000"/>
              <a:gd name="adj2" fmla="val 269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5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58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358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5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5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358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5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5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358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5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5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5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95" grpId="0" build="p"/>
      <p:bldP spid="35896" grpId="0"/>
      <p:bldP spid="35897" grpId="0"/>
      <p:bldP spid="35905" grpId="0"/>
      <p:bldP spid="35906" grpId="0"/>
      <p:bldP spid="3590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Rozdělení rovnoběžníků a jejich vlastnosti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pravoúhelníky</a:t>
            </a:r>
          </a:p>
          <a:p>
            <a:pPr lvl="1"/>
            <a:r>
              <a:rPr lang="cs-CZ"/>
              <a:t>čtverec</a:t>
            </a:r>
          </a:p>
          <a:p>
            <a:pPr lvl="1"/>
            <a:r>
              <a:rPr lang="cs-CZ"/>
              <a:t>obdélník</a:t>
            </a:r>
          </a:p>
          <a:p>
            <a:r>
              <a:rPr lang="cs-CZ"/>
              <a:t>kosoúhelníky</a:t>
            </a:r>
          </a:p>
          <a:p>
            <a:pPr lvl="1"/>
            <a:r>
              <a:rPr lang="cs-CZ"/>
              <a:t>kosočtverec</a:t>
            </a:r>
          </a:p>
          <a:p>
            <a:pPr lvl="1"/>
            <a:r>
              <a:rPr lang="cs-CZ"/>
              <a:t>kosodélník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4067175" y="2276475"/>
            <a:ext cx="1079500" cy="1008063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6084888" y="2276475"/>
            <a:ext cx="1800225" cy="1008063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9942" name="AutoShape 6"/>
          <p:cNvSpPr>
            <a:spLocks noChangeArrowheads="1"/>
          </p:cNvSpPr>
          <p:nvPr/>
        </p:nvSpPr>
        <p:spPr bwMode="auto">
          <a:xfrm>
            <a:off x="5580063" y="4292600"/>
            <a:ext cx="2303462" cy="936625"/>
          </a:xfrm>
          <a:prstGeom prst="parallelogram">
            <a:avLst>
              <a:gd name="adj" fmla="val 49847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9943" name="AutoShape 7"/>
          <p:cNvSpPr>
            <a:spLocks noChangeArrowheads="1"/>
          </p:cNvSpPr>
          <p:nvPr/>
        </p:nvSpPr>
        <p:spPr bwMode="auto">
          <a:xfrm>
            <a:off x="3708400" y="4149725"/>
            <a:ext cx="1584325" cy="1079500"/>
          </a:xfrm>
          <a:prstGeom prst="parallelogram">
            <a:avLst>
              <a:gd name="adj" fmla="val 35611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9944" name="AutoShape 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260350"/>
            <a:ext cx="288925" cy="3603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9945" name="AutoShape 9"/>
          <p:cNvSpPr>
            <a:spLocks noChangeArrowheads="1"/>
          </p:cNvSpPr>
          <p:nvPr/>
        </p:nvSpPr>
        <p:spPr bwMode="auto">
          <a:xfrm>
            <a:off x="8459788" y="6381750"/>
            <a:ext cx="358775" cy="333375"/>
          </a:xfrm>
          <a:prstGeom prst="rightArrow">
            <a:avLst>
              <a:gd name="adj1" fmla="val 50000"/>
              <a:gd name="adj2" fmla="val 269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 animBg="1"/>
      <p:bldP spid="39941" grpId="0" animBg="1"/>
      <p:bldP spid="39942" grpId="0" animBg="1"/>
      <p:bldP spid="39943" grpId="0" animBg="1"/>
      <p:bldP spid="3994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Pravoúhelníky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2314575" cy="749300"/>
          </a:xfrm>
        </p:spPr>
        <p:txBody>
          <a:bodyPr/>
          <a:lstStyle/>
          <a:p>
            <a:r>
              <a:rPr lang="cs-CZ"/>
              <a:t>čtverec</a:t>
            </a:r>
          </a:p>
        </p:txBody>
      </p:sp>
      <p:sp>
        <p:nvSpPr>
          <p:cNvPr id="40974" name="Rectangle 14"/>
          <p:cNvSpPr>
            <a:spLocks noChangeArrowheads="1"/>
          </p:cNvSpPr>
          <p:nvPr/>
        </p:nvSpPr>
        <p:spPr bwMode="auto">
          <a:xfrm>
            <a:off x="3779838" y="1484313"/>
            <a:ext cx="4321175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všechny strany stejně dlouhé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všechny vnitřní úhly pravé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úhlopříčky</a:t>
            </a:r>
          </a:p>
          <a:p>
            <a:pPr marL="742950" lvl="1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</a:pP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stejně dlouhé</a:t>
            </a:r>
          </a:p>
          <a:p>
            <a:pPr marL="742950" lvl="1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</a:pP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na sebe kolmé</a:t>
            </a:r>
          </a:p>
          <a:p>
            <a:pPr marL="742950" lvl="1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</a:pP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půlí vnitřní úhly</a:t>
            </a:r>
          </a:p>
          <a:p>
            <a:pPr marL="742950" lvl="1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</a:pP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rozdělí čtverec na 4 shodné pravoúhlé rovnoramenné trojúhelníky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 osy souměrnosti</a:t>
            </a:r>
          </a:p>
        </p:txBody>
      </p:sp>
      <p:sp>
        <p:nvSpPr>
          <p:cNvPr id="40996" name="Line 36"/>
          <p:cNvSpPr>
            <a:spLocks noChangeShapeType="1"/>
          </p:cNvSpPr>
          <p:nvPr/>
        </p:nvSpPr>
        <p:spPr bwMode="auto">
          <a:xfrm>
            <a:off x="2451100" y="56594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539750" y="2924175"/>
            <a:ext cx="1944688" cy="18002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1268413" y="3333750"/>
            <a:ext cx="566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S</a:t>
            </a:r>
            <a:endParaRPr lang="cs-CZ" sz="2000" b="1" baseline="-250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pSp>
        <p:nvGrpSpPr>
          <p:cNvPr id="40967" name="Group 7"/>
          <p:cNvGrpSpPr>
            <a:grpSpLocks/>
          </p:cNvGrpSpPr>
          <p:nvPr/>
        </p:nvGrpSpPr>
        <p:grpSpPr bwMode="auto">
          <a:xfrm>
            <a:off x="1146175" y="3414713"/>
            <a:ext cx="446088" cy="566737"/>
            <a:chOff x="3672" y="1480"/>
            <a:chExt cx="250" cy="314"/>
          </a:xfrm>
        </p:grpSpPr>
        <p:sp>
          <p:nvSpPr>
            <p:cNvPr id="40968" name="Freeform 8"/>
            <p:cNvSpPr>
              <a:spLocks/>
            </p:cNvSpPr>
            <p:nvPr/>
          </p:nvSpPr>
          <p:spPr bwMode="auto">
            <a:xfrm rot="-2697600">
              <a:off x="3672" y="1613"/>
              <a:ext cx="161" cy="181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7" y="54"/>
                </a:cxn>
                <a:cxn ang="0">
                  <a:pos x="0" y="167"/>
                </a:cxn>
              </a:cxnLst>
              <a:rect l="0" t="0" r="r" b="b"/>
              <a:pathLst>
                <a:path w="161" h="167">
                  <a:moveTo>
                    <a:pt x="161" y="0"/>
                  </a:moveTo>
                  <a:cubicBezTo>
                    <a:pt x="97" y="7"/>
                    <a:pt x="69" y="9"/>
                    <a:pt x="27" y="54"/>
                  </a:cubicBezTo>
                  <a:cubicBezTo>
                    <a:pt x="8" y="108"/>
                    <a:pt x="0" y="100"/>
                    <a:pt x="0" y="167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0969" name="Line 9"/>
            <p:cNvSpPr>
              <a:spLocks noChangeShapeType="1"/>
            </p:cNvSpPr>
            <p:nvPr/>
          </p:nvSpPr>
          <p:spPr bwMode="auto">
            <a:xfrm>
              <a:off x="3742" y="1706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0970" name="Text Box 10"/>
            <p:cNvSpPr txBox="1">
              <a:spLocks noChangeArrowheads="1"/>
            </p:cNvSpPr>
            <p:nvPr/>
          </p:nvSpPr>
          <p:spPr bwMode="auto">
            <a:xfrm>
              <a:off x="3696" y="1480"/>
              <a:ext cx="226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800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.</a:t>
              </a:r>
            </a:p>
          </p:txBody>
        </p:sp>
      </p:grpSp>
      <p:sp>
        <p:nvSpPr>
          <p:cNvPr id="40971" name="Line 11"/>
          <p:cNvSpPr>
            <a:spLocks noChangeShapeType="1"/>
          </p:cNvSpPr>
          <p:nvPr/>
        </p:nvSpPr>
        <p:spPr bwMode="auto">
          <a:xfrm flipV="1">
            <a:off x="539750" y="2924175"/>
            <a:ext cx="1944688" cy="18002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>
            <a:off x="539750" y="2924175"/>
            <a:ext cx="1944688" cy="18002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0977" name="Line 17"/>
          <p:cNvSpPr>
            <a:spLocks noChangeShapeType="1"/>
          </p:cNvSpPr>
          <p:nvPr/>
        </p:nvSpPr>
        <p:spPr bwMode="auto">
          <a:xfrm>
            <a:off x="250825" y="3860800"/>
            <a:ext cx="2881313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0980" name="Line 20"/>
          <p:cNvSpPr>
            <a:spLocks noChangeShapeType="1"/>
          </p:cNvSpPr>
          <p:nvPr/>
        </p:nvSpPr>
        <p:spPr bwMode="auto">
          <a:xfrm>
            <a:off x="1547813" y="2565400"/>
            <a:ext cx="0" cy="2519363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0981" name="Line 21"/>
          <p:cNvSpPr>
            <a:spLocks noChangeShapeType="1"/>
          </p:cNvSpPr>
          <p:nvPr/>
        </p:nvSpPr>
        <p:spPr bwMode="auto">
          <a:xfrm flipH="1">
            <a:off x="107950" y="4724400"/>
            <a:ext cx="431800" cy="433388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0982" name="Line 22"/>
          <p:cNvSpPr>
            <a:spLocks noChangeShapeType="1"/>
          </p:cNvSpPr>
          <p:nvPr/>
        </p:nvSpPr>
        <p:spPr bwMode="auto">
          <a:xfrm flipH="1">
            <a:off x="2484438" y="2492375"/>
            <a:ext cx="431800" cy="433388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0983" name="Line 23"/>
          <p:cNvSpPr>
            <a:spLocks noChangeShapeType="1"/>
          </p:cNvSpPr>
          <p:nvPr/>
        </p:nvSpPr>
        <p:spPr bwMode="auto">
          <a:xfrm>
            <a:off x="2484438" y="4724400"/>
            <a:ext cx="431800" cy="360363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0984" name="Line 24"/>
          <p:cNvSpPr>
            <a:spLocks noChangeShapeType="1"/>
          </p:cNvSpPr>
          <p:nvPr/>
        </p:nvSpPr>
        <p:spPr bwMode="auto">
          <a:xfrm>
            <a:off x="107950" y="2565400"/>
            <a:ext cx="431800" cy="360363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0985" name="Text Box 25"/>
          <p:cNvSpPr txBox="1">
            <a:spLocks noChangeArrowheads="1"/>
          </p:cNvSpPr>
          <p:nvPr/>
        </p:nvSpPr>
        <p:spPr bwMode="auto">
          <a:xfrm>
            <a:off x="2411413" y="3789363"/>
            <a:ext cx="503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/>
              <a:t>a</a:t>
            </a:r>
          </a:p>
        </p:txBody>
      </p:sp>
      <p:sp>
        <p:nvSpPr>
          <p:cNvPr id="40986" name="Text Box 26"/>
          <p:cNvSpPr txBox="1">
            <a:spLocks noChangeArrowheads="1"/>
          </p:cNvSpPr>
          <p:nvPr/>
        </p:nvSpPr>
        <p:spPr bwMode="auto">
          <a:xfrm>
            <a:off x="1619250" y="4616450"/>
            <a:ext cx="503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/>
              <a:t>a</a:t>
            </a:r>
          </a:p>
        </p:txBody>
      </p:sp>
      <p:sp>
        <p:nvSpPr>
          <p:cNvPr id="40987" name="Text Box 27"/>
          <p:cNvSpPr txBox="1">
            <a:spLocks noChangeArrowheads="1"/>
          </p:cNvSpPr>
          <p:nvPr/>
        </p:nvSpPr>
        <p:spPr bwMode="auto">
          <a:xfrm>
            <a:off x="252413" y="3860800"/>
            <a:ext cx="503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/>
              <a:t>a</a:t>
            </a:r>
          </a:p>
        </p:txBody>
      </p:sp>
      <p:sp>
        <p:nvSpPr>
          <p:cNvPr id="40988" name="Text Box 28"/>
          <p:cNvSpPr txBox="1">
            <a:spLocks noChangeArrowheads="1"/>
          </p:cNvSpPr>
          <p:nvPr/>
        </p:nvSpPr>
        <p:spPr bwMode="auto">
          <a:xfrm>
            <a:off x="1619250" y="2565400"/>
            <a:ext cx="503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/>
              <a:t>a</a:t>
            </a:r>
          </a:p>
        </p:txBody>
      </p:sp>
      <p:sp>
        <p:nvSpPr>
          <p:cNvPr id="40989" name="Text Box 29"/>
          <p:cNvSpPr txBox="1">
            <a:spLocks noChangeArrowheads="1"/>
          </p:cNvSpPr>
          <p:nvPr/>
        </p:nvSpPr>
        <p:spPr bwMode="auto">
          <a:xfrm>
            <a:off x="2916238" y="3716338"/>
            <a:ext cx="503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/>
              <a:t>o</a:t>
            </a:r>
            <a:r>
              <a:rPr lang="cs-CZ" sz="2000" b="1" baseline="-25000"/>
              <a:t>3</a:t>
            </a:r>
          </a:p>
        </p:txBody>
      </p:sp>
      <p:sp>
        <p:nvSpPr>
          <p:cNvPr id="40990" name="Text Box 30"/>
          <p:cNvSpPr txBox="1">
            <a:spLocks noChangeArrowheads="1"/>
          </p:cNvSpPr>
          <p:nvPr/>
        </p:nvSpPr>
        <p:spPr bwMode="auto">
          <a:xfrm>
            <a:off x="1476375" y="4868863"/>
            <a:ext cx="503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/>
              <a:t>o</a:t>
            </a:r>
            <a:r>
              <a:rPr lang="cs-CZ" sz="2000" b="1" baseline="-25000"/>
              <a:t>1</a:t>
            </a:r>
          </a:p>
        </p:txBody>
      </p:sp>
      <p:sp>
        <p:nvSpPr>
          <p:cNvPr id="40991" name="Text Box 31"/>
          <p:cNvSpPr txBox="1">
            <a:spLocks noChangeArrowheads="1"/>
          </p:cNvSpPr>
          <p:nvPr/>
        </p:nvSpPr>
        <p:spPr bwMode="auto">
          <a:xfrm>
            <a:off x="2771775" y="4724400"/>
            <a:ext cx="503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/>
              <a:t>o</a:t>
            </a:r>
            <a:r>
              <a:rPr lang="cs-CZ" sz="2000" b="1" baseline="-25000"/>
              <a:t>2</a:t>
            </a:r>
          </a:p>
        </p:txBody>
      </p:sp>
      <p:sp>
        <p:nvSpPr>
          <p:cNvPr id="40992" name="Text Box 32"/>
          <p:cNvSpPr txBox="1">
            <a:spLocks noChangeArrowheads="1"/>
          </p:cNvSpPr>
          <p:nvPr/>
        </p:nvSpPr>
        <p:spPr bwMode="auto">
          <a:xfrm>
            <a:off x="2771775" y="2420938"/>
            <a:ext cx="503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/>
              <a:t>o</a:t>
            </a:r>
            <a:r>
              <a:rPr lang="cs-CZ" sz="2000" b="1" baseline="-25000"/>
              <a:t>4</a:t>
            </a:r>
          </a:p>
        </p:txBody>
      </p:sp>
      <p:grpSp>
        <p:nvGrpSpPr>
          <p:cNvPr id="41001" name="Group 41"/>
          <p:cNvGrpSpPr>
            <a:grpSpLocks/>
          </p:cNvGrpSpPr>
          <p:nvPr/>
        </p:nvGrpSpPr>
        <p:grpSpPr bwMode="auto">
          <a:xfrm>
            <a:off x="539750" y="4205288"/>
            <a:ext cx="431800" cy="519112"/>
            <a:chOff x="567" y="3203"/>
            <a:chExt cx="272" cy="327"/>
          </a:xfrm>
        </p:grpSpPr>
        <p:sp>
          <p:nvSpPr>
            <p:cNvPr id="40997" name="Text Box 37"/>
            <p:cNvSpPr txBox="1">
              <a:spLocks noChangeArrowheads="1"/>
            </p:cNvSpPr>
            <p:nvPr/>
          </p:nvSpPr>
          <p:spPr bwMode="auto">
            <a:xfrm>
              <a:off x="613" y="3203"/>
              <a:ext cx="22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800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.</a:t>
              </a:r>
            </a:p>
          </p:txBody>
        </p:sp>
        <p:sp>
          <p:nvSpPr>
            <p:cNvPr id="41000" name="Freeform 40"/>
            <p:cNvSpPr>
              <a:spLocks/>
            </p:cNvSpPr>
            <p:nvPr/>
          </p:nvSpPr>
          <p:spPr bwMode="auto">
            <a:xfrm>
              <a:off x="567" y="3339"/>
              <a:ext cx="227" cy="18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" y="13"/>
                </a:cxn>
                <a:cxn ang="0">
                  <a:pos x="140" y="27"/>
                </a:cxn>
                <a:cxn ang="0">
                  <a:pos x="180" y="94"/>
                </a:cxn>
                <a:cxn ang="0">
                  <a:pos x="201" y="174"/>
                </a:cxn>
              </a:cxnLst>
              <a:rect l="0" t="0" r="r" b="b"/>
              <a:pathLst>
                <a:path w="201" h="174">
                  <a:moveTo>
                    <a:pt x="0" y="0"/>
                  </a:moveTo>
                  <a:cubicBezTo>
                    <a:pt x="31" y="3"/>
                    <a:pt x="68" y="4"/>
                    <a:pt x="100" y="13"/>
                  </a:cubicBezTo>
                  <a:cubicBezTo>
                    <a:pt x="114" y="17"/>
                    <a:pt x="140" y="27"/>
                    <a:pt x="140" y="27"/>
                  </a:cubicBezTo>
                  <a:cubicBezTo>
                    <a:pt x="161" y="47"/>
                    <a:pt x="160" y="73"/>
                    <a:pt x="180" y="94"/>
                  </a:cubicBezTo>
                  <a:cubicBezTo>
                    <a:pt x="189" y="120"/>
                    <a:pt x="201" y="146"/>
                    <a:pt x="201" y="174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1002" name="Group 42"/>
          <p:cNvGrpSpPr>
            <a:grpSpLocks/>
          </p:cNvGrpSpPr>
          <p:nvPr/>
        </p:nvGrpSpPr>
        <p:grpSpPr bwMode="auto">
          <a:xfrm rot="5146484">
            <a:off x="567532" y="2882106"/>
            <a:ext cx="431800" cy="519113"/>
            <a:chOff x="567" y="3203"/>
            <a:chExt cx="272" cy="327"/>
          </a:xfrm>
        </p:grpSpPr>
        <p:sp>
          <p:nvSpPr>
            <p:cNvPr id="41003" name="Text Box 43"/>
            <p:cNvSpPr txBox="1">
              <a:spLocks noChangeArrowheads="1"/>
            </p:cNvSpPr>
            <p:nvPr/>
          </p:nvSpPr>
          <p:spPr bwMode="auto">
            <a:xfrm>
              <a:off x="613" y="3203"/>
              <a:ext cx="22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800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.</a:t>
              </a:r>
            </a:p>
          </p:txBody>
        </p:sp>
        <p:sp>
          <p:nvSpPr>
            <p:cNvPr id="41004" name="Freeform 44"/>
            <p:cNvSpPr>
              <a:spLocks/>
            </p:cNvSpPr>
            <p:nvPr/>
          </p:nvSpPr>
          <p:spPr bwMode="auto">
            <a:xfrm>
              <a:off x="567" y="3339"/>
              <a:ext cx="227" cy="18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" y="13"/>
                </a:cxn>
                <a:cxn ang="0">
                  <a:pos x="140" y="27"/>
                </a:cxn>
                <a:cxn ang="0">
                  <a:pos x="180" y="94"/>
                </a:cxn>
                <a:cxn ang="0">
                  <a:pos x="201" y="174"/>
                </a:cxn>
              </a:cxnLst>
              <a:rect l="0" t="0" r="r" b="b"/>
              <a:pathLst>
                <a:path w="201" h="174">
                  <a:moveTo>
                    <a:pt x="0" y="0"/>
                  </a:moveTo>
                  <a:cubicBezTo>
                    <a:pt x="31" y="3"/>
                    <a:pt x="68" y="4"/>
                    <a:pt x="100" y="13"/>
                  </a:cubicBezTo>
                  <a:cubicBezTo>
                    <a:pt x="114" y="17"/>
                    <a:pt x="140" y="27"/>
                    <a:pt x="140" y="27"/>
                  </a:cubicBezTo>
                  <a:cubicBezTo>
                    <a:pt x="161" y="47"/>
                    <a:pt x="160" y="73"/>
                    <a:pt x="180" y="94"/>
                  </a:cubicBezTo>
                  <a:cubicBezTo>
                    <a:pt x="189" y="120"/>
                    <a:pt x="201" y="146"/>
                    <a:pt x="201" y="174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1005" name="Group 45"/>
          <p:cNvGrpSpPr>
            <a:grpSpLocks/>
          </p:cNvGrpSpPr>
          <p:nvPr/>
        </p:nvGrpSpPr>
        <p:grpSpPr bwMode="auto">
          <a:xfrm rot="-4927375">
            <a:off x="2023269" y="4248944"/>
            <a:ext cx="431800" cy="519112"/>
            <a:chOff x="567" y="3203"/>
            <a:chExt cx="272" cy="327"/>
          </a:xfrm>
        </p:grpSpPr>
        <p:sp>
          <p:nvSpPr>
            <p:cNvPr id="41006" name="Text Box 46"/>
            <p:cNvSpPr txBox="1">
              <a:spLocks noChangeArrowheads="1"/>
            </p:cNvSpPr>
            <p:nvPr/>
          </p:nvSpPr>
          <p:spPr bwMode="auto">
            <a:xfrm>
              <a:off x="613" y="3203"/>
              <a:ext cx="22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800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.</a:t>
              </a:r>
            </a:p>
          </p:txBody>
        </p:sp>
        <p:sp>
          <p:nvSpPr>
            <p:cNvPr id="41007" name="Freeform 47"/>
            <p:cNvSpPr>
              <a:spLocks/>
            </p:cNvSpPr>
            <p:nvPr/>
          </p:nvSpPr>
          <p:spPr bwMode="auto">
            <a:xfrm>
              <a:off x="567" y="3339"/>
              <a:ext cx="227" cy="18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" y="13"/>
                </a:cxn>
                <a:cxn ang="0">
                  <a:pos x="140" y="27"/>
                </a:cxn>
                <a:cxn ang="0">
                  <a:pos x="180" y="94"/>
                </a:cxn>
                <a:cxn ang="0">
                  <a:pos x="201" y="174"/>
                </a:cxn>
              </a:cxnLst>
              <a:rect l="0" t="0" r="r" b="b"/>
              <a:pathLst>
                <a:path w="201" h="174">
                  <a:moveTo>
                    <a:pt x="0" y="0"/>
                  </a:moveTo>
                  <a:cubicBezTo>
                    <a:pt x="31" y="3"/>
                    <a:pt x="68" y="4"/>
                    <a:pt x="100" y="13"/>
                  </a:cubicBezTo>
                  <a:cubicBezTo>
                    <a:pt x="114" y="17"/>
                    <a:pt x="140" y="27"/>
                    <a:pt x="140" y="27"/>
                  </a:cubicBezTo>
                  <a:cubicBezTo>
                    <a:pt x="161" y="47"/>
                    <a:pt x="160" y="73"/>
                    <a:pt x="180" y="94"/>
                  </a:cubicBezTo>
                  <a:cubicBezTo>
                    <a:pt x="189" y="120"/>
                    <a:pt x="201" y="146"/>
                    <a:pt x="201" y="174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1008" name="Group 48"/>
          <p:cNvGrpSpPr>
            <a:grpSpLocks/>
          </p:cNvGrpSpPr>
          <p:nvPr/>
        </p:nvGrpSpPr>
        <p:grpSpPr bwMode="auto">
          <a:xfrm rot="10320473">
            <a:off x="2051050" y="2909888"/>
            <a:ext cx="431800" cy="519112"/>
            <a:chOff x="567" y="3203"/>
            <a:chExt cx="272" cy="327"/>
          </a:xfrm>
        </p:grpSpPr>
        <p:sp>
          <p:nvSpPr>
            <p:cNvPr id="41009" name="Text Box 49"/>
            <p:cNvSpPr txBox="1">
              <a:spLocks noChangeArrowheads="1"/>
            </p:cNvSpPr>
            <p:nvPr/>
          </p:nvSpPr>
          <p:spPr bwMode="auto">
            <a:xfrm>
              <a:off x="613" y="3203"/>
              <a:ext cx="22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800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.</a:t>
              </a:r>
            </a:p>
          </p:txBody>
        </p:sp>
        <p:sp>
          <p:nvSpPr>
            <p:cNvPr id="41010" name="Freeform 50"/>
            <p:cNvSpPr>
              <a:spLocks/>
            </p:cNvSpPr>
            <p:nvPr/>
          </p:nvSpPr>
          <p:spPr bwMode="auto">
            <a:xfrm>
              <a:off x="567" y="3339"/>
              <a:ext cx="227" cy="18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" y="13"/>
                </a:cxn>
                <a:cxn ang="0">
                  <a:pos x="140" y="27"/>
                </a:cxn>
                <a:cxn ang="0">
                  <a:pos x="180" y="94"/>
                </a:cxn>
                <a:cxn ang="0">
                  <a:pos x="201" y="174"/>
                </a:cxn>
              </a:cxnLst>
              <a:rect l="0" t="0" r="r" b="b"/>
              <a:pathLst>
                <a:path w="201" h="174">
                  <a:moveTo>
                    <a:pt x="0" y="0"/>
                  </a:moveTo>
                  <a:cubicBezTo>
                    <a:pt x="31" y="3"/>
                    <a:pt x="68" y="4"/>
                    <a:pt x="100" y="13"/>
                  </a:cubicBezTo>
                  <a:cubicBezTo>
                    <a:pt x="114" y="17"/>
                    <a:pt x="140" y="27"/>
                    <a:pt x="140" y="27"/>
                  </a:cubicBezTo>
                  <a:cubicBezTo>
                    <a:pt x="161" y="47"/>
                    <a:pt x="160" y="73"/>
                    <a:pt x="180" y="94"/>
                  </a:cubicBezTo>
                  <a:cubicBezTo>
                    <a:pt x="189" y="120"/>
                    <a:pt x="201" y="146"/>
                    <a:pt x="201" y="174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1017" name="AutoShape 5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260350"/>
            <a:ext cx="288925" cy="3603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1018" name="AutoShape 58"/>
          <p:cNvSpPr>
            <a:spLocks noChangeArrowheads="1"/>
          </p:cNvSpPr>
          <p:nvPr/>
        </p:nvSpPr>
        <p:spPr bwMode="auto">
          <a:xfrm>
            <a:off x="8459788" y="6381750"/>
            <a:ext cx="358775" cy="333375"/>
          </a:xfrm>
          <a:prstGeom prst="rightArrow">
            <a:avLst>
              <a:gd name="adj1" fmla="val 50000"/>
              <a:gd name="adj2" fmla="val 269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09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0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09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0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409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1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1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1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1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10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10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1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409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0"/>
                            </p:stCondLst>
                            <p:childTnLst>
                              <p:par>
                                <p:cTn id="6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000"/>
                            </p:stCondLst>
                            <p:childTnLst>
                              <p:par>
                                <p:cTn id="7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09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09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09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09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09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09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09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09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1" dur="2000"/>
                                        <p:tgtEl>
                                          <p:spTgt spid="409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0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0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0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0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3000"/>
                            </p:stCondLst>
                            <p:childTnLst>
                              <p:par>
                                <p:cTn id="1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0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40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3500"/>
                            </p:stCondLst>
                            <p:childTnLst>
                              <p:par>
                                <p:cTn id="1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0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40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409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40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4500"/>
                            </p:stCondLst>
                            <p:childTnLst>
                              <p:par>
                                <p:cTn id="1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409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40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0"/>
                            </p:stCondLst>
                            <p:childTnLst>
                              <p:par>
                                <p:cTn id="14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40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40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500"/>
                            </p:stCondLst>
                            <p:childTnLst>
                              <p:par>
                                <p:cTn id="14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409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40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6000"/>
                            </p:stCondLst>
                            <p:childTnLst>
                              <p:par>
                                <p:cTn id="15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40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40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6500"/>
                            </p:stCondLst>
                            <p:childTnLst>
                              <p:par>
                                <p:cTn id="15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40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40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41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 animBg="1"/>
      <p:bldP spid="40965" grpId="0"/>
      <p:bldP spid="40971" grpId="0" animBg="1"/>
      <p:bldP spid="40972" grpId="0" animBg="1"/>
      <p:bldP spid="40977" grpId="0" animBg="1"/>
      <p:bldP spid="40980" grpId="0" animBg="1"/>
      <p:bldP spid="40981" grpId="0" animBg="1"/>
      <p:bldP spid="40982" grpId="0" animBg="1"/>
      <p:bldP spid="40983" grpId="0" animBg="1"/>
      <p:bldP spid="40984" grpId="0" animBg="1"/>
      <p:bldP spid="40985" grpId="0"/>
      <p:bldP spid="40986" grpId="0"/>
      <p:bldP spid="40987" grpId="0"/>
      <p:bldP spid="40988" grpId="0"/>
      <p:bldP spid="40989" grpId="0"/>
      <p:bldP spid="40990" grpId="0"/>
      <p:bldP spid="40991" grpId="0"/>
      <p:bldP spid="40992" grpId="0"/>
      <p:bldP spid="410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29" name="Rectangle 21"/>
          <p:cNvSpPr>
            <a:spLocks noChangeArrowheads="1"/>
          </p:cNvSpPr>
          <p:nvPr/>
        </p:nvSpPr>
        <p:spPr bwMode="auto">
          <a:xfrm>
            <a:off x="539750" y="2852738"/>
            <a:ext cx="2592388" cy="16557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3030" name="Line 22"/>
          <p:cNvSpPr>
            <a:spLocks noChangeShapeType="1"/>
          </p:cNvSpPr>
          <p:nvPr/>
        </p:nvSpPr>
        <p:spPr bwMode="auto">
          <a:xfrm flipV="1">
            <a:off x="539750" y="2852738"/>
            <a:ext cx="2592388" cy="1655762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3031" name="Line 23"/>
          <p:cNvSpPr>
            <a:spLocks noChangeShapeType="1"/>
          </p:cNvSpPr>
          <p:nvPr/>
        </p:nvSpPr>
        <p:spPr bwMode="auto">
          <a:xfrm>
            <a:off x="539750" y="2852738"/>
            <a:ext cx="2592388" cy="1655762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3032" name="Text Box 24"/>
          <p:cNvSpPr txBox="1">
            <a:spLocks noChangeArrowheads="1"/>
          </p:cNvSpPr>
          <p:nvPr/>
        </p:nvSpPr>
        <p:spPr bwMode="auto">
          <a:xfrm>
            <a:off x="1547813" y="3248025"/>
            <a:ext cx="565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S</a:t>
            </a:r>
            <a:endParaRPr lang="cs-CZ" sz="2000" b="1" baseline="-250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Pravoúhelníky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2314575" cy="749300"/>
          </a:xfrm>
        </p:spPr>
        <p:txBody>
          <a:bodyPr/>
          <a:lstStyle/>
          <a:p>
            <a:r>
              <a:rPr lang="cs-CZ"/>
              <a:t>obdélník</a:t>
            </a:r>
          </a:p>
        </p:txBody>
      </p:sp>
      <p:sp>
        <p:nvSpPr>
          <p:cNvPr id="43022" name="Rectangle 14"/>
          <p:cNvSpPr>
            <a:spLocks noChangeArrowheads="1"/>
          </p:cNvSpPr>
          <p:nvPr/>
        </p:nvSpPr>
        <p:spPr bwMode="auto">
          <a:xfrm>
            <a:off x="3779838" y="1773238"/>
            <a:ext cx="4321175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sousední strany mají různou délku (a </a:t>
            </a: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≠ b)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všechny vnitřní úhly pravé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úhlopříčky</a:t>
            </a:r>
          </a:p>
          <a:p>
            <a:pPr marL="742950" lvl="1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</a:pP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stejně dlouhé</a:t>
            </a:r>
          </a:p>
          <a:p>
            <a:pPr marL="742950" lvl="1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</a:pP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nejsou na sebe kolmé</a:t>
            </a:r>
          </a:p>
          <a:p>
            <a:pPr marL="742950" lvl="1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</a:pP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nepůlí vnitřní úhly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 osy souměrnosti</a:t>
            </a:r>
          </a:p>
        </p:txBody>
      </p:sp>
      <p:grpSp>
        <p:nvGrpSpPr>
          <p:cNvPr id="43023" name="Group 15"/>
          <p:cNvGrpSpPr>
            <a:grpSpLocks/>
          </p:cNvGrpSpPr>
          <p:nvPr/>
        </p:nvGrpSpPr>
        <p:grpSpPr bwMode="auto">
          <a:xfrm>
            <a:off x="539750" y="4005263"/>
            <a:ext cx="431800" cy="519112"/>
            <a:chOff x="567" y="3203"/>
            <a:chExt cx="272" cy="327"/>
          </a:xfrm>
        </p:grpSpPr>
        <p:sp>
          <p:nvSpPr>
            <p:cNvPr id="43024" name="Text Box 16"/>
            <p:cNvSpPr txBox="1">
              <a:spLocks noChangeArrowheads="1"/>
            </p:cNvSpPr>
            <p:nvPr/>
          </p:nvSpPr>
          <p:spPr bwMode="auto">
            <a:xfrm>
              <a:off x="613" y="3203"/>
              <a:ext cx="22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800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.</a:t>
              </a:r>
            </a:p>
          </p:txBody>
        </p:sp>
        <p:sp>
          <p:nvSpPr>
            <p:cNvPr id="43025" name="Freeform 17"/>
            <p:cNvSpPr>
              <a:spLocks/>
            </p:cNvSpPr>
            <p:nvPr/>
          </p:nvSpPr>
          <p:spPr bwMode="auto">
            <a:xfrm>
              <a:off x="567" y="3339"/>
              <a:ext cx="227" cy="18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" y="13"/>
                </a:cxn>
                <a:cxn ang="0">
                  <a:pos x="140" y="27"/>
                </a:cxn>
                <a:cxn ang="0">
                  <a:pos x="180" y="94"/>
                </a:cxn>
                <a:cxn ang="0">
                  <a:pos x="201" y="174"/>
                </a:cxn>
              </a:cxnLst>
              <a:rect l="0" t="0" r="r" b="b"/>
              <a:pathLst>
                <a:path w="201" h="174">
                  <a:moveTo>
                    <a:pt x="0" y="0"/>
                  </a:moveTo>
                  <a:cubicBezTo>
                    <a:pt x="31" y="3"/>
                    <a:pt x="68" y="4"/>
                    <a:pt x="100" y="13"/>
                  </a:cubicBezTo>
                  <a:cubicBezTo>
                    <a:pt x="114" y="17"/>
                    <a:pt x="140" y="27"/>
                    <a:pt x="140" y="27"/>
                  </a:cubicBezTo>
                  <a:cubicBezTo>
                    <a:pt x="161" y="47"/>
                    <a:pt x="160" y="73"/>
                    <a:pt x="180" y="94"/>
                  </a:cubicBezTo>
                  <a:cubicBezTo>
                    <a:pt x="189" y="120"/>
                    <a:pt x="201" y="146"/>
                    <a:pt x="201" y="174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3026" name="Text Box 18"/>
          <p:cNvSpPr txBox="1">
            <a:spLocks noChangeArrowheads="1"/>
          </p:cNvSpPr>
          <p:nvPr/>
        </p:nvSpPr>
        <p:spPr bwMode="auto">
          <a:xfrm>
            <a:off x="3419475" y="3500438"/>
            <a:ext cx="503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/>
              <a:t>o</a:t>
            </a:r>
            <a:r>
              <a:rPr lang="cs-CZ" sz="2000" b="1" baseline="-25000"/>
              <a:t>2</a:t>
            </a:r>
          </a:p>
        </p:txBody>
      </p:sp>
      <p:sp>
        <p:nvSpPr>
          <p:cNvPr id="43027" name="Text Box 19"/>
          <p:cNvSpPr txBox="1">
            <a:spLocks noChangeArrowheads="1"/>
          </p:cNvSpPr>
          <p:nvPr/>
        </p:nvSpPr>
        <p:spPr bwMode="auto">
          <a:xfrm>
            <a:off x="1620838" y="2492375"/>
            <a:ext cx="503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/>
              <a:t>a</a:t>
            </a:r>
          </a:p>
        </p:txBody>
      </p:sp>
      <p:grpSp>
        <p:nvGrpSpPr>
          <p:cNvPr id="43033" name="Group 25"/>
          <p:cNvGrpSpPr>
            <a:grpSpLocks/>
          </p:cNvGrpSpPr>
          <p:nvPr/>
        </p:nvGrpSpPr>
        <p:grpSpPr bwMode="auto">
          <a:xfrm rot="5252457">
            <a:off x="567532" y="2809081"/>
            <a:ext cx="431800" cy="519113"/>
            <a:chOff x="567" y="3203"/>
            <a:chExt cx="272" cy="327"/>
          </a:xfrm>
        </p:grpSpPr>
        <p:sp>
          <p:nvSpPr>
            <p:cNvPr id="43034" name="Text Box 26"/>
            <p:cNvSpPr txBox="1">
              <a:spLocks noChangeArrowheads="1"/>
            </p:cNvSpPr>
            <p:nvPr/>
          </p:nvSpPr>
          <p:spPr bwMode="auto">
            <a:xfrm>
              <a:off x="613" y="3203"/>
              <a:ext cx="22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800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.</a:t>
              </a:r>
            </a:p>
          </p:txBody>
        </p:sp>
        <p:sp>
          <p:nvSpPr>
            <p:cNvPr id="43035" name="Freeform 27"/>
            <p:cNvSpPr>
              <a:spLocks/>
            </p:cNvSpPr>
            <p:nvPr/>
          </p:nvSpPr>
          <p:spPr bwMode="auto">
            <a:xfrm>
              <a:off x="567" y="3339"/>
              <a:ext cx="227" cy="18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" y="13"/>
                </a:cxn>
                <a:cxn ang="0">
                  <a:pos x="140" y="27"/>
                </a:cxn>
                <a:cxn ang="0">
                  <a:pos x="180" y="94"/>
                </a:cxn>
                <a:cxn ang="0">
                  <a:pos x="201" y="174"/>
                </a:cxn>
              </a:cxnLst>
              <a:rect l="0" t="0" r="r" b="b"/>
              <a:pathLst>
                <a:path w="201" h="174">
                  <a:moveTo>
                    <a:pt x="0" y="0"/>
                  </a:moveTo>
                  <a:cubicBezTo>
                    <a:pt x="31" y="3"/>
                    <a:pt x="68" y="4"/>
                    <a:pt x="100" y="13"/>
                  </a:cubicBezTo>
                  <a:cubicBezTo>
                    <a:pt x="114" y="17"/>
                    <a:pt x="140" y="27"/>
                    <a:pt x="140" y="27"/>
                  </a:cubicBezTo>
                  <a:cubicBezTo>
                    <a:pt x="161" y="47"/>
                    <a:pt x="160" y="73"/>
                    <a:pt x="180" y="94"/>
                  </a:cubicBezTo>
                  <a:cubicBezTo>
                    <a:pt x="189" y="120"/>
                    <a:pt x="201" y="146"/>
                    <a:pt x="201" y="174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3036" name="Group 28"/>
          <p:cNvGrpSpPr>
            <a:grpSpLocks/>
          </p:cNvGrpSpPr>
          <p:nvPr/>
        </p:nvGrpSpPr>
        <p:grpSpPr bwMode="auto">
          <a:xfrm rot="16200000">
            <a:off x="2656682" y="4033043"/>
            <a:ext cx="431800" cy="519113"/>
            <a:chOff x="567" y="3203"/>
            <a:chExt cx="272" cy="327"/>
          </a:xfrm>
        </p:grpSpPr>
        <p:sp>
          <p:nvSpPr>
            <p:cNvPr id="43037" name="Text Box 29"/>
            <p:cNvSpPr txBox="1">
              <a:spLocks noChangeArrowheads="1"/>
            </p:cNvSpPr>
            <p:nvPr/>
          </p:nvSpPr>
          <p:spPr bwMode="auto">
            <a:xfrm>
              <a:off x="613" y="3203"/>
              <a:ext cx="22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800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.</a:t>
              </a:r>
            </a:p>
          </p:txBody>
        </p:sp>
        <p:sp>
          <p:nvSpPr>
            <p:cNvPr id="43038" name="Freeform 30"/>
            <p:cNvSpPr>
              <a:spLocks/>
            </p:cNvSpPr>
            <p:nvPr/>
          </p:nvSpPr>
          <p:spPr bwMode="auto">
            <a:xfrm>
              <a:off x="567" y="3339"/>
              <a:ext cx="227" cy="18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" y="13"/>
                </a:cxn>
                <a:cxn ang="0">
                  <a:pos x="140" y="27"/>
                </a:cxn>
                <a:cxn ang="0">
                  <a:pos x="180" y="94"/>
                </a:cxn>
                <a:cxn ang="0">
                  <a:pos x="201" y="174"/>
                </a:cxn>
              </a:cxnLst>
              <a:rect l="0" t="0" r="r" b="b"/>
              <a:pathLst>
                <a:path w="201" h="174">
                  <a:moveTo>
                    <a:pt x="0" y="0"/>
                  </a:moveTo>
                  <a:cubicBezTo>
                    <a:pt x="31" y="3"/>
                    <a:pt x="68" y="4"/>
                    <a:pt x="100" y="13"/>
                  </a:cubicBezTo>
                  <a:cubicBezTo>
                    <a:pt x="114" y="17"/>
                    <a:pt x="140" y="27"/>
                    <a:pt x="140" y="27"/>
                  </a:cubicBezTo>
                  <a:cubicBezTo>
                    <a:pt x="161" y="47"/>
                    <a:pt x="160" y="73"/>
                    <a:pt x="180" y="94"/>
                  </a:cubicBezTo>
                  <a:cubicBezTo>
                    <a:pt x="189" y="120"/>
                    <a:pt x="201" y="146"/>
                    <a:pt x="201" y="174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3039" name="Group 31"/>
          <p:cNvGrpSpPr>
            <a:grpSpLocks/>
          </p:cNvGrpSpPr>
          <p:nvPr/>
        </p:nvGrpSpPr>
        <p:grpSpPr bwMode="auto">
          <a:xfrm rot="11637468">
            <a:off x="2700338" y="2852738"/>
            <a:ext cx="431800" cy="519112"/>
            <a:chOff x="567" y="3203"/>
            <a:chExt cx="272" cy="327"/>
          </a:xfrm>
        </p:grpSpPr>
        <p:sp>
          <p:nvSpPr>
            <p:cNvPr id="43040" name="Text Box 32"/>
            <p:cNvSpPr txBox="1">
              <a:spLocks noChangeArrowheads="1"/>
            </p:cNvSpPr>
            <p:nvPr/>
          </p:nvSpPr>
          <p:spPr bwMode="auto">
            <a:xfrm>
              <a:off x="613" y="3203"/>
              <a:ext cx="22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800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.</a:t>
              </a:r>
            </a:p>
          </p:txBody>
        </p:sp>
        <p:sp>
          <p:nvSpPr>
            <p:cNvPr id="43041" name="Freeform 33"/>
            <p:cNvSpPr>
              <a:spLocks/>
            </p:cNvSpPr>
            <p:nvPr/>
          </p:nvSpPr>
          <p:spPr bwMode="auto">
            <a:xfrm>
              <a:off x="567" y="3339"/>
              <a:ext cx="227" cy="18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" y="13"/>
                </a:cxn>
                <a:cxn ang="0">
                  <a:pos x="140" y="27"/>
                </a:cxn>
                <a:cxn ang="0">
                  <a:pos x="180" y="94"/>
                </a:cxn>
                <a:cxn ang="0">
                  <a:pos x="201" y="174"/>
                </a:cxn>
              </a:cxnLst>
              <a:rect l="0" t="0" r="r" b="b"/>
              <a:pathLst>
                <a:path w="201" h="174">
                  <a:moveTo>
                    <a:pt x="0" y="0"/>
                  </a:moveTo>
                  <a:cubicBezTo>
                    <a:pt x="31" y="3"/>
                    <a:pt x="68" y="4"/>
                    <a:pt x="100" y="13"/>
                  </a:cubicBezTo>
                  <a:cubicBezTo>
                    <a:pt x="114" y="17"/>
                    <a:pt x="140" y="27"/>
                    <a:pt x="140" y="27"/>
                  </a:cubicBezTo>
                  <a:cubicBezTo>
                    <a:pt x="161" y="47"/>
                    <a:pt x="160" y="73"/>
                    <a:pt x="180" y="94"/>
                  </a:cubicBezTo>
                  <a:cubicBezTo>
                    <a:pt x="189" y="120"/>
                    <a:pt x="201" y="146"/>
                    <a:pt x="201" y="174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3042" name="Text Box 34"/>
          <p:cNvSpPr txBox="1">
            <a:spLocks noChangeArrowheads="1"/>
          </p:cNvSpPr>
          <p:nvPr/>
        </p:nvSpPr>
        <p:spPr bwMode="auto">
          <a:xfrm>
            <a:off x="1476375" y="4365625"/>
            <a:ext cx="503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/>
              <a:t>a</a:t>
            </a:r>
          </a:p>
        </p:txBody>
      </p:sp>
      <p:sp>
        <p:nvSpPr>
          <p:cNvPr id="43043" name="Text Box 35"/>
          <p:cNvSpPr txBox="1">
            <a:spLocks noChangeArrowheads="1"/>
          </p:cNvSpPr>
          <p:nvPr/>
        </p:nvSpPr>
        <p:spPr bwMode="auto">
          <a:xfrm>
            <a:off x="250825" y="3500438"/>
            <a:ext cx="503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/>
              <a:t>b</a:t>
            </a:r>
          </a:p>
        </p:txBody>
      </p:sp>
      <p:sp>
        <p:nvSpPr>
          <p:cNvPr id="43044" name="Text Box 36"/>
          <p:cNvSpPr txBox="1">
            <a:spLocks noChangeArrowheads="1"/>
          </p:cNvSpPr>
          <p:nvPr/>
        </p:nvSpPr>
        <p:spPr bwMode="auto">
          <a:xfrm>
            <a:off x="3059113" y="3573463"/>
            <a:ext cx="503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/>
              <a:t>b</a:t>
            </a:r>
          </a:p>
        </p:txBody>
      </p:sp>
      <p:sp>
        <p:nvSpPr>
          <p:cNvPr id="43045" name="Line 37"/>
          <p:cNvSpPr>
            <a:spLocks noChangeShapeType="1"/>
          </p:cNvSpPr>
          <p:nvPr/>
        </p:nvSpPr>
        <p:spPr bwMode="auto">
          <a:xfrm>
            <a:off x="1835150" y="2276475"/>
            <a:ext cx="0" cy="3024188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3047" name="Line 39"/>
          <p:cNvSpPr>
            <a:spLocks noChangeShapeType="1"/>
          </p:cNvSpPr>
          <p:nvPr/>
        </p:nvSpPr>
        <p:spPr bwMode="auto">
          <a:xfrm>
            <a:off x="107950" y="3644900"/>
            <a:ext cx="360045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DotDot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3048" name="Text Box 40"/>
          <p:cNvSpPr txBox="1">
            <a:spLocks noChangeArrowheads="1"/>
          </p:cNvSpPr>
          <p:nvPr/>
        </p:nvSpPr>
        <p:spPr bwMode="auto">
          <a:xfrm>
            <a:off x="1835150" y="4941888"/>
            <a:ext cx="503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/>
              <a:t>o</a:t>
            </a:r>
            <a:r>
              <a:rPr lang="cs-CZ" sz="2000" b="1" baseline="-25000"/>
              <a:t>1</a:t>
            </a:r>
          </a:p>
        </p:txBody>
      </p:sp>
      <p:sp>
        <p:nvSpPr>
          <p:cNvPr id="43054" name="AutoShape 4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260350"/>
            <a:ext cx="288925" cy="3603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3055" name="AutoShape 47"/>
          <p:cNvSpPr>
            <a:spLocks noChangeArrowheads="1"/>
          </p:cNvSpPr>
          <p:nvPr/>
        </p:nvSpPr>
        <p:spPr bwMode="auto">
          <a:xfrm>
            <a:off x="8459788" y="6381750"/>
            <a:ext cx="358775" cy="333375"/>
          </a:xfrm>
          <a:prstGeom prst="rightArrow">
            <a:avLst>
              <a:gd name="adj1" fmla="val 50000"/>
              <a:gd name="adj2" fmla="val 269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3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3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3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3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3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3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3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430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430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3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3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3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3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3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3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2000"/>
                                        <p:tgtEl>
                                          <p:spTgt spid="430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3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3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500"/>
                            </p:stCondLst>
                            <p:childTnLst>
                              <p:par>
                                <p:cTn id="6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3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3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000"/>
                            </p:stCondLst>
                            <p:childTnLst>
                              <p:par>
                                <p:cTn id="7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3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3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30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30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30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30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30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30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30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30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3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3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30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3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3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3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3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3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43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29" grpId="0" animBg="1"/>
      <p:bldP spid="43030" grpId="0" animBg="1"/>
      <p:bldP spid="43031" grpId="0" animBg="1"/>
      <p:bldP spid="43032" grpId="0"/>
      <p:bldP spid="43026" grpId="0"/>
      <p:bldP spid="43027" grpId="0"/>
      <p:bldP spid="43042" grpId="0"/>
      <p:bldP spid="43043" grpId="0"/>
      <p:bldP spid="43044" grpId="0"/>
      <p:bldP spid="43045" grpId="0" animBg="1"/>
      <p:bldP spid="43047" grpId="0" animBg="1"/>
      <p:bldP spid="43048" grpId="0"/>
      <p:bldP spid="4305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Kosoúhelníky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2314575" cy="749300"/>
          </a:xfrm>
        </p:spPr>
        <p:txBody>
          <a:bodyPr/>
          <a:lstStyle/>
          <a:p>
            <a:r>
              <a:rPr lang="cs-CZ" sz="2800"/>
              <a:t>kosočtverec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4067175" y="1484313"/>
            <a:ext cx="4321175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všechny strany stejně dlouhé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vnitřní úhly nejsou pravé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úhlopříčky</a:t>
            </a:r>
          </a:p>
          <a:p>
            <a:pPr marL="742950" lvl="1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</a:pP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různé délky</a:t>
            </a:r>
          </a:p>
          <a:p>
            <a:pPr marL="742950" lvl="1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</a:pP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na sebe kolmé</a:t>
            </a:r>
          </a:p>
          <a:p>
            <a:pPr marL="742950" lvl="1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</a:pP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půlí vnitřní úhly</a:t>
            </a:r>
          </a:p>
          <a:p>
            <a:pPr marL="742950" lvl="1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</a:pP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rozdělí kosočtverec na </a:t>
            </a:r>
            <a:b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4 shodné pravoúhlé trojúhelníky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 osy souměrnosti</a:t>
            </a:r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>
            <a:off x="2451100" y="56594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4092" name="Line 60"/>
          <p:cNvSpPr>
            <a:spLocks noChangeShapeType="1"/>
          </p:cNvSpPr>
          <p:nvPr/>
        </p:nvSpPr>
        <p:spPr bwMode="auto">
          <a:xfrm flipV="1">
            <a:off x="0" y="4292600"/>
            <a:ext cx="577850" cy="360363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4094" name="Line 62"/>
          <p:cNvSpPr>
            <a:spLocks noChangeShapeType="1"/>
          </p:cNvSpPr>
          <p:nvPr/>
        </p:nvSpPr>
        <p:spPr bwMode="auto">
          <a:xfrm>
            <a:off x="900113" y="2060575"/>
            <a:ext cx="431800" cy="576263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4095" name="Text Box 63"/>
          <p:cNvSpPr txBox="1">
            <a:spLocks noChangeArrowheads="1"/>
          </p:cNvSpPr>
          <p:nvPr/>
        </p:nvSpPr>
        <p:spPr bwMode="auto">
          <a:xfrm>
            <a:off x="179388" y="4437063"/>
            <a:ext cx="503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/>
              <a:t>o</a:t>
            </a:r>
            <a:r>
              <a:rPr lang="cs-CZ" sz="2000" b="1" baseline="-25000"/>
              <a:t>1</a:t>
            </a:r>
          </a:p>
        </p:txBody>
      </p:sp>
      <p:sp>
        <p:nvSpPr>
          <p:cNvPr id="44076" name="AutoShape 44"/>
          <p:cNvSpPr>
            <a:spLocks noChangeArrowheads="1"/>
          </p:cNvSpPr>
          <p:nvPr/>
        </p:nvSpPr>
        <p:spPr bwMode="auto">
          <a:xfrm>
            <a:off x="539750" y="2565400"/>
            <a:ext cx="2665413" cy="1728788"/>
          </a:xfrm>
          <a:prstGeom prst="parallelogram">
            <a:avLst>
              <a:gd name="adj" fmla="val 428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4077" name="Line 45"/>
          <p:cNvSpPr>
            <a:spLocks noChangeShapeType="1"/>
          </p:cNvSpPr>
          <p:nvPr/>
        </p:nvSpPr>
        <p:spPr bwMode="auto">
          <a:xfrm flipV="1">
            <a:off x="539750" y="2565400"/>
            <a:ext cx="2665413" cy="1728788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4078" name="Line 46"/>
          <p:cNvSpPr>
            <a:spLocks noChangeShapeType="1"/>
          </p:cNvSpPr>
          <p:nvPr/>
        </p:nvSpPr>
        <p:spPr bwMode="auto">
          <a:xfrm>
            <a:off x="1258888" y="2565400"/>
            <a:ext cx="1223962" cy="1728788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4080" name="Text Box 48"/>
          <p:cNvSpPr txBox="1">
            <a:spLocks noChangeArrowheads="1"/>
          </p:cNvSpPr>
          <p:nvPr/>
        </p:nvSpPr>
        <p:spPr bwMode="auto">
          <a:xfrm>
            <a:off x="1658938" y="2997200"/>
            <a:ext cx="503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S</a:t>
            </a:r>
            <a:endParaRPr lang="cs-CZ" sz="2000" b="1" baseline="-250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pSp>
        <p:nvGrpSpPr>
          <p:cNvPr id="44098" name="Group 66"/>
          <p:cNvGrpSpPr>
            <a:grpSpLocks/>
          </p:cNvGrpSpPr>
          <p:nvPr/>
        </p:nvGrpSpPr>
        <p:grpSpPr bwMode="auto">
          <a:xfrm>
            <a:off x="1547813" y="2997200"/>
            <a:ext cx="398462" cy="519113"/>
            <a:chOff x="975" y="1888"/>
            <a:chExt cx="251" cy="327"/>
          </a:xfrm>
        </p:grpSpPr>
        <p:sp>
          <p:nvSpPr>
            <p:cNvPr id="44081" name="Text Box 49"/>
            <p:cNvSpPr txBox="1">
              <a:spLocks noChangeArrowheads="1"/>
            </p:cNvSpPr>
            <p:nvPr/>
          </p:nvSpPr>
          <p:spPr bwMode="auto">
            <a:xfrm>
              <a:off x="1000" y="1888"/>
              <a:ext cx="22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800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.</a:t>
              </a:r>
            </a:p>
          </p:txBody>
        </p:sp>
        <p:sp>
          <p:nvSpPr>
            <p:cNvPr id="44082" name="Freeform 50"/>
            <p:cNvSpPr>
              <a:spLocks/>
            </p:cNvSpPr>
            <p:nvPr/>
          </p:nvSpPr>
          <p:spPr bwMode="auto">
            <a:xfrm rot="-2697600">
              <a:off x="975" y="2024"/>
              <a:ext cx="161" cy="181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7" y="54"/>
                </a:cxn>
                <a:cxn ang="0">
                  <a:pos x="0" y="167"/>
                </a:cxn>
              </a:cxnLst>
              <a:rect l="0" t="0" r="r" b="b"/>
              <a:pathLst>
                <a:path w="161" h="167">
                  <a:moveTo>
                    <a:pt x="161" y="0"/>
                  </a:moveTo>
                  <a:cubicBezTo>
                    <a:pt x="97" y="7"/>
                    <a:pt x="69" y="9"/>
                    <a:pt x="27" y="54"/>
                  </a:cubicBezTo>
                  <a:cubicBezTo>
                    <a:pt x="8" y="108"/>
                    <a:pt x="0" y="100"/>
                    <a:pt x="0" y="167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4087" name="Text Box 55"/>
          <p:cNvSpPr txBox="1">
            <a:spLocks noChangeArrowheads="1"/>
          </p:cNvSpPr>
          <p:nvPr/>
        </p:nvSpPr>
        <p:spPr bwMode="auto">
          <a:xfrm>
            <a:off x="612775" y="3176588"/>
            <a:ext cx="503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/>
              <a:t>a</a:t>
            </a:r>
          </a:p>
        </p:txBody>
      </p:sp>
      <p:sp>
        <p:nvSpPr>
          <p:cNvPr id="44088" name="Text Box 56"/>
          <p:cNvSpPr txBox="1">
            <a:spLocks noChangeArrowheads="1"/>
          </p:cNvSpPr>
          <p:nvPr/>
        </p:nvSpPr>
        <p:spPr bwMode="auto">
          <a:xfrm>
            <a:off x="2844800" y="3213100"/>
            <a:ext cx="503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/>
              <a:t>a</a:t>
            </a:r>
          </a:p>
        </p:txBody>
      </p:sp>
      <p:sp>
        <p:nvSpPr>
          <p:cNvPr id="44089" name="Text Box 57"/>
          <p:cNvSpPr txBox="1">
            <a:spLocks noChangeArrowheads="1"/>
          </p:cNvSpPr>
          <p:nvPr/>
        </p:nvSpPr>
        <p:spPr bwMode="auto">
          <a:xfrm>
            <a:off x="1403350" y="4149725"/>
            <a:ext cx="503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/>
              <a:t>a</a:t>
            </a:r>
          </a:p>
        </p:txBody>
      </p:sp>
      <p:sp>
        <p:nvSpPr>
          <p:cNvPr id="44090" name="Text Box 58"/>
          <p:cNvSpPr txBox="1">
            <a:spLocks noChangeArrowheads="1"/>
          </p:cNvSpPr>
          <p:nvPr/>
        </p:nvSpPr>
        <p:spPr bwMode="auto">
          <a:xfrm>
            <a:off x="1981200" y="2205038"/>
            <a:ext cx="503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/>
              <a:t>a</a:t>
            </a:r>
          </a:p>
        </p:txBody>
      </p:sp>
      <p:sp>
        <p:nvSpPr>
          <p:cNvPr id="44091" name="Line 59"/>
          <p:cNvSpPr>
            <a:spLocks noChangeShapeType="1"/>
          </p:cNvSpPr>
          <p:nvPr/>
        </p:nvSpPr>
        <p:spPr bwMode="auto">
          <a:xfrm flipV="1">
            <a:off x="3201988" y="2205038"/>
            <a:ext cx="577850" cy="360362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4093" name="Line 61"/>
          <p:cNvSpPr>
            <a:spLocks noChangeShapeType="1"/>
          </p:cNvSpPr>
          <p:nvPr/>
        </p:nvSpPr>
        <p:spPr bwMode="auto">
          <a:xfrm>
            <a:off x="2484438" y="4292600"/>
            <a:ext cx="431800" cy="576263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4096" name="Text Box 64"/>
          <p:cNvSpPr txBox="1">
            <a:spLocks noChangeArrowheads="1"/>
          </p:cNvSpPr>
          <p:nvPr/>
        </p:nvSpPr>
        <p:spPr bwMode="auto">
          <a:xfrm>
            <a:off x="2916238" y="4868863"/>
            <a:ext cx="503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/>
              <a:t>o</a:t>
            </a:r>
            <a:r>
              <a:rPr lang="cs-CZ" sz="2000" b="1" baseline="-25000"/>
              <a:t>2</a:t>
            </a:r>
          </a:p>
        </p:txBody>
      </p:sp>
      <p:sp>
        <p:nvSpPr>
          <p:cNvPr id="44099" name="AutoShape 6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260350"/>
            <a:ext cx="288925" cy="3603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4100" name="AutoShape 68"/>
          <p:cNvSpPr>
            <a:spLocks noChangeArrowheads="1"/>
          </p:cNvSpPr>
          <p:nvPr/>
        </p:nvSpPr>
        <p:spPr bwMode="auto">
          <a:xfrm>
            <a:off x="8459788" y="6381750"/>
            <a:ext cx="358775" cy="333375"/>
          </a:xfrm>
          <a:prstGeom prst="rightArrow">
            <a:avLst>
              <a:gd name="adj1" fmla="val 50000"/>
              <a:gd name="adj2" fmla="val 269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4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4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4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44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4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4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4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4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4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4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40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40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4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4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40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40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40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40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1" dur="2000"/>
                                        <p:tgtEl>
                                          <p:spTgt spid="440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4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4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4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4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4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4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500"/>
                            </p:stCondLst>
                            <p:childTnLst>
                              <p:par>
                                <p:cTn id="10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4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4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4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4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4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4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92" grpId="0" animBg="1"/>
      <p:bldP spid="44094" grpId="0" animBg="1"/>
      <p:bldP spid="44095" grpId="0"/>
      <p:bldP spid="44076" grpId="0" animBg="1"/>
      <p:bldP spid="44077" grpId="0" animBg="1"/>
      <p:bldP spid="44078" grpId="0" animBg="1"/>
      <p:bldP spid="44080" grpId="0"/>
      <p:bldP spid="44087" grpId="0"/>
      <p:bldP spid="44088" grpId="0"/>
      <p:bldP spid="44089" grpId="0"/>
      <p:bldP spid="44090" grpId="0"/>
      <p:bldP spid="44091" grpId="0" animBg="1"/>
      <p:bldP spid="44093" grpId="0" animBg="1"/>
      <p:bldP spid="44096" grpId="0"/>
      <p:bldP spid="4410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Kosoúhelníky</a:t>
            </a:r>
          </a:p>
        </p:txBody>
      </p:sp>
      <p:sp>
        <p:nvSpPr>
          <p:cNvPr id="450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2314575" cy="749300"/>
          </a:xfrm>
        </p:spPr>
        <p:txBody>
          <a:bodyPr/>
          <a:lstStyle/>
          <a:p>
            <a:r>
              <a:rPr lang="cs-CZ"/>
              <a:t>kosodélník</a:t>
            </a: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4211638" y="1916113"/>
            <a:ext cx="4321175" cy="381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sousední strany mají různou délku (a </a:t>
            </a: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≠ b)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vnitřní úhly nejsou pravé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úhlopříčky</a:t>
            </a:r>
          </a:p>
          <a:p>
            <a:pPr marL="742950" lvl="1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</a:pP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různé dlouhé</a:t>
            </a:r>
          </a:p>
          <a:p>
            <a:pPr marL="742950" lvl="1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</a:pP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nejsou na sebe kolmé</a:t>
            </a:r>
          </a:p>
          <a:p>
            <a:pPr marL="742950" lvl="1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</a:pP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nepůlí vnitřní úhly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nemá osy souměrnosti</a:t>
            </a:r>
          </a:p>
        </p:txBody>
      </p:sp>
      <p:sp>
        <p:nvSpPr>
          <p:cNvPr id="45081" name="Text Box 25"/>
          <p:cNvSpPr txBox="1">
            <a:spLocks noChangeArrowheads="1"/>
          </p:cNvSpPr>
          <p:nvPr/>
        </p:nvSpPr>
        <p:spPr bwMode="auto">
          <a:xfrm>
            <a:off x="539750" y="3500438"/>
            <a:ext cx="503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/>
              <a:t>b</a:t>
            </a:r>
          </a:p>
        </p:txBody>
      </p:sp>
      <p:sp>
        <p:nvSpPr>
          <p:cNvPr id="45090" name="Text Box 34"/>
          <p:cNvSpPr txBox="1">
            <a:spLocks noChangeArrowheads="1"/>
          </p:cNvSpPr>
          <p:nvPr/>
        </p:nvSpPr>
        <p:spPr bwMode="auto">
          <a:xfrm>
            <a:off x="2268538" y="4256088"/>
            <a:ext cx="503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/>
              <a:t>a</a:t>
            </a:r>
          </a:p>
        </p:txBody>
      </p:sp>
      <p:sp>
        <p:nvSpPr>
          <p:cNvPr id="45092" name="AutoShape 36"/>
          <p:cNvSpPr>
            <a:spLocks noChangeArrowheads="1"/>
          </p:cNvSpPr>
          <p:nvPr/>
        </p:nvSpPr>
        <p:spPr bwMode="auto">
          <a:xfrm rot="3736421">
            <a:off x="654050" y="2571750"/>
            <a:ext cx="2773363" cy="2182813"/>
          </a:xfrm>
          <a:prstGeom prst="parallelogram">
            <a:avLst>
              <a:gd name="adj" fmla="val 5466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5093" name="Line 37"/>
          <p:cNvSpPr>
            <a:spLocks noChangeShapeType="1"/>
          </p:cNvSpPr>
          <p:nvPr/>
        </p:nvSpPr>
        <p:spPr bwMode="auto">
          <a:xfrm rot="3736421" flipV="1">
            <a:off x="682625" y="2565400"/>
            <a:ext cx="2773363" cy="2195513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94" name="Line 38"/>
          <p:cNvSpPr>
            <a:spLocks noChangeShapeType="1"/>
          </p:cNvSpPr>
          <p:nvPr/>
        </p:nvSpPr>
        <p:spPr bwMode="auto">
          <a:xfrm rot="3736421">
            <a:off x="1881982" y="2566193"/>
            <a:ext cx="374650" cy="2195513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95" name="Text Box 39"/>
          <p:cNvSpPr txBox="1">
            <a:spLocks noChangeArrowheads="1"/>
          </p:cNvSpPr>
          <p:nvPr/>
        </p:nvSpPr>
        <p:spPr bwMode="auto">
          <a:xfrm rot="3736421">
            <a:off x="1917700" y="3235326"/>
            <a:ext cx="382587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rot="10800000" vert="eaVert">
            <a:spAutoFit/>
          </a:bodyPr>
          <a:lstStyle/>
          <a:p>
            <a:pPr>
              <a:spcBef>
                <a:spcPct val="50000"/>
              </a:spcBef>
            </a:pPr>
            <a:endParaRPr lang="cs-CZ" sz="2000" b="1" baseline="-250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5096" name="Text Box 40"/>
          <p:cNvSpPr txBox="1">
            <a:spLocks noChangeArrowheads="1"/>
          </p:cNvSpPr>
          <p:nvPr/>
        </p:nvSpPr>
        <p:spPr bwMode="auto">
          <a:xfrm>
            <a:off x="1908175" y="3319463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S</a:t>
            </a:r>
          </a:p>
        </p:txBody>
      </p:sp>
      <p:sp>
        <p:nvSpPr>
          <p:cNvPr id="45097" name="Text Box 41"/>
          <p:cNvSpPr txBox="1">
            <a:spLocks noChangeArrowheads="1"/>
          </p:cNvSpPr>
          <p:nvPr/>
        </p:nvSpPr>
        <p:spPr bwMode="auto">
          <a:xfrm>
            <a:off x="3276600" y="3463925"/>
            <a:ext cx="503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/>
              <a:t>b</a:t>
            </a:r>
          </a:p>
        </p:txBody>
      </p:sp>
      <p:sp>
        <p:nvSpPr>
          <p:cNvPr id="45098" name="Text Box 42"/>
          <p:cNvSpPr txBox="1">
            <a:spLocks noChangeArrowheads="1"/>
          </p:cNvSpPr>
          <p:nvPr/>
        </p:nvSpPr>
        <p:spPr bwMode="auto">
          <a:xfrm>
            <a:off x="1620838" y="2600325"/>
            <a:ext cx="503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/>
              <a:t>a</a:t>
            </a:r>
          </a:p>
        </p:txBody>
      </p:sp>
      <p:sp>
        <p:nvSpPr>
          <p:cNvPr id="45100" name="AutoShape 4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260350"/>
            <a:ext cx="288925" cy="3603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5101" name="AutoShape 45"/>
          <p:cNvSpPr>
            <a:spLocks noChangeArrowheads="1"/>
          </p:cNvSpPr>
          <p:nvPr/>
        </p:nvSpPr>
        <p:spPr bwMode="auto">
          <a:xfrm>
            <a:off x="8459788" y="6381750"/>
            <a:ext cx="358775" cy="333375"/>
          </a:xfrm>
          <a:prstGeom prst="rightArrow">
            <a:avLst>
              <a:gd name="adj1" fmla="val 50000"/>
              <a:gd name="adj2" fmla="val 269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5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5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5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5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5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5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450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450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450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5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5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5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5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5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5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50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50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50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50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50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50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0" dur="2000"/>
                                        <p:tgtEl>
                                          <p:spTgt spid="450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5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81" grpId="0"/>
      <p:bldP spid="45090" grpId="0"/>
      <p:bldP spid="45092" grpId="0" animBg="1"/>
      <p:bldP spid="45093" grpId="0" animBg="1"/>
      <p:bldP spid="45094" grpId="0" animBg="1"/>
      <p:bldP spid="45096" grpId="0"/>
      <p:bldP spid="45097" grpId="0"/>
      <p:bldP spid="45098" grpId="0"/>
      <p:bldP spid="4510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229600" cy="655637"/>
          </a:xfrm>
        </p:spPr>
        <p:txBody>
          <a:bodyPr/>
          <a:lstStyle/>
          <a:p>
            <a:r>
              <a:rPr lang="cs-CZ" sz="2800"/>
              <a:t>Má uvedenou vlastnost následující rovnoběžník?</a:t>
            </a:r>
          </a:p>
        </p:txBody>
      </p:sp>
      <p:graphicFrame>
        <p:nvGraphicFramePr>
          <p:cNvPr id="82020" name="Group 100"/>
          <p:cNvGraphicFramePr>
            <a:graphicFrameLocks noGrp="1"/>
          </p:cNvGraphicFramePr>
          <p:nvPr>
            <p:ph type="tbl" idx="1"/>
          </p:nvPr>
        </p:nvGraphicFramePr>
        <p:xfrm>
          <a:off x="107950" y="1187450"/>
          <a:ext cx="8856663" cy="5195888"/>
        </p:xfrm>
        <a:graphic>
          <a:graphicData uri="http://schemas.openxmlformats.org/drawingml/2006/table">
            <a:tbl>
              <a:tblPr/>
              <a:tblGrid>
                <a:gridCol w="1763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6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351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09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08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Vlastnost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obrazce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OBDÉLNÍK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ČTVEREC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KOSODÉLNÍK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KOSOČTVEREC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protější strany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rovnoběžné a shodné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sousední strany </a:t>
                      </a: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shodné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sousední strany </a:t>
                      </a: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kolmé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všechny úhly</a:t>
                      </a: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pravé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sousední úhly </a:t>
                      </a: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pravé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2011" name="Rectangle 91"/>
          <p:cNvSpPr>
            <a:spLocks noChangeArrowheads="1"/>
          </p:cNvSpPr>
          <p:nvPr/>
        </p:nvSpPr>
        <p:spPr bwMode="auto">
          <a:xfrm>
            <a:off x="3995738" y="1557338"/>
            <a:ext cx="6477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2012" name="Rectangle 92"/>
          <p:cNvSpPr>
            <a:spLocks noChangeArrowheads="1"/>
          </p:cNvSpPr>
          <p:nvPr/>
        </p:nvSpPr>
        <p:spPr bwMode="auto">
          <a:xfrm>
            <a:off x="2124075" y="1628775"/>
            <a:ext cx="115252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2013" name="AutoShape 93"/>
          <p:cNvSpPr>
            <a:spLocks noChangeArrowheads="1"/>
          </p:cNvSpPr>
          <p:nvPr/>
        </p:nvSpPr>
        <p:spPr bwMode="auto">
          <a:xfrm>
            <a:off x="5435600" y="1701800"/>
            <a:ext cx="1296988" cy="431800"/>
          </a:xfrm>
          <a:prstGeom prst="parallelogram">
            <a:avLst>
              <a:gd name="adj" fmla="val 7509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2014" name="AutoShape 94"/>
          <p:cNvSpPr>
            <a:spLocks noChangeArrowheads="1"/>
          </p:cNvSpPr>
          <p:nvPr/>
        </p:nvSpPr>
        <p:spPr bwMode="auto">
          <a:xfrm>
            <a:off x="7596188" y="1609725"/>
            <a:ext cx="865187" cy="595313"/>
          </a:xfrm>
          <a:prstGeom prst="parallelogram">
            <a:avLst>
              <a:gd name="adj" fmla="val 36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2021" name="Text Box 101"/>
          <p:cNvSpPr txBox="1">
            <a:spLocks noChangeArrowheads="1"/>
          </p:cNvSpPr>
          <p:nvPr/>
        </p:nvSpPr>
        <p:spPr bwMode="auto">
          <a:xfrm>
            <a:off x="2052638" y="2565400"/>
            <a:ext cx="12239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</a:t>
            </a:r>
          </a:p>
        </p:txBody>
      </p:sp>
      <p:sp>
        <p:nvSpPr>
          <p:cNvPr id="82022" name="Text Box 102"/>
          <p:cNvSpPr txBox="1">
            <a:spLocks noChangeArrowheads="1"/>
          </p:cNvSpPr>
          <p:nvPr/>
        </p:nvSpPr>
        <p:spPr bwMode="auto">
          <a:xfrm>
            <a:off x="3635375" y="2565400"/>
            <a:ext cx="12239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</a:t>
            </a:r>
          </a:p>
        </p:txBody>
      </p:sp>
      <p:sp>
        <p:nvSpPr>
          <p:cNvPr id="82023" name="Text Box 103"/>
          <p:cNvSpPr txBox="1">
            <a:spLocks noChangeArrowheads="1"/>
          </p:cNvSpPr>
          <p:nvPr/>
        </p:nvSpPr>
        <p:spPr bwMode="auto">
          <a:xfrm>
            <a:off x="5435600" y="2565400"/>
            <a:ext cx="12239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</a:t>
            </a:r>
          </a:p>
        </p:txBody>
      </p:sp>
      <p:sp>
        <p:nvSpPr>
          <p:cNvPr id="82024" name="Text Box 104"/>
          <p:cNvSpPr txBox="1">
            <a:spLocks noChangeArrowheads="1"/>
          </p:cNvSpPr>
          <p:nvPr/>
        </p:nvSpPr>
        <p:spPr bwMode="auto">
          <a:xfrm>
            <a:off x="7380288" y="2565400"/>
            <a:ext cx="12239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</a:t>
            </a:r>
          </a:p>
        </p:txBody>
      </p:sp>
      <p:sp>
        <p:nvSpPr>
          <p:cNvPr id="82025" name="Text Box 105"/>
          <p:cNvSpPr txBox="1">
            <a:spLocks noChangeArrowheads="1"/>
          </p:cNvSpPr>
          <p:nvPr/>
        </p:nvSpPr>
        <p:spPr bwMode="auto">
          <a:xfrm>
            <a:off x="3708400" y="3500438"/>
            <a:ext cx="12239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</a:t>
            </a:r>
          </a:p>
        </p:txBody>
      </p:sp>
      <p:sp>
        <p:nvSpPr>
          <p:cNvPr id="82026" name="Text Box 106"/>
          <p:cNvSpPr txBox="1">
            <a:spLocks noChangeArrowheads="1"/>
          </p:cNvSpPr>
          <p:nvPr/>
        </p:nvSpPr>
        <p:spPr bwMode="auto">
          <a:xfrm>
            <a:off x="7380288" y="3500438"/>
            <a:ext cx="12239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</a:t>
            </a:r>
          </a:p>
        </p:txBody>
      </p:sp>
      <p:sp>
        <p:nvSpPr>
          <p:cNvPr id="82027" name="Text Box 107"/>
          <p:cNvSpPr txBox="1">
            <a:spLocks noChangeArrowheads="1"/>
          </p:cNvSpPr>
          <p:nvPr/>
        </p:nvSpPr>
        <p:spPr bwMode="auto">
          <a:xfrm>
            <a:off x="2266950" y="3500438"/>
            <a:ext cx="7921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</a:t>
            </a:r>
          </a:p>
        </p:txBody>
      </p:sp>
      <p:sp>
        <p:nvSpPr>
          <p:cNvPr id="82028" name="Text Box 108"/>
          <p:cNvSpPr txBox="1">
            <a:spLocks noChangeArrowheads="1"/>
          </p:cNvSpPr>
          <p:nvPr/>
        </p:nvSpPr>
        <p:spPr bwMode="auto">
          <a:xfrm>
            <a:off x="3708400" y="5013325"/>
            <a:ext cx="12239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</a:t>
            </a:r>
          </a:p>
        </p:txBody>
      </p:sp>
      <p:sp>
        <p:nvSpPr>
          <p:cNvPr id="82029" name="Text Box 109"/>
          <p:cNvSpPr txBox="1">
            <a:spLocks noChangeArrowheads="1"/>
          </p:cNvSpPr>
          <p:nvPr/>
        </p:nvSpPr>
        <p:spPr bwMode="auto">
          <a:xfrm>
            <a:off x="2124075" y="4997450"/>
            <a:ext cx="12239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</a:t>
            </a:r>
          </a:p>
        </p:txBody>
      </p:sp>
      <p:sp>
        <p:nvSpPr>
          <p:cNvPr id="82030" name="Text Box 110"/>
          <p:cNvSpPr txBox="1">
            <a:spLocks noChangeArrowheads="1"/>
          </p:cNvSpPr>
          <p:nvPr/>
        </p:nvSpPr>
        <p:spPr bwMode="auto">
          <a:xfrm>
            <a:off x="3708400" y="4278313"/>
            <a:ext cx="12239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</a:t>
            </a:r>
          </a:p>
        </p:txBody>
      </p:sp>
      <p:sp>
        <p:nvSpPr>
          <p:cNvPr id="82031" name="Text Box 111"/>
          <p:cNvSpPr txBox="1">
            <a:spLocks noChangeArrowheads="1"/>
          </p:cNvSpPr>
          <p:nvPr/>
        </p:nvSpPr>
        <p:spPr bwMode="auto">
          <a:xfrm>
            <a:off x="2052638" y="4292600"/>
            <a:ext cx="12239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</a:t>
            </a:r>
          </a:p>
        </p:txBody>
      </p:sp>
      <p:sp>
        <p:nvSpPr>
          <p:cNvPr id="82032" name="Text Box 112"/>
          <p:cNvSpPr txBox="1">
            <a:spLocks noChangeArrowheads="1"/>
          </p:cNvSpPr>
          <p:nvPr/>
        </p:nvSpPr>
        <p:spPr bwMode="auto">
          <a:xfrm>
            <a:off x="3708400" y="5734050"/>
            <a:ext cx="12239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</a:t>
            </a:r>
          </a:p>
        </p:txBody>
      </p:sp>
      <p:sp>
        <p:nvSpPr>
          <p:cNvPr id="82033" name="Text Box 113"/>
          <p:cNvSpPr txBox="1">
            <a:spLocks noChangeArrowheads="1"/>
          </p:cNvSpPr>
          <p:nvPr/>
        </p:nvSpPr>
        <p:spPr bwMode="auto">
          <a:xfrm>
            <a:off x="2052638" y="5734050"/>
            <a:ext cx="12239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</a:t>
            </a:r>
          </a:p>
        </p:txBody>
      </p:sp>
      <p:sp>
        <p:nvSpPr>
          <p:cNvPr id="82034" name="Text Box 114"/>
          <p:cNvSpPr txBox="1">
            <a:spLocks noChangeArrowheads="1"/>
          </p:cNvSpPr>
          <p:nvPr/>
        </p:nvSpPr>
        <p:spPr bwMode="auto">
          <a:xfrm>
            <a:off x="5651500" y="3486150"/>
            <a:ext cx="7921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</a:t>
            </a:r>
          </a:p>
        </p:txBody>
      </p:sp>
      <p:sp>
        <p:nvSpPr>
          <p:cNvPr id="82035" name="Text Box 115"/>
          <p:cNvSpPr txBox="1">
            <a:spLocks noChangeArrowheads="1"/>
          </p:cNvSpPr>
          <p:nvPr/>
        </p:nvSpPr>
        <p:spPr bwMode="auto">
          <a:xfrm>
            <a:off x="7596188" y="4278313"/>
            <a:ext cx="7921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</a:t>
            </a:r>
          </a:p>
        </p:txBody>
      </p:sp>
      <p:sp>
        <p:nvSpPr>
          <p:cNvPr id="82036" name="Text Box 116"/>
          <p:cNvSpPr txBox="1">
            <a:spLocks noChangeArrowheads="1"/>
          </p:cNvSpPr>
          <p:nvPr/>
        </p:nvSpPr>
        <p:spPr bwMode="auto">
          <a:xfrm>
            <a:off x="5580063" y="4292600"/>
            <a:ext cx="7921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</a:t>
            </a:r>
          </a:p>
        </p:txBody>
      </p:sp>
      <p:sp>
        <p:nvSpPr>
          <p:cNvPr id="82037" name="Text Box 117"/>
          <p:cNvSpPr txBox="1">
            <a:spLocks noChangeArrowheads="1"/>
          </p:cNvSpPr>
          <p:nvPr/>
        </p:nvSpPr>
        <p:spPr bwMode="auto">
          <a:xfrm>
            <a:off x="5580063" y="4997450"/>
            <a:ext cx="7921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</a:t>
            </a:r>
          </a:p>
        </p:txBody>
      </p:sp>
      <p:sp>
        <p:nvSpPr>
          <p:cNvPr id="82038" name="Text Box 118"/>
          <p:cNvSpPr txBox="1">
            <a:spLocks noChangeArrowheads="1"/>
          </p:cNvSpPr>
          <p:nvPr/>
        </p:nvSpPr>
        <p:spPr bwMode="auto">
          <a:xfrm>
            <a:off x="7596188" y="5013325"/>
            <a:ext cx="7921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</a:t>
            </a:r>
          </a:p>
        </p:txBody>
      </p:sp>
      <p:sp>
        <p:nvSpPr>
          <p:cNvPr id="82039" name="Text Box 119"/>
          <p:cNvSpPr txBox="1">
            <a:spLocks noChangeArrowheads="1"/>
          </p:cNvSpPr>
          <p:nvPr/>
        </p:nvSpPr>
        <p:spPr bwMode="auto">
          <a:xfrm>
            <a:off x="7596188" y="5734050"/>
            <a:ext cx="7921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</a:t>
            </a:r>
          </a:p>
        </p:txBody>
      </p:sp>
      <p:sp>
        <p:nvSpPr>
          <p:cNvPr id="82040" name="Text Box 120"/>
          <p:cNvSpPr txBox="1">
            <a:spLocks noChangeArrowheads="1"/>
          </p:cNvSpPr>
          <p:nvPr/>
        </p:nvSpPr>
        <p:spPr bwMode="auto">
          <a:xfrm>
            <a:off x="5580063" y="5734050"/>
            <a:ext cx="7921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</a:t>
            </a:r>
          </a:p>
        </p:txBody>
      </p:sp>
      <p:sp>
        <p:nvSpPr>
          <p:cNvPr id="82041" name="AutoShape 121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260350"/>
            <a:ext cx="288925" cy="3603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2042" name="AutoShape 122"/>
          <p:cNvSpPr>
            <a:spLocks noChangeArrowheads="1"/>
          </p:cNvSpPr>
          <p:nvPr/>
        </p:nvSpPr>
        <p:spPr bwMode="auto">
          <a:xfrm>
            <a:off x="8459788" y="6381750"/>
            <a:ext cx="358775" cy="333375"/>
          </a:xfrm>
          <a:prstGeom prst="rightArrow">
            <a:avLst>
              <a:gd name="adj1" fmla="val 50000"/>
              <a:gd name="adj2" fmla="val 269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2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2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2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2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2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2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2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2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2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2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2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2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2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2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82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2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82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2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82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82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21" grpId="0"/>
      <p:bldP spid="82022" grpId="0"/>
      <p:bldP spid="82023" grpId="0"/>
      <p:bldP spid="82024" grpId="0"/>
      <p:bldP spid="82025" grpId="0"/>
      <p:bldP spid="82026" grpId="0"/>
      <p:bldP spid="82027" grpId="0"/>
      <p:bldP spid="82028" grpId="0"/>
      <p:bldP spid="82029" grpId="0"/>
      <p:bldP spid="82030" grpId="0"/>
      <p:bldP spid="82031" grpId="0"/>
      <p:bldP spid="82032" grpId="0"/>
      <p:bldP spid="82033" grpId="0"/>
      <p:bldP spid="82034" grpId="0"/>
      <p:bldP spid="82035" grpId="0"/>
      <p:bldP spid="82036" grpId="0"/>
      <p:bldP spid="82037" grpId="0"/>
      <p:bldP spid="82038" grpId="0"/>
      <p:bldP spid="82039" grpId="0"/>
      <p:bldP spid="82040" grpId="0"/>
      <p:bldP spid="8204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229600" cy="655637"/>
          </a:xfrm>
        </p:spPr>
        <p:txBody>
          <a:bodyPr/>
          <a:lstStyle/>
          <a:p>
            <a:r>
              <a:rPr lang="cs-CZ" sz="2800"/>
              <a:t>Má uvedenou vlastnost následující rovnoběžník?</a:t>
            </a:r>
          </a:p>
        </p:txBody>
      </p:sp>
      <p:graphicFrame>
        <p:nvGraphicFramePr>
          <p:cNvPr id="84038" name="Group 70"/>
          <p:cNvGraphicFramePr>
            <a:graphicFrameLocks noGrp="1"/>
          </p:cNvGraphicFramePr>
          <p:nvPr>
            <p:ph type="tbl" idx="1"/>
          </p:nvPr>
        </p:nvGraphicFramePr>
        <p:xfrm>
          <a:off x="179388" y="836613"/>
          <a:ext cx="8856662" cy="5638801"/>
        </p:xfrm>
        <a:graphic>
          <a:graphicData uri="http://schemas.openxmlformats.org/drawingml/2006/table">
            <a:tbl>
              <a:tblPr/>
              <a:tblGrid>
                <a:gridCol w="187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351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09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08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Vlastnost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obrazce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OBDÉLNÍK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ČTVEREC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KOSODÉLNÍK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KOSOČTVEREC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protější úhly</a:t>
                      </a: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pravé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protější úhly</a:t>
                      </a: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shodné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úhlopříčky </a:t>
                      </a: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se navzájem půlí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úhlopříčky </a:t>
                      </a: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shodné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úhlopříčky </a:t>
                      </a: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kolmé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úhlopříčky </a:t>
                      </a: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půlí vnitřní úhel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4015" name="Rectangle 47"/>
          <p:cNvSpPr>
            <a:spLocks noChangeArrowheads="1"/>
          </p:cNvSpPr>
          <p:nvPr/>
        </p:nvSpPr>
        <p:spPr bwMode="auto">
          <a:xfrm>
            <a:off x="4067175" y="1196975"/>
            <a:ext cx="6477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4016" name="Rectangle 48"/>
          <p:cNvSpPr>
            <a:spLocks noChangeArrowheads="1"/>
          </p:cNvSpPr>
          <p:nvPr/>
        </p:nvSpPr>
        <p:spPr bwMode="auto">
          <a:xfrm>
            <a:off x="2195513" y="1268413"/>
            <a:ext cx="115252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4017" name="AutoShape 49"/>
          <p:cNvSpPr>
            <a:spLocks noChangeArrowheads="1"/>
          </p:cNvSpPr>
          <p:nvPr/>
        </p:nvSpPr>
        <p:spPr bwMode="auto">
          <a:xfrm>
            <a:off x="5364163" y="1341438"/>
            <a:ext cx="1296987" cy="431800"/>
          </a:xfrm>
          <a:prstGeom prst="parallelogram">
            <a:avLst>
              <a:gd name="adj" fmla="val 7509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4018" name="AutoShape 50"/>
          <p:cNvSpPr>
            <a:spLocks noChangeArrowheads="1"/>
          </p:cNvSpPr>
          <p:nvPr/>
        </p:nvSpPr>
        <p:spPr bwMode="auto">
          <a:xfrm>
            <a:off x="7524750" y="1268413"/>
            <a:ext cx="865188" cy="595312"/>
          </a:xfrm>
          <a:prstGeom prst="parallelogram">
            <a:avLst>
              <a:gd name="adj" fmla="val 36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4039" name="Text Box 71"/>
          <p:cNvSpPr txBox="1">
            <a:spLocks noChangeArrowheads="1"/>
          </p:cNvSpPr>
          <p:nvPr/>
        </p:nvSpPr>
        <p:spPr bwMode="auto">
          <a:xfrm>
            <a:off x="2268538" y="2060575"/>
            <a:ext cx="12239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</a:t>
            </a:r>
          </a:p>
        </p:txBody>
      </p:sp>
      <p:sp>
        <p:nvSpPr>
          <p:cNvPr id="84040" name="Text Box 72"/>
          <p:cNvSpPr txBox="1">
            <a:spLocks noChangeArrowheads="1"/>
          </p:cNvSpPr>
          <p:nvPr/>
        </p:nvSpPr>
        <p:spPr bwMode="auto">
          <a:xfrm>
            <a:off x="5580063" y="2060575"/>
            <a:ext cx="7921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</a:t>
            </a:r>
          </a:p>
        </p:txBody>
      </p:sp>
      <p:sp>
        <p:nvSpPr>
          <p:cNvPr id="84041" name="Text Box 73"/>
          <p:cNvSpPr txBox="1">
            <a:spLocks noChangeArrowheads="1"/>
          </p:cNvSpPr>
          <p:nvPr/>
        </p:nvSpPr>
        <p:spPr bwMode="auto">
          <a:xfrm>
            <a:off x="7667625" y="2060575"/>
            <a:ext cx="7921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</a:t>
            </a:r>
          </a:p>
        </p:txBody>
      </p:sp>
      <p:sp>
        <p:nvSpPr>
          <p:cNvPr id="84042" name="Text Box 74"/>
          <p:cNvSpPr txBox="1">
            <a:spLocks noChangeArrowheads="1"/>
          </p:cNvSpPr>
          <p:nvPr/>
        </p:nvSpPr>
        <p:spPr bwMode="auto">
          <a:xfrm>
            <a:off x="5651500" y="4365625"/>
            <a:ext cx="7921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</a:t>
            </a:r>
          </a:p>
        </p:txBody>
      </p:sp>
      <p:sp>
        <p:nvSpPr>
          <p:cNvPr id="84043" name="Text Box 75"/>
          <p:cNvSpPr txBox="1">
            <a:spLocks noChangeArrowheads="1"/>
          </p:cNvSpPr>
          <p:nvPr/>
        </p:nvSpPr>
        <p:spPr bwMode="auto">
          <a:xfrm>
            <a:off x="7596188" y="4365625"/>
            <a:ext cx="7921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</a:t>
            </a:r>
          </a:p>
        </p:txBody>
      </p:sp>
      <p:sp>
        <p:nvSpPr>
          <p:cNvPr id="84044" name="Text Box 76"/>
          <p:cNvSpPr txBox="1">
            <a:spLocks noChangeArrowheads="1"/>
          </p:cNvSpPr>
          <p:nvPr/>
        </p:nvSpPr>
        <p:spPr bwMode="auto">
          <a:xfrm>
            <a:off x="2339975" y="5084763"/>
            <a:ext cx="7921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</a:t>
            </a:r>
          </a:p>
        </p:txBody>
      </p:sp>
      <p:sp>
        <p:nvSpPr>
          <p:cNvPr id="84045" name="Text Box 77"/>
          <p:cNvSpPr txBox="1">
            <a:spLocks noChangeArrowheads="1"/>
          </p:cNvSpPr>
          <p:nvPr/>
        </p:nvSpPr>
        <p:spPr bwMode="auto">
          <a:xfrm>
            <a:off x="5724525" y="5084763"/>
            <a:ext cx="7921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</a:t>
            </a:r>
          </a:p>
        </p:txBody>
      </p:sp>
      <p:sp>
        <p:nvSpPr>
          <p:cNvPr id="84046" name="Text Box 78"/>
          <p:cNvSpPr txBox="1">
            <a:spLocks noChangeArrowheads="1"/>
          </p:cNvSpPr>
          <p:nvPr/>
        </p:nvSpPr>
        <p:spPr bwMode="auto">
          <a:xfrm>
            <a:off x="5724525" y="5876925"/>
            <a:ext cx="7921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</a:t>
            </a:r>
          </a:p>
        </p:txBody>
      </p:sp>
      <p:sp>
        <p:nvSpPr>
          <p:cNvPr id="84047" name="Text Box 79"/>
          <p:cNvSpPr txBox="1">
            <a:spLocks noChangeArrowheads="1"/>
          </p:cNvSpPr>
          <p:nvPr/>
        </p:nvSpPr>
        <p:spPr bwMode="auto">
          <a:xfrm>
            <a:off x="2339975" y="5805488"/>
            <a:ext cx="7921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</a:t>
            </a:r>
          </a:p>
        </p:txBody>
      </p:sp>
      <p:sp>
        <p:nvSpPr>
          <p:cNvPr id="84048" name="Text Box 80"/>
          <p:cNvSpPr txBox="1">
            <a:spLocks noChangeArrowheads="1"/>
          </p:cNvSpPr>
          <p:nvPr/>
        </p:nvSpPr>
        <p:spPr bwMode="auto">
          <a:xfrm>
            <a:off x="3779838" y="5084763"/>
            <a:ext cx="12239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</a:t>
            </a:r>
          </a:p>
        </p:txBody>
      </p:sp>
      <p:sp>
        <p:nvSpPr>
          <p:cNvPr id="84049" name="Text Box 81"/>
          <p:cNvSpPr txBox="1">
            <a:spLocks noChangeArrowheads="1"/>
          </p:cNvSpPr>
          <p:nvPr/>
        </p:nvSpPr>
        <p:spPr bwMode="auto">
          <a:xfrm>
            <a:off x="7380288" y="5084763"/>
            <a:ext cx="12239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</a:t>
            </a:r>
          </a:p>
        </p:txBody>
      </p:sp>
      <p:sp>
        <p:nvSpPr>
          <p:cNvPr id="84050" name="Text Box 82"/>
          <p:cNvSpPr txBox="1">
            <a:spLocks noChangeArrowheads="1"/>
          </p:cNvSpPr>
          <p:nvPr/>
        </p:nvSpPr>
        <p:spPr bwMode="auto">
          <a:xfrm>
            <a:off x="7380288" y="5805488"/>
            <a:ext cx="12239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</a:t>
            </a:r>
          </a:p>
        </p:txBody>
      </p:sp>
      <p:sp>
        <p:nvSpPr>
          <p:cNvPr id="84051" name="Text Box 83"/>
          <p:cNvSpPr txBox="1">
            <a:spLocks noChangeArrowheads="1"/>
          </p:cNvSpPr>
          <p:nvPr/>
        </p:nvSpPr>
        <p:spPr bwMode="auto">
          <a:xfrm>
            <a:off x="3779838" y="5805488"/>
            <a:ext cx="12239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</a:t>
            </a:r>
          </a:p>
        </p:txBody>
      </p:sp>
      <p:sp>
        <p:nvSpPr>
          <p:cNvPr id="84052" name="Text Box 84"/>
          <p:cNvSpPr txBox="1">
            <a:spLocks noChangeArrowheads="1"/>
          </p:cNvSpPr>
          <p:nvPr/>
        </p:nvSpPr>
        <p:spPr bwMode="auto">
          <a:xfrm>
            <a:off x="5508625" y="3573463"/>
            <a:ext cx="12239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</a:t>
            </a:r>
          </a:p>
        </p:txBody>
      </p:sp>
      <p:sp>
        <p:nvSpPr>
          <p:cNvPr id="84053" name="Text Box 85"/>
          <p:cNvSpPr txBox="1">
            <a:spLocks noChangeArrowheads="1"/>
          </p:cNvSpPr>
          <p:nvPr/>
        </p:nvSpPr>
        <p:spPr bwMode="auto">
          <a:xfrm>
            <a:off x="7380288" y="3573463"/>
            <a:ext cx="12239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</a:t>
            </a:r>
          </a:p>
        </p:txBody>
      </p:sp>
      <p:sp>
        <p:nvSpPr>
          <p:cNvPr id="84054" name="Text Box 86"/>
          <p:cNvSpPr txBox="1">
            <a:spLocks noChangeArrowheads="1"/>
          </p:cNvSpPr>
          <p:nvPr/>
        </p:nvSpPr>
        <p:spPr bwMode="auto">
          <a:xfrm>
            <a:off x="5435600" y="2852738"/>
            <a:ext cx="12239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</a:t>
            </a:r>
          </a:p>
        </p:txBody>
      </p:sp>
      <p:sp>
        <p:nvSpPr>
          <p:cNvPr id="84055" name="Text Box 87"/>
          <p:cNvSpPr txBox="1">
            <a:spLocks noChangeArrowheads="1"/>
          </p:cNvSpPr>
          <p:nvPr/>
        </p:nvSpPr>
        <p:spPr bwMode="auto">
          <a:xfrm>
            <a:off x="7380288" y="2838450"/>
            <a:ext cx="12239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</a:t>
            </a:r>
          </a:p>
        </p:txBody>
      </p:sp>
      <p:sp>
        <p:nvSpPr>
          <p:cNvPr id="84056" name="Text Box 88"/>
          <p:cNvSpPr txBox="1">
            <a:spLocks noChangeArrowheads="1"/>
          </p:cNvSpPr>
          <p:nvPr/>
        </p:nvSpPr>
        <p:spPr bwMode="auto">
          <a:xfrm>
            <a:off x="2268538" y="2852738"/>
            <a:ext cx="12239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</a:t>
            </a:r>
          </a:p>
        </p:txBody>
      </p:sp>
      <p:sp>
        <p:nvSpPr>
          <p:cNvPr id="84057" name="Text Box 89"/>
          <p:cNvSpPr txBox="1">
            <a:spLocks noChangeArrowheads="1"/>
          </p:cNvSpPr>
          <p:nvPr/>
        </p:nvSpPr>
        <p:spPr bwMode="auto">
          <a:xfrm>
            <a:off x="2268538" y="3573463"/>
            <a:ext cx="12239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</a:t>
            </a:r>
          </a:p>
        </p:txBody>
      </p:sp>
      <p:sp>
        <p:nvSpPr>
          <p:cNvPr id="84058" name="Text Box 90"/>
          <p:cNvSpPr txBox="1">
            <a:spLocks noChangeArrowheads="1"/>
          </p:cNvSpPr>
          <p:nvPr/>
        </p:nvSpPr>
        <p:spPr bwMode="auto">
          <a:xfrm>
            <a:off x="3779838" y="3573463"/>
            <a:ext cx="12239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</a:t>
            </a:r>
          </a:p>
        </p:txBody>
      </p:sp>
      <p:sp>
        <p:nvSpPr>
          <p:cNvPr id="84059" name="Text Box 91"/>
          <p:cNvSpPr txBox="1">
            <a:spLocks noChangeArrowheads="1"/>
          </p:cNvSpPr>
          <p:nvPr/>
        </p:nvSpPr>
        <p:spPr bwMode="auto">
          <a:xfrm>
            <a:off x="3779838" y="4349750"/>
            <a:ext cx="12239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</a:t>
            </a:r>
          </a:p>
        </p:txBody>
      </p:sp>
      <p:sp>
        <p:nvSpPr>
          <p:cNvPr id="84060" name="Text Box 92"/>
          <p:cNvSpPr txBox="1">
            <a:spLocks noChangeArrowheads="1"/>
          </p:cNvSpPr>
          <p:nvPr/>
        </p:nvSpPr>
        <p:spPr bwMode="auto">
          <a:xfrm>
            <a:off x="2268538" y="4365625"/>
            <a:ext cx="12239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</a:t>
            </a:r>
          </a:p>
        </p:txBody>
      </p:sp>
      <p:sp>
        <p:nvSpPr>
          <p:cNvPr id="84061" name="Text Box 93"/>
          <p:cNvSpPr txBox="1">
            <a:spLocks noChangeArrowheads="1"/>
          </p:cNvSpPr>
          <p:nvPr/>
        </p:nvSpPr>
        <p:spPr bwMode="auto">
          <a:xfrm>
            <a:off x="3779838" y="2060575"/>
            <a:ext cx="12239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</a:t>
            </a:r>
          </a:p>
        </p:txBody>
      </p:sp>
      <p:sp>
        <p:nvSpPr>
          <p:cNvPr id="84062" name="Text Box 94"/>
          <p:cNvSpPr txBox="1">
            <a:spLocks noChangeArrowheads="1"/>
          </p:cNvSpPr>
          <p:nvPr/>
        </p:nvSpPr>
        <p:spPr bwMode="auto">
          <a:xfrm>
            <a:off x="3779838" y="2852738"/>
            <a:ext cx="12239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</a:t>
            </a:r>
          </a:p>
        </p:txBody>
      </p:sp>
      <p:sp>
        <p:nvSpPr>
          <p:cNvPr id="84063" name="AutoShape 9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260350"/>
            <a:ext cx="288925" cy="3603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4064" name="AutoShape 96"/>
          <p:cNvSpPr>
            <a:spLocks noChangeArrowheads="1"/>
          </p:cNvSpPr>
          <p:nvPr/>
        </p:nvSpPr>
        <p:spPr bwMode="auto">
          <a:xfrm>
            <a:off x="8459788" y="6524625"/>
            <a:ext cx="358775" cy="333375"/>
          </a:xfrm>
          <a:prstGeom prst="rightArrow">
            <a:avLst>
              <a:gd name="adj1" fmla="val 50000"/>
              <a:gd name="adj2" fmla="val 269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4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4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4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4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4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4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4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4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4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4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4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4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4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84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4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84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4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84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84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84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84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84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84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039" grpId="0"/>
      <p:bldP spid="84040" grpId="0"/>
      <p:bldP spid="84041" grpId="0"/>
      <p:bldP spid="84042" grpId="0"/>
      <p:bldP spid="84043" grpId="0"/>
      <p:bldP spid="84044" grpId="0"/>
      <p:bldP spid="84045" grpId="0"/>
      <p:bldP spid="84046" grpId="0"/>
      <p:bldP spid="84047" grpId="0"/>
      <p:bldP spid="84048" grpId="0"/>
      <p:bldP spid="84049" grpId="0"/>
      <p:bldP spid="84050" grpId="0"/>
      <p:bldP spid="84051" grpId="0"/>
      <p:bldP spid="84052" grpId="0"/>
      <p:bldP spid="84053" grpId="0"/>
      <p:bldP spid="84054" grpId="0"/>
      <p:bldP spid="84055" grpId="0"/>
      <p:bldP spid="84056" grpId="0"/>
      <p:bldP spid="84057" grpId="0"/>
      <p:bldP spid="84058" grpId="0"/>
      <p:bldP spid="84059" grpId="0"/>
      <p:bldP spid="84060" grpId="0"/>
      <p:bldP spid="84061" grpId="0"/>
      <p:bldP spid="84062" grpId="0"/>
      <p:bldP spid="8406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Obsah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4330700" cy="3024188"/>
          </a:xfrm>
        </p:spPr>
        <p:txBody>
          <a:bodyPr/>
          <a:lstStyle/>
          <a:p>
            <a:r>
              <a:rPr lang="cs-CZ" sz="2800" b="1">
                <a:hlinkClick r:id="rId2" action="ppaction://hlinksldjump"/>
              </a:rPr>
              <a:t>Čtyřúhelníky</a:t>
            </a:r>
            <a:r>
              <a:rPr lang="cs-CZ" b="1">
                <a:hlinkClick r:id="rId2" action="ppaction://hlinksldjump"/>
              </a:rPr>
              <a:t> </a:t>
            </a:r>
            <a:endParaRPr lang="cs-CZ" b="1"/>
          </a:p>
          <a:p>
            <a:pPr lvl="1"/>
            <a:r>
              <a:rPr lang="cs-CZ" sz="2400" b="1">
                <a:hlinkClick r:id="rId2" action="ppaction://hlinksldjump"/>
              </a:rPr>
              <a:t>použití v praxi</a:t>
            </a:r>
            <a:endParaRPr lang="cs-CZ" sz="2400" b="1"/>
          </a:p>
          <a:p>
            <a:pPr lvl="1"/>
            <a:r>
              <a:rPr lang="cs-CZ" sz="2400" b="1">
                <a:hlinkClick r:id="rId3" action="ppaction://hlinksldjump"/>
              </a:rPr>
              <a:t>základní pojmy</a:t>
            </a:r>
            <a:endParaRPr lang="cs-CZ" sz="2400" b="1"/>
          </a:p>
          <a:p>
            <a:pPr lvl="1"/>
            <a:r>
              <a:rPr lang="cs-CZ" sz="2400" b="1">
                <a:hlinkClick r:id="rId4" action="ppaction://hlinksldjump"/>
              </a:rPr>
              <a:t>označování stran</a:t>
            </a:r>
            <a:endParaRPr lang="cs-CZ" sz="2400" b="1"/>
          </a:p>
          <a:p>
            <a:pPr lvl="1"/>
            <a:r>
              <a:rPr lang="cs-CZ" sz="2400" b="1">
                <a:hlinkClick r:id="rId5" action="ppaction://hlinksldjump"/>
              </a:rPr>
              <a:t>procvičení </a:t>
            </a:r>
            <a:endParaRPr lang="cs-CZ" sz="2400" b="1"/>
          </a:p>
          <a:p>
            <a:pPr lvl="1"/>
            <a:r>
              <a:rPr lang="cs-CZ" sz="2400" b="1">
                <a:hlinkClick r:id="rId6" action="ppaction://hlinksldjump"/>
              </a:rPr>
              <a:t>rozdělení čtyřúhelníků</a:t>
            </a:r>
            <a:endParaRPr lang="cs-CZ" sz="2400" b="1"/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5292725" y="981075"/>
            <a:ext cx="3455988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cs-CZ" sz="2800" b="1">
                <a:effectLst>
                  <a:outerShdw blurRad="38100" dist="38100" dir="2700000" algn="tl">
                    <a:srgbClr val="FFFFFF"/>
                  </a:outerShdw>
                </a:effectLst>
                <a:hlinkClick r:id="rId7" action="ppaction://hlinksldjump"/>
              </a:rPr>
              <a:t>Rovnoběžníky</a:t>
            </a: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  <a:hlinkClick r:id="rId7" action="ppaction://hlinksldjump"/>
              </a:rPr>
              <a:t> </a:t>
            </a:r>
            <a:endParaRPr lang="cs-CZ" sz="2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  <a:hlinkClick r:id="rId7" action="ppaction://hlinksldjump"/>
              </a:rPr>
              <a:t>vlastnosti</a:t>
            </a:r>
            <a:endParaRPr lang="cs-CZ" sz="2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1143000" lvl="2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  <a:hlinkClick r:id="rId8" action="ppaction://hlinksldjump"/>
              </a:rPr>
              <a:t>shrnutí</a:t>
            </a:r>
            <a:endParaRPr lang="cs-CZ" sz="2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1143000" lvl="2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  <a:hlinkClick r:id="rId9" action="ppaction://hlinksldjump"/>
              </a:rPr>
              <a:t>procvičení</a:t>
            </a: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  <a:hlinkClick r:id="rId9" action="ppaction://hlinksldjump"/>
              </a:rPr>
              <a:t> </a:t>
            </a:r>
            <a:endParaRPr lang="cs-CZ" sz="2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  <a:hlinkClick r:id="rId10" action="ppaction://hlinksldjump"/>
              </a:rPr>
              <a:t>úhlopříčky</a:t>
            </a:r>
            <a:endParaRPr lang="cs-CZ" sz="2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  <a:hlinkClick r:id="rId11" action="ppaction://hlinksldjump"/>
              </a:rPr>
              <a:t>rozdělení</a:t>
            </a:r>
            <a:endParaRPr lang="cs-CZ" sz="2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1143000" lvl="2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  <a:hlinkClick r:id="rId12" action="ppaction://hlinksldjump"/>
              </a:rPr>
              <a:t>čtverec</a:t>
            </a:r>
            <a:endParaRPr lang="cs-CZ" sz="2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1143000" lvl="2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  <a:hlinkClick r:id="rId13" action="ppaction://hlinksldjump"/>
              </a:rPr>
              <a:t>obdélník</a:t>
            </a:r>
            <a:endParaRPr lang="cs-CZ" sz="2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1143000" lvl="2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  <a:hlinkClick r:id="rId14" action="ppaction://hlinksldjump"/>
              </a:rPr>
              <a:t>kosočtverec</a:t>
            </a:r>
            <a:endParaRPr lang="cs-CZ" sz="2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1143000" lvl="2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  <a:hlinkClick r:id="rId15" action="ppaction://hlinksldjump"/>
              </a:rPr>
              <a:t>kosodélník</a:t>
            </a:r>
            <a:endParaRPr lang="cs-CZ" sz="2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  <a:hlinkClick r:id="rId16" action="ppaction://hlinksldjump"/>
              </a:rPr>
              <a:t>vlastnosti - tabulka</a:t>
            </a:r>
            <a:endParaRPr lang="cs-CZ" sz="2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  <a:hlinkClick r:id="rId17" action="ppaction://hlinksldjump"/>
              </a:rPr>
              <a:t>výšky</a:t>
            </a:r>
            <a:endParaRPr lang="cs-CZ" sz="2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  <a:hlinkClick r:id="rId18" action="ppaction://hlinksldjump"/>
              </a:rPr>
              <a:t>obsah</a:t>
            </a:r>
            <a:endParaRPr lang="cs-CZ" sz="2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  <a:hlinkClick r:id="rId19" action="ppaction://hlinksldjump"/>
              </a:rPr>
              <a:t>obvod </a:t>
            </a:r>
            <a:endParaRPr lang="cs-CZ" sz="2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323850" y="3789363"/>
            <a:ext cx="3384550" cy="230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cs-CZ" sz="2800" b="1">
                <a:effectLst>
                  <a:outerShdw blurRad="38100" dist="38100" dir="2700000" algn="tl">
                    <a:srgbClr val="FFFFFF"/>
                  </a:outerShdw>
                </a:effectLst>
                <a:hlinkClick r:id="rId20" action="ppaction://hlinksldjump"/>
              </a:rPr>
              <a:t>Lichoběžníky </a:t>
            </a:r>
            <a:endParaRPr lang="cs-CZ" sz="28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742950" lvl="1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  <a:hlinkClick r:id="rId21" action="ppaction://hlinksldjump"/>
              </a:rPr>
              <a:t>rozdělení</a:t>
            </a:r>
            <a:endParaRPr lang="cs-CZ" sz="2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742950" lvl="1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  <a:hlinkClick r:id="rId22" action="ppaction://hlinksldjump"/>
              </a:rPr>
              <a:t>obvod</a:t>
            </a:r>
            <a:endParaRPr lang="cs-CZ" sz="2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742950" lvl="1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  <a:hlinkClick r:id="rId23" action="ppaction://hlinksldjump"/>
              </a:rPr>
              <a:t>obsah</a:t>
            </a:r>
            <a:endParaRPr lang="cs-CZ" sz="2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742950" lvl="1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  <a:hlinkClick r:id="rId24" action="ppaction://hlinksldjump"/>
              </a:rPr>
              <a:t>procvičení</a:t>
            </a:r>
            <a:endParaRPr lang="cs-CZ" sz="2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7111" name="Rectangle 7"/>
          <p:cNvSpPr>
            <a:spLocks noChangeArrowheads="1"/>
          </p:cNvSpPr>
          <p:nvPr/>
        </p:nvSpPr>
        <p:spPr bwMode="auto">
          <a:xfrm>
            <a:off x="2773363" y="5876925"/>
            <a:ext cx="3527425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cs-CZ" sz="2800" b="1">
                <a:effectLst>
                  <a:outerShdw blurRad="38100" dist="38100" dir="2700000" algn="tl">
                    <a:srgbClr val="FFFFFF"/>
                  </a:outerShdw>
                </a:effectLst>
                <a:hlinkClick r:id="rId25" action="ppaction://hlinksldjump"/>
              </a:rPr>
              <a:t>Určování obrazců</a:t>
            </a:r>
            <a:r>
              <a:rPr lang="cs-CZ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25" action="ppaction://hlinksldjump"/>
              </a:rPr>
              <a:t> </a:t>
            </a:r>
            <a:endParaRPr lang="cs-CZ" sz="32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7559675" cy="863600"/>
          </a:xfrm>
        </p:spPr>
        <p:txBody>
          <a:bodyPr/>
          <a:lstStyle/>
          <a:p>
            <a:r>
              <a:rPr lang="cs-CZ"/>
              <a:t>Pojmenuj tyto obrazce </a:t>
            </a:r>
            <a:br>
              <a:rPr lang="cs-CZ"/>
            </a:br>
            <a:endParaRPr lang="cs-CZ" sz="2800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4859338" y="5373688"/>
            <a:ext cx="1873250" cy="431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kosodélník</a:t>
            </a:r>
            <a:endParaRPr lang="cs-CZ" sz="32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385" name="Rectangle 25"/>
          <p:cNvSpPr>
            <a:spLocks noChangeArrowheads="1"/>
          </p:cNvSpPr>
          <p:nvPr/>
        </p:nvSpPr>
        <p:spPr bwMode="auto">
          <a:xfrm>
            <a:off x="3635375" y="1484313"/>
            <a:ext cx="13684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386" name="Rectangle 26"/>
          <p:cNvSpPr>
            <a:spLocks noChangeArrowheads="1"/>
          </p:cNvSpPr>
          <p:nvPr/>
        </p:nvSpPr>
        <p:spPr bwMode="auto">
          <a:xfrm>
            <a:off x="6011863" y="1484313"/>
            <a:ext cx="2089150" cy="1296987"/>
          </a:xfrm>
          <a:prstGeom prst="rect">
            <a:avLst/>
          </a:prstGeom>
          <a:solidFill>
            <a:srgbClr val="D7AE8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387" name="AutoShape 27"/>
          <p:cNvSpPr>
            <a:spLocks noChangeArrowheads="1"/>
          </p:cNvSpPr>
          <p:nvPr/>
        </p:nvSpPr>
        <p:spPr bwMode="auto">
          <a:xfrm>
            <a:off x="6948488" y="3500438"/>
            <a:ext cx="1584325" cy="1655762"/>
          </a:xfrm>
          <a:prstGeom prst="parallelogram">
            <a:avLst>
              <a:gd name="adj" fmla="val 25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388" name="Rectangle 28"/>
          <p:cNvSpPr>
            <a:spLocks noChangeArrowheads="1"/>
          </p:cNvSpPr>
          <p:nvPr/>
        </p:nvSpPr>
        <p:spPr bwMode="auto">
          <a:xfrm rot="3055930">
            <a:off x="971550" y="4005263"/>
            <a:ext cx="1295400" cy="1295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389" name="AutoShape 29"/>
          <p:cNvSpPr>
            <a:spLocks noChangeArrowheads="1"/>
          </p:cNvSpPr>
          <p:nvPr/>
        </p:nvSpPr>
        <p:spPr bwMode="auto">
          <a:xfrm rot="7753462">
            <a:off x="5219700" y="3717926"/>
            <a:ext cx="1152525" cy="1295400"/>
          </a:xfrm>
          <a:prstGeom prst="parallelogram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391" name="AutoShape 31"/>
          <p:cNvSpPr>
            <a:spLocks noChangeArrowheads="1"/>
          </p:cNvSpPr>
          <p:nvPr/>
        </p:nvSpPr>
        <p:spPr bwMode="auto">
          <a:xfrm rot="-4937499">
            <a:off x="682626" y="1485900"/>
            <a:ext cx="2305050" cy="1584325"/>
          </a:xfrm>
          <a:prstGeom prst="parallelogram">
            <a:avLst>
              <a:gd name="adj" fmla="val 36373"/>
            </a:avLst>
          </a:prstGeom>
          <a:solidFill>
            <a:srgbClr val="FDC08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392" name="Rectangle 32"/>
          <p:cNvSpPr>
            <a:spLocks noChangeArrowheads="1"/>
          </p:cNvSpPr>
          <p:nvPr/>
        </p:nvSpPr>
        <p:spPr bwMode="auto">
          <a:xfrm rot="-3892034">
            <a:off x="3024982" y="3825081"/>
            <a:ext cx="1655762" cy="720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394" name="Rectangle 34"/>
          <p:cNvSpPr>
            <a:spLocks noChangeArrowheads="1"/>
          </p:cNvSpPr>
          <p:nvPr/>
        </p:nvSpPr>
        <p:spPr bwMode="auto">
          <a:xfrm>
            <a:off x="755650" y="4437063"/>
            <a:ext cx="15843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čtverec</a:t>
            </a:r>
          </a:p>
        </p:txBody>
      </p:sp>
      <p:sp>
        <p:nvSpPr>
          <p:cNvPr id="15395" name="Rectangle 35"/>
          <p:cNvSpPr>
            <a:spLocks noChangeArrowheads="1"/>
          </p:cNvSpPr>
          <p:nvPr/>
        </p:nvSpPr>
        <p:spPr bwMode="auto">
          <a:xfrm>
            <a:off x="6804025" y="4292600"/>
            <a:ext cx="18732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kosodélník</a:t>
            </a:r>
            <a:endParaRPr lang="cs-CZ" sz="32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396" name="Rectangle 36"/>
          <p:cNvSpPr>
            <a:spLocks noChangeArrowheads="1"/>
          </p:cNvSpPr>
          <p:nvPr/>
        </p:nvSpPr>
        <p:spPr bwMode="auto">
          <a:xfrm>
            <a:off x="2987675" y="5300663"/>
            <a:ext cx="1439863" cy="50323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obdélník</a:t>
            </a:r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6300788" y="1916113"/>
            <a:ext cx="1439862" cy="503237"/>
          </a:xfrm>
          <a:prstGeom prst="rect">
            <a:avLst/>
          </a:prstGeom>
          <a:solidFill>
            <a:srgbClr val="D7AE85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obdélník</a:t>
            </a:r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3708400" y="2060575"/>
            <a:ext cx="1223963" cy="431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čtverec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827088" y="2133600"/>
            <a:ext cx="20161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kosočtverec</a:t>
            </a:r>
            <a:endParaRPr lang="cs-CZ" sz="32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397" name="AutoShape 3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260350"/>
            <a:ext cx="288925" cy="3603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398" name="AutoShape 38"/>
          <p:cNvSpPr>
            <a:spLocks noChangeArrowheads="1"/>
          </p:cNvSpPr>
          <p:nvPr/>
        </p:nvSpPr>
        <p:spPr bwMode="auto">
          <a:xfrm>
            <a:off x="8459788" y="6381750"/>
            <a:ext cx="358775" cy="333375"/>
          </a:xfrm>
          <a:prstGeom prst="rightArrow">
            <a:avLst>
              <a:gd name="adj1" fmla="val 50000"/>
              <a:gd name="adj2" fmla="val 269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15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15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15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15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3" dur="2000"/>
                                        <p:tgtEl>
                                          <p:spTgt spid="15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5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5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 animBg="1"/>
      <p:bldP spid="15385" grpId="0" animBg="1"/>
      <p:bldP spid="15386" grpId="0" animBg="1"/>
      <p:bldP spid="15387" grpId="0" animBg="1"/>
      <p:bldP spid="15388" grpId="0" animBg="1"/>
      <p:bldP spid="15389" grpId="0" animBg="1"/>
      <p:bldP spid="15391" grpId="0" animBg="1"/>
      <p:bldP spid="15392" grpId="0" animBg="1"/>
      <p:bldP spid="15394" grpId="0"/>
      <p:bldP spid="15395" grpId="0"/>
      <p:bldP spid="15396" grpId="0" animBg="1"/>
      <p:bldP spid="15373" grpId="0" animBg="1"/>
      <p:bldP spid="15372" grpId="0" animBg="1"/>
      <p:bldP spid="15366" grpId="0"/>
      <p:bldP spid="1539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135062"/>
          </a:xfrm>
        </p:spPr>
        <p:txBody>
          <a:bodyPr/>
          <a:lstStyle/>
          <a:p>
            <a:r>
              <a:rPr lang="cs-CZ"/>
              <a:t>Pojmenuj tyto obrazce</a:t>
            </a:r>
            <a:br>
              <a:rPr lang="cs-CZ"/>
            </a:br>
            <a:endParaRPr lang="cs-CZ" sz="28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3573463"/>
            <a:ext cx="1522413" cy="5048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400" b="1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obecný</a:t>
            </a:r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3563938" y="3571875"/>
            <a:ext cx="20875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cs-CZ" sz="2400" b="1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pravoúhlý</a:t>
            </a:r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6011863" y="3573463"/>
            <a:ext cx="25558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cs-CZ" sz="2400" b="1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rovnoramenný</a:t>
            </a:r>
          </a:p>
        </p:txBody>
      </p:sp>
      <p:grpSp>
        <p:nvGrpSpPr>
          <p:cNvPr id="16432" name="Group 48"/>
          <p:cNvGrpSpPr>
            <a:grpSpLocks/>
          </p:cNvGrpSpPr>
          <p:nvPr/>
        </p:nvGrpSpPr>
        <p:grpSpPr bwMode="auto">
          <a:xfrm>
            <a:off x="3492500" y="1700213"/>
            <a:ext cx="2232025" cy="1223962"/>
            <a:chOff x="2336" y="935"/>
            <a:chExt cx="1406" cy="771"/>
          </a:xfrm>
        </p:grpSpPr>
        <p:sp>
          <p:nvSpPr>
            <p:cNvPr id="16431" name="Freeform 47"/>
            <p:cNvSpPr>
              <a:spLocks/>
            </p:cNvSpPr>
            <p:nvPr/>
          </p:nvSpPr>
          <p:spPr bwMode="auto">
            <a:xfrm>
              <a:off x="2336" y="935"/>
              <a:ext cx="1406" cy="771"/>
            </a:xfrm>
            <a:custGeom>
              <a:avLst/>
              <a:gdLst/>
              <a:ahLst/>
              <a:cxnLst>
                <a:cxn ang="0">
                  <a:pos x="0" y="771"/>
                </a:cxn>
                <a:cxn ang="0">
                  <a:pos x="1406" y="771"/>
                </a:cxn>
                <a:cxn ang="0">
                  <a:pos x="725" y="0"/>
                </a:cxn>
                <a:cxn ang="0">
                  <a:pos x="0" y="0"/>
                </a:cxn>
                <a:cxn ang="0">
                  <a:pos x="0" y="771"/>
                </a:cxn>
              </a:cxnLst>
              <a:rect l="0" t="0" r="r" b="b"/>
              <a:pathLst>
                <a:path w="1406" h="771">
                  <a:moveTo>
                    <a:pt x="0" y="771"/>
                  </a:moveTo>
                  <a:lnTo>
                    <a:pt x="1406" y="771"/>
                  </a:lnTo>
                  <a:lnTo>
                    <a:pt x="725" y="0"/>
                  </a:lnTo>
                  <a:lnTo>
                    <a:pt x="0" y="0"/>
                  </a:lnTo>
                  <a:lnTo>
                    <a:pt x="0" y="771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6404" name="Arc 20"/>
            <p:cNvSpPr>
              <a:spLocks/>
            </p:cNvSpPr>
            <p:nvPr/>
          </p:nvSpPr>
          <p:spPr bwMode="auto">
            <a:xfrm>
              <a:off x="2336" y="1525"/>
              <a:ext cx="181" cy="18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405" name="Oval 21"/>
            <p:cNvSpPr>
              <a:spLocks noChangeArrowheads="1"/>
            </p:cNvSpPr>
            <p:nvPr/>
          </p:nvSpPr>
          <p:spPr bwMode="auto">
            <a:xfrm>
              <a:off x="2381" y="1616"/>
              <a:ext cx="45" cy="45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6421" name="Text Box 37"/>
          <p:cNvSpPr txBox="1">
            <a:spLocks noChangeArrowheads="1"/>
          </p:cNvSpPr>
          <p:nvPr/>
        </p:nvSpPr>
        <p:spPr bwMode="auto">
          <a:xfrm>
            <a:off x="827088" y="3284538"/>
            <a:ext cx="2016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lichoběžník</a:t>
            </a:r>
          </a:p>
        </p:txBody>
      </p:sp>
      <p:sp>
        <p:nvSpPr>
          <p:cNvPr id="16422" name="Text Box 38"/>
          <p:cNvSpPr txBox="1">
            <a:spLocks noChangeArrowheads="1"/>
          </p:cNvSpPr>
          <p:nvPr/>
        </p:nvSpPr>
        <p:spPr bwMode="auto">
          <a:xfrm>
            <a:off x="6300788" y="3259138"/>
            <a:ext cx="2016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lichoběžník</a:t>
            </a:r>
          </a:p>
        </p:txBody>
      </p:sp>
      <p:sp>
        <p:nvSpPr>
          <p:cNvPr id="16423" name="Text Box 39"/>
          <p:cNvSpPr txBox="1">
            <a:spLocks noChangeArrowheads="1"/>
          </p:cNvSpPr>
          <p:nvPr/>
        </p:nvSpPr>
        <p:spPr bwMode="auto">
          <a:xfrm>
            <a:off x="3492500" y="3259138"/>
            <a:ext cx="2016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lichoběžník</a:t>
            </a:r>
          </a:p>
        </p:txBody>
      </p:sp>
      <p:sp>
        <p:nvSpPr>
          <p:cNvPr id="16424" name="Text Box 40"/>
          <p:cNvSpPr txBox="1">
            <a:spLocks noChangeArrowheads="1"/>
          </p:cNvSpPr>
          <p:nvPr/>
        </p:nvSpPr>
        <p:spPr bwMode="auto">
          <a:xfrm>
            <a:off x="539750" y="6021388"/>
            <a:ext cx="2016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čtyřúhelník</a:t>
            </a:r>
          </a:p>
        </p:txBody>
      </p:sp>
      <p:sp>
        <p:nvSpPr>
          <p:cNvPr id="16426" name="Text Box 42"/>
          <p:cNvSpPr txBox="1">
            <a:spLocks noChangeArrowheads="1"/>
          </p:cNvSpPr>
          <p:nvPr/>
        </p:nvSpPr>
        <p:spPr bwMode="auto">
          <a:xfrm>
            <a:off x="3492500" y="5949950"/>
            <a:ext cx="2016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čtyřúhelník</a:t>
            </a:r>
          </a:p>
        </p:txBody>
      </p:sp>
      <p:sp>
        <p:nvSpPr>
          <p:cNvPr id="16427" name="Text Box 43"/>
          <p:cNvSpPr txBox="1">
            <a:spLocks noChangeArrowheads="1"/>
          </p:cNvSpPr>
          <p:nvPr/>
        </p:nvSpPr>
        <p:spPr bwMode="auto">
          <a:xfrm>
            <a:off x="6300788" y="5924550"/>
            <a:ext cx="2016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čtyřúhelník</a:t>
            </a:r>
          </a:p>
        </p:txBody>
      </p:sp>
      <p:sp>
        <p:nvSpPr>
          <p:cNvPr id="16428" name="AutoShape 4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260350"/>
            <a:ext cx="288925" cy="3603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429" name="AutoShape 45"/>
          <p:cNvSpPr>
            <a:spLocks noChangeArrowheads="1"/>
          </p:cNvSpPr>
          <p:nvPr/>
        </p:nvSpPr>
        <p:spPr bwMode="auto">
          <a:xfrm>
            <a:off x="8459788" y="6381750"/>
            <a:ext cx="358775" cy="333375"/>
          </a:xfrm>
          <a:prstGeom prst="rightArrow">
            <a:avLst>
              <a:gd name="adj1" fmla="val 50000"/>
              <a:gd name="adj2" fmla="val 269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430" name="Freeform 46"/>
          <p:cNvSpPr>
            <a:spLocks/>
          </p:cNvSpPr>
          <p:nvPr/>
        </p:nvSpPr>
        <p:spPr bwMode="auto">
          <a:xfrm>
            <a:off x="611188" y="1700213"/>
            <a:ext cx="2232025" cy="1223962"/>
          </a:xfrm>
          <a:custGeom>
            <a:avLst/>
            <a:gdLst/>
            <a:ahLst/>
            <a:cxnLst>
              <a:cxn ang="0">
                <a:pos x="0" y="771"/>
              </a:cxn>
              <a:cxn ang="0">
                <a:pos x="1406" y="771"/>
              </a:cxn>
              <a:cxn ang="0">
                <a:pos x="1225" y="0"/>
              </a:cxn>
              <a:cxn ang="0">
                <a:pos x="499" y="0"/>
              </a:cxn>
              <a:cxn ang="0">
                <a:pos x="0" y="771"/>
              </a:cxn>
            </a:cxnLst>
            <a:rect l="0" t="0" r="r" b="b"/>
            <a:pathLst>
              <a:path w="1406" h="771">
                <a:moveTo>
                  <a:pt x="0" y="771"/>
                </a:moveTo>
                <a:lnTo>
                  <a:pt x="1406" y="771"/>
                </a:lnTo>
                <a:lnTo>
                  <a:pt x="1225" y="0"/>
                </a:lnTo>
                <a:lnTo>
                  <a:pt x="499" y="0"/>
                </a:lnTo>
                <a:lnTo>
                  <a:pt x="0" y="771"/>
                </a:lnTo>
                <a:close/>
              </a:path>
            </a:pathLst>
          </a:custGeom>
          <a:solidFill>
            <a:srgbClr val="D7AE8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6433" name="Freeform 49"/>
          <p:cNvSpPr>
            <a:spLocks/>
          </p:cNvSpPr>
          <p:nvPr/>
        </p:nvSpPr>
        <p:spPr bwMode="auto">
          <a:xfrm>
            <a:off x="6084888" y="1700213"/>
            <a:ext cx="2376487" cy="1223962"/>
          </a:xfrm>
          <a:custGeom>
            <a:avLst/>
            <a:gdLst/>
            <a:ahLst/>
            <a:cxnLst>
              <a:cxn ang="0">
                <a:pos x="0" y="771"/>
              </a:cxn>
              <a:cxn ang="0">
                <a:pos x="1497" y="771"/>
              </a:cxn>
              <a:cxn ang="0">
                <a:pos x="1134" y="0"/>
              </a:cxn>
              <a:cxn ang="0">
                <a:pos x="363" y="0"/>
              </a:cxn>
              <a:cxn ang="0">
                <a:pos x="0" y="771"/>
              </a:cxn>
            </a:cxnLst>
            <a:rect l="0" t="0" r="r" b="b"/>
            <a:pathLst>
              <a:path w="1497" h="771">
                <a:moveTo>
                  <a:pt x="0" y="771"/>
                </a:moveTo>
                <a:lnTo>
                  <a:pt x="1497" y="771"/>
                </a:lnTo>
                <a:lnTo>
                  <a:pt x="1134" y="0"/>
                </a:lnTo>
                <a:lnTo>
                  <a:pt x="363" y="0"/>
                </a:lnTo>
                <a:lnTo>
                  <a:pt x="0" y="771"/>
                </a:lnTo>
                <a:close/>
              </a:path>
            </a:pathLst>
          </a:custGeom>
          <a:solidFill>
            <a:srgbClr val="800000"/>
          </a:solidFill>
          <a:ln w="9525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6434" name="Freeform 50"/>
          <p:cNvSpPr>
            <a:spLocks/>
          </p:cNvSpPr>
          <p:nvPr/>
        </p:nvSpPr>
        <p:spPr bwMode="auto">
          <a:xfrm>
            <a:off x="395288" y="4221163"/>
            <a:ext cx="2159000" cy="1727200"/>
          </a:xfrm>
          <a:custGeom>
            <a:avLst/>
            <a:gdLst/>
            <a:ahLst/>
            <a:cxnLst>
              <a:cxn ang="0">
                <a:pos x="0" y="998"/>
              </a:cxn>
              <a:cxn ang="0">
                <a:pos x="1179" y="1088"/>
              </a:cxn>
              <a:cxn ang="0">
                <a:pos x="1360" y="0"/>
              </a:cxn>
              <a:cxn ang="0">
                <a:pos x="226" y="408"/>
              </a:cxn>
              <a:cxn ang="0">
                <a:pos x="0" y="998"/>
              </a:cxn>
            </a:cxnLst>
            <a:rect l="0" t="0" r="r" b="b"/>
            <a:pathLst>
              <a:path w="1360" h="1088">
                <a:moveTo>
                  <a:pt x="0" y="998"/>
                </a:moveTo>
                <a:lnTo>
                  <a:pt x="1179" y="1088"/>
                </a:lnTo>
                <a:lnTo>
                  <a:pt x="1360" y="0"/>
                </a:lnTo>
                <a:lnTo>
                  <a:pt x="226" y="408"/>
                </a:lnTo>
                <a:lnTo>
                  <a:pt x="0" y="998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6435" name="Freeform 51"/>
          <p:cNvSpPr>
            <a:spLocks/>
          </p:cNvSpPr>
          <p:nvPr/>
        </p:nvSpPr>
        <p:spPr bwMode="auto">
          <a:xfrm>
            <a:off x="3492500" y="4508500"/>
            <a:ext cx="2087563" cy="1368425"/>
          </a:xfrm>
          <a:custGeom>
            <a:avLst/>
            <a:gdLst/>
            <a:ahLst/>
            <a:cxnLst>
              <a:cxn ang="0">
                <a:pos x="0" y="817"/>
              </a:cxn>
              <a:cxn ang="0">
                <a:pos x="862" y="862"/>
              </a:cxn>
              <a:cxn ang="0">
                <a:pos x="1315" y="590"/>
              </a:cxn>
              <a:cxn ang="0">
                <a:pos x="454" y="0"/>
              </a:cxn>
              <a:cxn ang="0">
                <a:pos x="0" y="817"/>
              </a:cxn>
            </a:cxnLst>
            <a:rect l="0" t="0" r="r" b="b"/>
            <a:pathLst>
              <a:path w="1315" h="862">
                <a:moveTo>
                  <a:pt x="0" y="817"/>
                </a:moveTo>
                <a:lnTo>
                  <a:pt x="862" y="862"/>
                </a:lnTo>
                <a:lnTo>
                  <a:pt x="1315" y="590"/>
                </a:lnTo>
                <a:lnTo>
                  <a:pt x="454" y="0"/>
                </a:lnTo>
                <a:lnTo>
                  <a:pt x="0" y="817"/>
                </a:lnTo>
                <a:close/>
              </a:path>
            </a:pathLst>
          </a:custGeom>
          <a:solidFill>
            <a:srgbClr val="9966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6437" name="Freeform 53"/>
          <p:cNvSpPr>
            <a:spLocks/>
          </p:cNvSpPr>
          <p:nvPr/>
        </p:nvSpPr>
        <p:spPr bwMode="auto">
          <a:xfrm rot="-1115057">
            <a:off x="6227763" y="4508500"/>
            <a:ext cx="2305050" cy="1152525"/>
          </a:xfrm>
          <a:custGeom>
            <a:avLst/>
            <a:gdLst/>
            <a:ahLst/>
            <a:cxnLst>
              <a:cxn ang="0">
                <a:pos x="0" y="408"/>
              </a:cxn>
              <a:cxn ang="0">
                <a:pos x="1044" y="680"/>
              </a:cxn>
              <a:cxn ang="0">
                <a:pos x="1452" y="45"/>
              </a:cxn>
              <a:cxn ang="0">
                <a:pos x="409" y="0"/>
              </a:cxn>
              <a:cxn ang="0">
                <a:pos x="0" y="408"/>
              </a:cxn>
            </a:cxnLst>
            <a:rect l="0" t="0" r="r" b="b"/>
            <a:pathLst>
              <a:path w="1452" h="680">
                <a:moveTo>
                  <a:pt x="0" y="408"/>
                </a:moveTo>
                <a:lnTo>
                  <a:pt x="1044" y="680"/>
                </a:lnTo>
                <a:lnTo>
                  <a:pt x="1452" y="45"/>
                </a:lnTo>
                <a:lnTo>
                  <a:pt x="409" y="0"/>
                </a:lnTo>
                <a:lnTo>
                  <a:pt x="0" y="408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6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6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6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1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1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6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6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  <p:bldP spid="16395" grpId="0"/>
      <p:bldP spid="16396" grpId="0"/>
      <p:bldP spid="16421" grpId="0"/>
      <p:bldP spid="16422" grpId="0"/>
      <p:bldP spid="16423" grpId="0"/>
      <p:bldP spid="16424" grpId="0"/>
      <p:bldP spid="16426" grpId="0"/>
      <p:bldP spid="16427" grpId="0"/>
      <p:bldP spid="16429" grpId="0" animBg="1"/>
      <p:bldP spid="16430" grpId="0" animBg="1"/>
      <p:bldP spid="16433" grpId="0" animBg="1"/>
      <p:bldP spid="16434" grpId="0" animBg="1"/>
      <p:bldP spid="16435" grpId="0" animBg="1"/>
      <p:bldP spid="1643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Výška rovnoběžníku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181100"/>
          </a:xfrm>
        </p:spPr>
        <p:txBody>
          <a:bodyPr/>
          <a:lstStyle/>
          <a:p>
            <a:r>
              <a:rPr lang="cs-CZ"/>
              <a:t>je kolmá vzdálenost protějších rovnoběžných stran</a:t>
            </a:r>
          </a:p>
        </p:txBody>
      </p:sp>
      <p:grpSp>
        <p:nvGrpSpPr>
          <p:cNvPr id="79879" name="Group 7"/>
          <p:cNvGrpSpPr>
            <a:grpSpLocks/>
          </p:cNvGrpSpPr>
          <p:nvPr/>
        </p:nvGrpSpPr>
        <p:grpSpPr bwMode="auto">
          <a:xfrm>
            <a:off x="1835150" y="2060575"/>
            <a:ext cx="4752975" cy="3671888"/>
            <a:chOff x="1565" y="1434"/>
            <a:chExt cx="2177" cy="1465"/>
          </a:xfrm>
        </p:grpSpPr>
        <p:pic>
          <p:nvPicPr>
            <p:cNvPr id="79876" name="Picture 4" descr="lich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018" y="1888"/>
              <a:ext cx="1547" cy="1011"/>
            </a:xfrm>
            <a:prstGeom prst="rect">
              <a:avLst/>
            </a:prstGeom>
            <a:noFill/>
          </p:spPr>
        </p:pic>
        <p:sp>
          <p:nvSpPr>
            <p:cNvPr id="79877" name="Line 5"/>
            <p:cNvSpPr>
              <a:spLocks noChangeShapeType="1"/>
            </p:cNvSpPr>
            <p:nvPr/>
          </p:nvSpPr>
          <p:spPr bwMode="auto">
            <a:xfrm>
              <a:off x="3334" y="1434"/>
              <a:ext cx="0" cy="14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9878" name="Line 6"/>
            <p:cNvSpPr>
              <a:spLocks noChangeShapeType="1"/>
            </p:cNvSpPr>
            <p:nvPr/>
          </p:nvSpPr>
          <p:spPr bwMode="auto">
            <a:xfrm>
              <a:off x="1565" y="2886"/>
              <a:ext cx="217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79880" name="Group 8"/>
          <p:cNvGrpSpPr>
            <a:grpSpLocks/>
          </p:cNvGrpSpPr>
          <p:nvPr/>
        </p:nvGrpSpPr>
        <p:grpSpPr bwMode="auto">
          <a:xfrm>
            <a:off x="5724525" y="5373688"/>
            <a:ext cx="288925" cy="288925"/>
            <a:chOff x="2608" y="3612"/>
            <a:chExt cx="182" cy="182"/>
          </a:xfrm>
        </p:grpSpPr>
        <p:sp>
          <p:nvSpPr>
            <p:cNvPr id="79881" name="Arc 9"/>
            <p:cNvSpPr>
              <a:spLocks/>
            </p:cNvSpPr>
            <p:nvPr/>
          </p:nvSpPr>
          <p:spPr bwMode="auto">
            <a:xfrm>
              <a:off x="2608" y="3612"/>
              <a:ext cx="182" cy="18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9882" name="Oval 10"/>
            <p:cNvSpPr>
              <a:spLocks noChangeArrowheads="1"/>
            </p:cNvSpPr>
            <p:nvPr/>
          </p:nvSpPr>
          <p:spPr bwMode="auto">
            <a:xfrm>
              <a:off x="2654" y="3702"/>
              <a:ext cx="45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79883" name="AutoShape 1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260350"/>
            <a:ext cx="288925" cy="3603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9884" name="AutoShape 12"/>
          <p:cNvSpPr>
            <a:spLocks noChangeArrowheads="1"/>
          </p:cNvSpPr>
          <p:nvPr/>
        </p:nvSpPr>
        <p:spPr bwMode="auto">
          <a:xfrm>
            <a:off x="8459788" y="6381750"/>
            <a:ext cx="358775" cy="333375"/>
          </a:xfrm>
          <a:prstGeom prst="rightArrow">
            <a:avLst>
              <a:gd name="adj1" fmla="val 50000"/>
              <a:gd name="adj2" fmla="val 269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9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8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75" name="Freeform 47"/>
          <p:cNvSpPr>
            <a:spLocks/>
          </p:cNvSpPr>
          <p:nvPr/>
        </p:nvSpPr>
        <p:spPr bwMode="auto">
          <a:xfrm>
            <a:off x="1835150" y="2133600"/>
            <a:ext cx="4176713" cy="1511300"/>
          </a:xfrm>
          <a:custGeom>
            <a:avLst/>
            <a:gdLst/>
            <a:ahLst/>
            <a:cxnLst>
              <a:cxn ang="0">
                <a:pos x="0" y="952"/>
              </a:cxn>
              <a:cxn ang="0">
                <a:pos x="2178" y="952"/>
              </a:cxn>
              <a:cxn ang="0">
                <a:pos x="2631" y="0"/>
              </a:cxn>
              <a:cxn ang="0">
                <a:pos x="454" y="0"/>
              </a:cxn>
              <a:cxn ang="0">
                <a:pos x="0" y="952"/>
              </a:cxn>
            </a:cxnLst>
            <a:rect l="0" t="0" r="r" b="b"/>
            <a:pathLst>
              <a:path w="2631" h="952">
                <a:moveTo>
                  <a:pt x="0" y="952"/>
                </a:moveTo>
                <a:lnTo>
                  <a:pt x="2178" y="952"/>
                </a:lnTo>
                <a:lnTo>
                  <a:pt x="2631" y="0"/>
                </a:lnTo>
                <a:lnTo>
                  <a:pt x="454" y="0"/>
                </a:lnTo>
                <a:lnTo>
                  <a:pt x="0" y="952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r>
              <a:rPr lang="cs-CZ" sz="4000"/>
              <a:t>Výšky rovnoběžníku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270000"/>
            <a:ext cx="8785225" cy="503238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/>
              <a:t>Výška rovnoběžníku = vzdálenost protějších rovnoběžných stran</a:t>
            </a:r>
          </a:p>
        </p:txBody>
      </p:sp>
      <p:sp>
        <p:nvSpPr>
          <p:cNvPr id="22551" name="Text Box 23"/>
          <p:cNvSpPr txBox="1">
            <a:spLocks noChangeArrowheads="1"/>
          </p:cNvSpPr>
          <p:nvPr/>
        </p:nvSpPr>
        <p:spPr bwMode="auto">
          <a:xfrm>
            <a:off x="1549400" y="3860800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>
                <a:latin typeface="Arial" charset="0"/>
              </a:rPr>
              <a:t>A</a:t>
            </a:r>
          </a:p>
        </p:txBody>
      </p:sp>
      <p:sp>
        <p:nvSpPr>
          <p:cNvPr id="22532" name="AutoShape 4"/>
          <p:cNvSpPr>
            <a:spLocks noChangeArrowheads="1"/>
          </p:cNvSpPr>
          <p:nvPr/>
        </p:nvSpPr>
        <p:spPr bwMode="auto">
          <a:xfrm>
            <a:off x="1838325" y="2132013"/>
            <a:ext cx="4175125" cy="1512887"/>
          </a:xfrm>
          <a:prstGeom prst="parallelogram">
            <a:avLst>
              <a:gd name="adj" fmla="val 45535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>
            <a:off x="2557463" y="2132013"/>
            <a:ext cx="2881312" cy="1296987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 flipH="1">
            <a:off x="4718050" y="2132013"/>
            <a:ext cx="1295400" cy="2808287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1838325" y="3644900"/>
            <a:ext cx="2879725" cy="129540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2536" name="Arc 8"/>
          <p:cNvSpPr>
            <a:spLocks/>
          </p:cNvSpPr>
          <p:nvPr/>
        </p:nvSpPr>
        <p:spPr bwMode="auto">
          <a:xfrm rot="11223756" flipV="1">
            <a:off x="4354513" y="4435475"/>
            <a:ext cx="563562" cy="358775"/>
          </a:xfrm>
          <a:custGeom>
            <a:avLst/>
            <a:gdLst>
              <a:gd name="G0" fmla="+- 2900 0 0"/>
              <a:gd name="G1" fmla="+- 21600 0 0"/>
              <a:gd name="G2" fmla="+- 21600 0 0"/>
              <a:gd name="T0" fmla="*/ 0 w 24500"/>
              <a:gd name="T1" fmla="*/ 196 h 21681"/>
              <a:gd name="T2" fmla="*/ 24500 w 24500"/>
              <a:gd name="T3" fmla="*/ 21681 h 21681"/>
              <a:gd name="T4" fmla="*/ 2900 w 24500"/>
              <a:gd name="T5" fmla="*/ 21600 h 21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500" h="21681" fill="none" extrusionOk="0">
                <a:moveTo>
                  <a:pt x="-1" y="195"/>
                </a:moveTo>
                <a:cubicBezTo>
                  <a:pt x="961" y="65"/>
                  <a:pt x="1930" y="-1"/>
                  <a:pt x="2900" y="0"/>
                </a:cubicBezTo>
                <a:cubicBezTo>
                  <a:pt x="14829" y="0"/>
                  <a:pt x="24500" y="9670"/>
                  <a:pt x="24500" y="21600"/>
                </a:cubicBezTo>
                <a:cubicBezTo>
                  <a:pt x="24500" y="21626"/>
                  <a:pt x="24499" y="21653"/>
                  <a:pt x="24499" y="21680"/>
                </a:cubicBezTo>
              </a:path>
              <a:path w="24500" h="21681" stroke="0" extrusionOk="0">
                <a:moveTo>
                  <a:pt x="-1" y="195"/>
                </a:moveTo>
                <a:cubicBezTo>
                  <a:pt x="961" y="65"/>
                  <a:pt x="1930" y="-1"/>
                  <a:pt x="2900" y="0"/>
                </a:cubicBezTo>
                <a:cubicBezTo>
                  <a:pt x="14829" y="0"/>
                  <a:pt x="24500" y="9670"/>
                  <a:pt x="24500" y="21600"/>
                </a:cubicBezTo>
                <a:cubicBezTo>
                  <a:pt x="24500" y="21626"/>
                  <a:pt x="24499" y="21653"/>
                  <a:pt x="24499" y="21680"/>
                </a:cubicBezTo>
                <a:lnTo>
                  <a:pt x="290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537" name="Oval 9"/>
          <p:cNvSpPr>
            <a:spLocks noChangeArrowheads="1"/>
          </p:cNvSpPr>
          <p:nvPr/>
        </p:nvSpPr>
        <p:spPr bwMode="auto">
          <a:xfrm>
            <a:off x="4573588" y="4652963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538" name="Arc 10"/>
          <p:cNvSpPr>
            <a:spLocks/>
          </p:cNvSpPr>
          <p:nvPr/>
        </p:nvSpPr>
        <p:spPr bwMode="auto">
          <a:xfrm rot="11223756" flipV="1">
            <a:off x="5010150" y="2927350"/>
            <a:ext cx="579438" cy="357188"/>
          </a:xfrm>
          <a:custGeom>
            <a:avLst/>
            <a:gdLst>
              <a:gd name="G0" fmla="+- 3764 0 0"/>
              <a:gd name="G1" fmla="+- 21600 0 0"/>
              <a:gd name="G2" fmla="+- 21600 0 0"/>
              <a:gd name="T0" fmla="*/ 0 w 25198"/>
              <a:gd name="T1" fmla="*/ 330 h 21600"/>
              <a:gd name="T2" fmla="*/ 25198 w 25198"/>
              <a:gd name="T3" fmla="*/ 18925 h 21600"/>
              <a:gd name="T4" fmla="*/ 3764 w 2519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5198" h="21600" fill="none" extrusionOk="0">
                <a:moveTo>
                  <a:pt x="0" y="330"/>
                </a:moveTo>
                <a:cubicBezTo>
                  <a:pt x="1242" y="110"/>
                  <a:pt x="2502" y="-1"/>
                  <a:pt x="3764" y="0"/>
                </a:cubicBezTo>
                <a:cubicBezTo>
                  <a:pt x="14658" y="0"/>
                  <a:pt x="23848" y="8113"/>
                  <a:pt x="25197" y="18925"/>
                </a:cubicBezTo>
              </a:path>
              <a:path w="25198" h="21600" stroke="0" extrusionOk="0">
                <a:moveTo>
                  <a:pt x="0" y="330"/>
                </a:moveTo>
                <a:cubicBezTo>
                  <a:pt x="1242" y="110"/>
                  <a:pt x="2502" y="-1"/>
                  <a:pt x="3764" y="0"/>
                </a:cubicBezTo>
                <a:cubicBezTo>
                  <a:pt x="14658" y="0"/>
                  <a:pt x="23848" y="8113"/>
                  <a:pt x="25197" y="18925"/>
                </a:cubicBezTo>
                <a:lnTo>
                  <a:pt x="3764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539" name="Oval 11"/>
          <p:cNvSpPr>
            <a:spLocks noChangeArrowheads="1"/>
          </p:cNvSpPr>
          <p:nvPr/>
        </p:nvSpPr>
        <p:spPr bwMode="auto">
          <a:xfrm>
            <a:off x="5294313" y="3140075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>
            <a:off x="5294313" y="3644900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6013450" y="2132013"/>
            <a:ext cx="0" cy="1512887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grpSp>
        <p:nvGrpSpPr>
          <p:cNvPr id="22568" name="Group 40"/>
          <p:cNvGrpSpPr>
            <a:grpSpLocks/>
          </p:cNvGrpSpPr>
          <p:nvPr/>
        </p:nvGrpSpPr>
        <p:grpSpPr bwMode="auto">
          <a:xfrm>
            <a:off x="5516563" y="3284538"/>
            <a:ext cx="573087" cy="357187"/>
            <a:chOff x="3475" y="2069"/>
            <a:chExt cx="361" cy="225"/>
          </a:xfrm>
        </p:grpSpPr>
        <p:sp>
          <p:nvSpPr>
            <p:cNvPr id="22542" name="Arc 14"/>
            <p:cNvSpPr>
              <a:spLocks/>
            </p:cNvSpPr>
            <p:nvPr/>
          </p:nvSpPr>
          <p:spPr bwMode="auto">
            <a:xfrm rot="9687344" flipV="1">
              <a:off x="3475" y="2069"/>
              <a:ext cx="361" cy="225"/>
            </a:xfrm>
            <a:custGeom>
              <a:avLst/>
              <a:gdLst>
                <a:gd name="G0" fmla="+- 3764 0 0"/>
                <a:gd name="G1" fmla="+- 21600 0 0"/>
                <a:gd name="G2" fmla="+- 21600 0 0"/>
                <a:gd name="T0" fmla="*/ 0 w 24892"/>
                <a:gd name="T1" fmla="*/ 330 h 21600"/>
                <a:gd name="T2" fmla="*/ 24892 w 24892"/>
                <a:gd name="T3" fmla="*/ 17108 h 21600"/>
                <a:gd name="T4" fmla="*/ 3764 w 24892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892" h="21600" fill="none" extrusionOk="0">
                  <a:moveTo>
                    <a:pt x="0" y="330"/>
                  </a:moveTo>
                  <a:cubicBezTo>
                    <a:pt x="1242" y="110"/>
                    <a:pt x="2502" y="-1"/>
                    <a:pt x="3764" y="0"/>
                  </a:cubicBezTo>
                  <a:cubicBezTo>
                    <a:pt x="13962" y="0"/>
                    <a:pt x="22770" y="7132"/>
                    <a:pt x="24891" y="17108"/>
                  </a:cubicBezTo>
                </a:path>
                <a:path w="24892" h="21600" stroke="0" extrusionOk="0">
                  <a:moveTo>
                    <a:pt x="0" y="330"/>
                  </a:moveTo>
                  <a:cubicBezTo>
                    <a:pt x="1242" y="110"/>
                    <a:pt x="2502" y="-1"/>
                    <a:pt x="3764" y="0"/>
                  </a:cubicBezTo>
                  <a:cubicBezTo>
                    <a:pt x="13962" y="0"/>
                    <a:pt x="22770" y="7132"/>
                    <a:pt x="24891" y="17108"/>
                  </a:cubicBezTo>
                  <a:lnTo>
                    <a:pt x="3764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543" name="Oval 15"/>
            <p:cNvSpPr>
              <a:spLocks noChangeArrowheads="1"/>
            </p:cNvSpPr>
            <p:nvPr/>
          </p:nvSpPr>
          <p:spPr bwMode="auto">
            <a:xfrm>
              <a:off x="3652" y="2205"/>
              <a:ext cx="46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2555875" y="2133600"/>
            <a:ext cx="0" cy="1512888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2545" name="Arc 17"/>
          <p:cNvSpPr>
            <a:spLocks/>
          </p:cNvSpPr>
          <p:nvPr/>
        </p:nvSpPr>
        <p:spPr bwMode="auto">
          <a:xfrm>
            <a:off x="2557463" y="3211513"/>
            <a:ext cx="431800" cy="43338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546" name="Oval 18"/>
          <p:cNvSpPr>
            <a:spLocks noChangeArrowheads="1"/>
          </p:cNvSpPr>
          <p:nvPr/>
        </p:nvSpPr>
        <p:spPr bwMode="auto">
          <a:xfrm>
            <a:off x="2701925" y="3429000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547" name="Text Box 19"/>
          <p:cNvSpPr txBox="1">
            <a:spLocks noChangeArrowheads="1"/>
          </p:cNvSpPr>
          <p:nvPr/>
        </p:nvSpPr>
        <p:spPr bwMode="auto">
          <a:xfrm>
            <a:off x="2486025" y="2563813"/>
            <a:ext cx="574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>
                <a:latin typeface="Arial" charset="0"/>
              </a:rPr>
              <a:t>v</a:t>
            </a:r>
            <a:r>
              <a:rPr lang="cs-CZ" sz="2400" baseline="-25000">
                <a:latin typeface="Arial" charset="0"/>
              </a:rPr>
              <a:t>a</a:t>
            </a:r>
          </a:p>
        </p:txBody>
      </p:sp>
      <p:sp>
        <p:nvSpPr>
          <p:cNvPr id="22548" name="Text Box 20"/>
          <p:cNvSpPr txBox="1">
            <a:spLocks noChangeArrowheads="1"/>
          </p:cNvSpPr>
          <p:nvPr/>
        </p:nvSpPr>
        <p:spPr bwMode="auto">
          <a:xfrm>
            <a:off x="3925888" y="2347913"/>
            <a:ext cx="574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>
                <a:latin typeface="Arial" charset="0"/>
              </a:rPr>
              <a:t>v</a:t>
            </a:r>
            <a:r>
              <a:rPr lang="cs-CZ" sz="2400" baseline="-25000">
                <a:latin typeface="Arial" charset="0"/>
              </a:rPr>
              <a:t>b</a:t>
            </a:r>
          </a:p>
        </p:txBody>
      </p:sp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3278188" y="3932238"/>
            <a:ext cx="574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>
                <a:latin typeface="Arial" charset="0"/>
              </a:rPr>
              <a:t>v</a:t>
            </a:r>
            <a:r>
              <a:rPr lang="cs-CZ" sz="2400" baseline="-25000">
                <a:latin typeface="Arial" charset="0"/>
              </a:rPr>
              <a:t>b</a:t>
            </a:r>
          </a:p>
        </p:txBody>
      </p:sp>
      <p:sp>
        <p:nvSpPr>
          <p:cNvPr id="22550" name="Text Box 22"/>
          <p:cNvSpPr txBox="1">
            <a:spLocks noChangeArrowheads="1"/>
          </p:cNvSpPr>
          <p:nvPr/>
        </p:nvSpPr>
        <p:spPr bwMode="auto">
          <a:xfrm>
            <a:off x="5940425" y="2636838"/>
            <a:ext cx="574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>
                <a:latin typeface="Arial" charset="0"/>
              </a:rPr>
              <a:t>v</a:t>
            </a:r>
            <a:r>
              <a:rPr lang="cs-CZ" sz="2400" baseline="-25000">
                <a:latin typeface="Arial" charset="0"/>
              </a:rPr>
              <a:t>a</a:t>
            </a:r>
          </a:p>
        </p:txBody>
      </p:sp>
      <p:sp>
        <p:nvSpPr>
          <p:cNvPr id="22552" name="Text Box 24"/>
          <p:cNvSpPr txBox="1">
            <a:spLocks noChangeArrowheads="1"/>
          </p:cNvSpPr>
          <p:nvPr/>
        </p:nvSpPr>
        <p:spPr bwMode="auto">
          <a:xfrm>
            <a:off x="2054225" y="1700213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>
                <a:latin typeface="Arial" charset="0"/>
              </a:rPr>
              <a:t>D</a:t>
            </a:r>
          </a:p>
        </p:txBody>
      </p:sp>
      <p:sp>
        <p:nvSpPr>
          <p:cNvPr id="22553" name="Text Box 25"/>
          <p:cNvSpPr txBox="1">
            <a:spLocks noChangeArrowheads="1"/>
          </p:cNvSpPr>
          <p:nvPr/>
        </p:nvSpPr>
        <p:spPr bwMode="auto">
          <a:xfrm>
            <a:off x="5797550" y="1700213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>
                <a:latin typeface="Arial" charset="0"/>
              </a:rPr>
              <a:t>C</a:t>
            </a:r>
          </a:p>
        </p:txBody>
      </p:sp>
      <p:sp>
        <p:nvSpPr>
          <p:cNvPr id="22554" name="Text Box 26"/>
          <p:cNvSpPr txBox="1">
            <a:spLocks noChangeArrowheads="1"/>
          </p:cNvSpPr>
          <p:nvPr/>
        </p:nvSpPr>
        <p:spPr bwMode="auto">
          <a:xfrm>
            <a:off x="5149850" y="3644900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>
                <a:latin typeface="Arial" charset="0"/>
              </a:rPr>
              <a:t>B</a:t>
            </a:r>
          </a:p>
        </p:txBody>
      </p:sp>
      <p:sp>
        <p:nvSpPr>
          <p:cNvPr id="22555" name="Text Box 27"/>
          <p:cNvSpPr txBox="1">
            <a:spLocks noChangeArrowheads="1"/>
          </p:cNvSpPr>
          <p:nvPr/>
        </p:nvSpPr>
        <p:spPr bwMode="auto">
          <a:xfrm>
            <a:off x="3494088" y="3644900"/>
            <a:ext cx="574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>
                <a:latin typeface="Arial" charset="0"/>
              </a:rPr>
              <a:t>a</a:t>
            </a:r>
            <a:endParaRPr lang="cs-CZ" sz="2400" baseline="-25000">
              <a:latin typeface="Arial" charset="0"/>
            </a:endParaRPr>
          </a:p>
        </p:txBody>
      </p:sp>
      <p:sp>
        <p:nvSpPr>
          <p:cNvPr id="22556" name="Text Box 28"/>
          <p:cNvSpPr txBox="1">
            <a:spLocks noChangeArrowheads="1"/>
          </p:cNvSpPr>
          <p:nvPr/>
        </p:nvSpPr>
        <p:spPr bwMode="auto">
          <a:xfrm>
            <a:off x="5294313" y="2347913"/>
            <a:ext cx="574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>
                <a:latin typeface="Arial" charset="0"/>
              </a:rPr>
              <a:t>b</a:t>
            </a:r>
            <a:endParaRPr lang="cs-CZ" sz="2400" baseline="-25000">
              <a:latin typeface="Arial" charset="0"/>
            </a:endParaRPr>
          </a:p>
        </p:txBody>
      </p:sp>
      <p:sp>
        <p:nvSpPr>
          <p:cNvPr id="22558" name="Text Box 30"/>
          <p:cNvSpPr txBox="1">
            <a:spLocks noChangeArrowheads="1"/>
          </p:cNvSpPr>
          <p:nvPr/>
        </p:nvSpPr>
        <p:spPr bwMode="auto">
          <a:xfrm>
            <a:off x="611188" y="4797425"/>
            <a:ext cx="15843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|DD</a:t>
            </a:r>
            <a:r>
              <a:rPr lang="cs-CZ" sz="2400" b="1" baseline="-25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| = v</a:t>
            </a:r>
            <a:r>
              <a:rPr lang="cs-CZ" sz="2400" b="1" baseline="-25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  </a:t>
            </a:r>
          </a:p>
          <a:p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|CC</a:t>
            </a:r>
            <a:r>
              <a:rPr lang="cs-CZ" sz="2400" b="1" baseline="-25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| = v</a:t>
            </a:r>
            <a:r>
              <a:rPr lang="cs-CZ" sz="2400" b="1" baseline="-25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</a:p>
        </p:txBody>
      </p:sp>
      <p:sp>
        <p:nvSpPr>
          <p:cNvPr id="22559" name="Text Box 31"/>
          <p:cNvSpPr txBox="1">
            <a:spLocks noChangeArrowheads="1"/>
          </p:cNvSpPr>
          <p:nvPr/>
        </p:nvSpPr>
        <p:spPr bwMode="auto">
          <a:xfrm>
            <a:off x="4859338" y="4868863"/>
            <a:ext cx="15128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|DD</a:t>
            </a:r>
            <a:r>
              <a:rPr lang="cs-CZ" sz="2400" b="1" baseline="-250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cs-CZ" sz="24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| = v</a:t>
            </a:r>
            <a:r>
              <a:rPr lang="cs-CZ" sz="2400" b="1" baseline="-250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</a:p>
          <a:p>
            <a:r>
              <a:rPr lang="cs-CZ" sz="24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|AA</a:t>
            </a:r>
            <a:r>
              <a:rPr lang="cs-CZ" sz="2400" b="1" baseline="-250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cs-CZ" sz="24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| = v</a:t>
            </a:r>
            <a:r>
              <a:rPr lang="cs-CZ" sz="2400" b="1" baseline="-250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</a:p>
        </p:txBody>
      </p:sp>
      <p:sp>
        <p:nvSpPr>
          <p:cNvPr id="22560" name="Rectangle 32"/>
          <p:cNvSpPr>
            <a:spLocks noChangeArrowheads="1"/>
          </p:cNvSpPr>
          <p:nvPr/>
        </p:nvSpPr>
        <p:spPr bwMode="auto">
          <a:xfrm>
            <a:off x="358775" y="5734050"/>
            <a:ext cx="824547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Úsečky </a:t>
            </a:r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DD</a:t>
            </a:r>
            <a:r>
              <a:rPr lang="cs-CZ" sz="2400" b="1" baseline="-25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a </a:t>
            </a:r>
            <a:r>
              <a:rPr lang="cs-CZ" sz="24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DD</a:t>
            </a:r>
            <a:r>
              <a:rPr lang="cs-CZ" sz="2400" b="1" baseline="-250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cs-CZ" sz="24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leží na kolmicích sestrojených bodem D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k protějším stranám rovnoběžníku.</a:t>
            </a:r>
          </a:p>
        </p:txBody>
      </p:sp>
      <p:sp>
        <p:nvSpPr>
          <p:cNvPr id="22562" name="Text Box 34"/>
          <p:cNvSpPr txBox="1">
            <a:spLocks noChangeArrowheads="1"/>
          </p:cNvSpPr>
          <p:nvPr/>
        </p:nvSpPr>
        <p:spPr bwMode="auto">
          <a:xfrm>
            <a:off x="2411413" y="3578225"/>
            <a:ext cx="57626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200"/>
              <a:t>D</a:t>
            </a:r>
            <a:r>
              <a:rPr lang="cs-CZ" sz="2200" baseline="-25000"/>
              <a:t>1</a:t>
            </a:r>
            <a:r>
              <a:rPr lang="cs-CZ" sz="2000"/>
              <a:t> </a:t>
            </a:r>
          </a:p>
        </p:txBody>
      </p:sp>
      <p:sp>
        <p:nvSpPr>
          <p:cNvPr id="22563" name="Text Box 35"/>
          <p:cNvSpPr txBox="1">
            <a:spLocks noChangeArrowheads="1"/>
          </p:cNvSpPr>
          <p:nvPr/>
        </p:nvSpPr>
        <p:spPr bwMode="auto">
          <a:xfrm>
            <a:off x="5435600" y="3068638"/>
            <a:ext cx="57626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200"/>
              <a:t>D</a:t>
            </a:r>
            <a:r>
              <a:rPr lang="cs-CZ" sz="2200" baseline="-25000"/>
              <a:t>2</a:t>
            </a:r>
            <a:r>
              <a:rPr lang="cs-CZ" sz="2000"/>
              <a:t> </a:t>
            </a:r>
          </a:p>
        </p:txBody>
      </p:sp>
      <p:sp>
        <p:nvSpPr>
          <p:cNvPr id="22564" name="Text Box 36"/>
          <p:cNvSpPr txBox="1">
            <a:spLocks noChangeArrowheads="1"/>
          </p:cNvSpPr>
          <p:nvPr/>
        </p:nvSpPr>
        <p:spPr bwMode="auto">
          <a:xfrm>
            <a:off x="2195513" y="5013325"/>
            <a:ext cx="2232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vzdálenost a, c</a:t>
            </a:r>
            <a:endParaRPr lang="cs-CZ" sz="2400" b="1" baseline="-2500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565" name="Text Box 37"/>
          <p:cNvSpPr txBox="1">
            <a:spLocks noChangeArrowheads="1"/>
          </p:cNvSpPr>
          <p:nvPr/>
        </p:nvSpPr>
        <p:spPr bwMode="auto">
          <a:xfrm>
            <a:off x="6443663" y="5013325"/>
            <a:ext cx="2197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vzdálenost b, d</a:t>
            </a:r>
          </a:p>
        </p:txBody>
      </p:sp>
      <p:sp>
        <p:nvSpPr>
          <p:cNvPr id="22566" name="Text Box 38"/>
          <p:cNvSpPr txBox="1">
            <a:spLocks noChangeArrowheads="1"/>
          </p:cNvSpPr>
          <p:nvPr/>
        </p:nvSpPr>
        <p:spPr bwMode="auto">
          <a:xfrm>
            <a:off x="4211638" y="4797425"/>
            <a:ext cx="57626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200"/>
              <a:t>A</a:t>
            </a:r>
            <a:r>
              <a:rPr lang="cs-CZ" sz="2200" baseline="-25000"/>
              <a:t>2</a:t>
            </a:r>
            <a:r>
              <a:rPr lang="cs-CZ" sz="2000"/>
              <a:t> </a:t>
            </a:r>
          </a:p>
        </p:txBody>
      </p:sp>
      <p:sp>
        <p:nvSpPr>
          <p:cNvPr id="22567" name="Text Box 39"/>
          <p:cNvSpPr txBox="1">
            <a:spLocks noChangeArrowheads="1"/>
          </p:cNvSpPr>
          <p:nvPr/>
        </p:nvSpPr>
        <p:spPr bwMode="auto">
          <a:xfrm>
            <a:off x="5795963" y="3573463"/>
            <a:ext cx="57626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200"/>
              <a:t>C</a:t>
            </a:r>
            <a:r>
              <a:rPr lang="cs-CZ" sz="2200" baseline="-25000"/>
              <a:t>1</a:t>
            </a:r>
            <a:r>
              <a:rPr lang="cs-CZ" sz="2000"/>
              <a:t> </a:t>
            </a:r>
          </a:p>
        </p:txBody>
      </p:sp>
      <p:sp>
        <p:nvSpPr>
          <p:cNvPr id="22569" name="Text Box 41"/>
          <p:cNvSpPr txBox="1">
            <a:spLocks noChangeArrowheads="1"/>
          </p:cNvSpPr>
          <p:nvPr/>
        </p:nvSpPr>
        <p:spPr bwMode="auto">
          <a:xfrm>
            <a:off x="3995738" y="1700213"/>
            <a:ext cx="574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>
                <a:latin typeface="Arial" charset="0"/>
              </a:rPr>
              <a:t>c</a:t>
            </a:r>
            <a:endParaRPr lang="cs-CZ" sz="2400" baseline="-25000">
              <a:latin typeface="Arial" charset="0"/>
            </a:endParaRPr>
          </a:p>
        </p:txBody>
      </p:sp>
      <p:sp>
        <p:nvSpPr>
          <p:cNvPr id="22570" name="Text Box 42"/>
          <p:cNvSpPr txBox="1">
            <a:spLocks noChangeArrowheads="1"/>
          </p:cNvSpPr>
          <p:nvPr/>
        </p:nvSpPr>
        <p:spPr bwMode="auto">
          <a:xfrm>
            <a:off x="1693863" y="2565400"/>
            <a:ext cx="574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>
                <a:latin typeface="Arial" charset="0"/>
              </a:rPr>
              <a:t>d</a:t>
            </a:r>
            <a:endParaRPr lang="cs-CZ" sz="2400" baseline="-25000">
              <a:latin typeface="Arial" charset="0"/>
            </a:endParaRPr>
          </a:p>
        </p:txBody>
      </p:sp>
      <p:sp>
        <p:nvSpPr>
          <p:cNvPr id="22571" name="AutoShape 4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260350"/>
            <a:ext cx="288925" cy="3603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572" name="AutoShape 44"/>
          <p:cNvSpPr>
            <a:spLocks noChangeArrowheads="1"/>
          </p:cNvSpPr>
          <p:nvPr/>
        </p:nvSpPr>
        <p:spPr bwMode="auto">
          <a:xfrm>
            <a:off x="8459788" y="6381750"/>
            <a:ext cx="358775" cy="333375"/>
          </a:xfrm>
          <a:prstGeom prst="rightArrow">
            <a:avLst>
              <a:gd name="adj1" fmla="val 50000"/>
              <a:gd name="adj2" fmla="val 269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2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000"/>
                            </p:stCondLst>
                            <p:childTnLst>
                              <p:par>
                                <p:cTn id="6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500"/>
                            </p:stCondLst>
                            <p:childTnLst>
                              <p:par>
                                <p:cTn id="7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2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2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500"/>
                            </p:stCondLst>
                            <p:childTnLst>
                              <p:par>
                                <p:cTn id="9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2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2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9" dur="2000"/>
                                        <p:tgtEl>
                                          <p:spTgt spid="22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4" dur="2000"/>
                                        <p:tgtEl>
                                          <p:spTgt spid="22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00"/>
                            </p:stCondLst>
                            <p:childTnLst>
                              <p:par>
                                <p:cTn id="1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500"/>
                            </p:stCondLst>
                            <p:childTnLst>
                              <p:par>
                                <p:cTn id="1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2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22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000"/>
                            </p:stCondLst>
                            <p:childTnLst>
                              <p:par>
                                <p:cTn id="15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500"/>
                            </p:stCondLst>
                            <p:childTnLst>
                              <p:par>
                                <p:cTn id="15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2000"/>
                            </p:stCondLst>
                            <p:childTnLst>
                              <p:par>
                                <p:cTn id="16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22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22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2500"/>
                            </p:stCondLst>
                            <p:childTnLst>
                              <p:par>
                                <p:cTn id="16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5" dur="2000"/>
                                        <p:tgtEl>
                                          <p:spTgt spid="22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0" dur="2000"/>
                                        <p:tgtEl>
                                          <p:spTgt spid="22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5" dur="2000"/>
                                        <p:tgtEl>
                                          <p:spTgt spid="22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22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  <p:bldP spid="22551" grpId="0"/>
      <p:bldP spid="22532" grpId="0" animBg="1"/>
      <p:bldP spid="22533" grpId="0" animBg="1"/>
      <p:bldP spid="22534" grpId="0" animBg="1"/>
      <p:bldP spid="22535" grpId="0" animBg="1"/>
      <p:bldP spid="22536" grpId="0" animBg="1"/>
      <p:bldP spid="22537" grpId="0" animBg="1"/>
      <p:bldP spid="22538" grpId="0" animBg="1"/>
      <p:bldP spid="22539" grpId="0" animBg="1"/>
      <p:bldP spid="22540" grpId="0" animBg="1"/>
      <p:bldP spid="22541" grpId="0" animBg="1"/>
      <p:bldP spid="22544" grpId="0" animBg="1"/>
      <p:bldP spid="22545" grpId="0" animBg="1"/>
      <p:bldP spid="22546" grpId="0" animBg="1"/>
      <p:bldP spid="22547" grpId="0"/>
      <p:bldP spid="22548" grpId="0"/>
      <p:bldP spid="22549" grpId="0"/>
      <p:bldP spid="22550" grpId="0"/>
      <p:bldP spid="22552" grpId="0"/>
      <p:bldP spid="22553" grpId="0"/>
      <p:bldP spid="22554" grpId="0"/>
      <p:bldP spid="22555" grpId="0"/>
      <p:bldP spid="22556" grpId="0"/>
      <p:bldP spid="22558" grpId="0"/>
      <p:bldP spid="22559" grpId="0"/>
      <p:bldP spid="22560" grpId="0"/>
      <p:bldP spid="22562" grpId="0"/>
      <p:bldP spid="22563" grpId="0"/>
      <p:bldP spid="22564" grpId="0"/>
      <p:bldP spid="22565" grpId="0"/>
      <p:bldP spid="22566" grpId="0"/>
      <p:bldP spid="22567" grpId="0"/>
      <p:bldP spid="22569" grpId="1"/>
      <p:bldP spid="22570" grpId="1"/>
      <p:bldP spid="2257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Obsah rovnoběžníku</a:t>
            </a:r>
          </a:p>
        </p:txBody>
      </p:sp>
      <p:grpSp>
        <p:nvGrpSpPr>
          <p:cNvPr id="71719" name="Group 39"/>
          <p:cNvGrpSpPr>
            <a:grpSpLocks/>
          </p:cNvGrpSpPr>
          <p:nvPr/>
        </p:nvGrpSpPr>
        <p:grpSpPr bwMode="auto">
          <a:xfrm>
            <a:off x="4427538" y="2770188"/>
            <a:ext cx="4176712" cy="2314575"/>
            <a:chOff x="2789" y="1344"/>
            <a:chExt cx="2631" cy="1458"/>
          </a:xfrm>
        </p:grpSpPr>
        <p:pic>
          <p:nvPicPr>
            <p:cNvPr id="71688" name="Picture 8" descr="rastr"/>
            <p:cNvPicPr>
              <a:picLocks noChangeAspect="1" noChangeArrowheads="1"/>
            </p:cNvPicPr>
            <p:nvPr/>
          </p:nvPicPr>
          <p:blipFill>
            <a:blip r:embed="rId2" cstate="print"/>
            <a:srcRect l="4636" r="7225"/>
            <a:stretch>
              <a:fillRect/>
            </a:stretch>
          </p:blipFill>
          <p:spPr bwMode="auto">
            <a:xfrm>
              <a:off x="2789" y="1344"/>
              <a:ext cx="2586" cy="1458"/>
            </a:xfrm>
            <a:prstGeom prst="rect">
              <a:avLst/>
            </a:prstGeom>
            <a:solidFill>
              <a:srgbClr val="663300">
                <a:alpha val="73000"/>
              </a:srgbClr>
            </a:solidFill>
          </p:spPr>
        </p:pic>
        <p:sp>
          <p:nvSpPr>
            <p:cNvPr id="71689" name="AutoShape 9"/>
            <p:cNvSpPr>
              <a:spLocks noChangeArrowheads="1"/>
            </p:cNvSpPr>
            <p:nvPr/>
          </p:nvSpPr>
          <p:spPr bwMode="auto">
            <a:xfrm>
              <a:off x="3016" y="1843"/>
              <a:ext cx="2132" cy="589"/>
            </a:xfrm>
            <a:prstGeom prst="parallelogram">
              <a:avLst>
                <a:gd name="adj" fmla="val 115395"/>
              </a:avLst>
            </a:prstGeom>
            <a:solidFill>
              <a:srgbClr val="663300">
                <a:alpha val="57001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1693" name="Text Box 13"/>
            <p:cNvSpPr txBox="1">
              <a:spLocks noChangeArrowheads="1"/>
            </p:cNvSpPr>
            <p:nvPr/>
          </p:nvSpPr>
          <p:spPr bwMode="auto">
            <a:xfrm>
              <a:off x="3515" y="2432"/>
              <a:ext cx="54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000" b="1"/>
                <a:t>4 cm</a:t>
              </a:r>
            </a:p>
          </p:txBody>
        </p:sp>
        <p:sp>
          <p:nvSpPr>
            <p:cNvPr id="71695" name="Text Box 15"/>
            <p:cNvSpPr txBox="1">
              <a:spLocks noChangeArrowheads="1"/>
            </p:cNvSpPr>
            <p:nvPr/>
          </p:nvSpPr>
          <p:spPr bwMode="auto">
            <a:xfrm>
              <a:off x="4694" y="2115"/>
              <a:ext cx="63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000" b="1"/>
                <a:t>2,5 cm</a:t>
              </a:r>
            </a:p>
          </p:txBody>
        </p:sp>
        <p:sp>
          <p:nvSpPr>
            <p:cNvPr id="71700" name="Text Box 20"/>
            <p:cNvSpPr txBox="1">
              <a:spLocks noChangeArrowheads="1"/>
            </p:cNvSpPr>
            <p:nvPr/>
          </p:nvSpPr>
          <p:spPr bwMode="auto">
            <a:xfrm>
              <a:off x="2880" y="2387"/>
              <a:ext cx="31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000" b="1"/>
                <a:t>A</a:t>
              </a:r>
            </a:p>
          </p:txBody>
        </p:sp>
        <p:sp>
          <p:nvSpPr>
            <p:cNvPr id="71701" name="Text Box 21"/>
            <p:cNvSpPr txBox="1">
              <a:spLocks noChangeArrowheads="1"/>
            </p:cNvSpPr>
            <p:nvPr/>
          </p:nvSpPr>
          <p:spPr bwMode="auto">
            <a:xfrm>
              <a:off x="3425" y="1661"/>
              <a:ext cx="31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000" b="1"/>
                <a:t>D</a:t>
              </a:r>
            </a:p>
          </p:txBody>
        </p:sp>
        <p:sp>
          <p:nvSpPr>
            <p:cNvPr id="71702" name="Text Box 22"/>
            <p:cNvSpPr txBox="1">
              <a:spLocks noChangeArrowheads="1"/>
            </p:cNvSpPr>
            <p:nvPr/>
          </p:nvSpPr>
          <p:spPr bwMode="auto">
            <a:xfrm>
              <a:off x="5103" y="1683"/>
              <a:ext cx="31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000" b="1"/>
                <a:t>C</a:t>
              </a:r>
            </a:p>
          </p:txBody>
        </p:sp>
        <p:sp>
          <p:nvSpPr>
            <p:cNvPr id="71703" name="Text Box 23"/>
            <p:cNvSpPr txBox="1">
              <a:spLocks noChangeArrowheads="1"/>
            </p:cNvSpPr>
            <p:nvPr/>
          </p:nvSpPr>
          <p:spPr bwMode="auto">
            <a:xfrm>
              <a:off x="4332" y="2387"/>
              <a:ext cx="31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000" b="1"/>
                <a:t>B</a:t>
              </a:r>
            </a:p>
          </p:txBody>
        </p:sp>
      </p:grpSp>
      <p:sp>
        <p:nvSpPr>
          <p:cNvPr id="71706" name="Text Box 26"/>
          <p:cNvSpPr txBox="1">
            <a:spLocks noChangeArrowheads="1"/>
          </p:cNvSpPr>
          <p:nvPr/>
        </p:nvSpPr>
        <p:spPr bwMode="auto">
          <a:xfrm>
            <a:off x="1692275" y="1412875"/>
            <a:ext cx="61214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Rovnoběžníky mají stejné délky stran. </a:t>
            </a:r>
          </a:p>
          <a:p>
            <a:pPr algn="ctr">
              <a:spcBef>
                <a:spcPct val="50000"/>
              </a:spcBef>
            </a:pPr>
            <a:r>
              <a:rPr lang="cs-CZ" sz="2400" b="1"/>
              <a:t>Mají stejné obsahy?</a:t>
            </a:r>
          </a:p>
        </p:txBody>
      </p:sp>
      <p:grpSp>
        <p:nvGrpSpPr>
          <p:cNvPr id="71718" name="Group 38"/>
          <p:cNvGrpSpPr>
            <a:grpSpLocks/>
          </p:cNvGrpSpPr>
          <p:nvPr/>
        </p:nvGrpSpPr>
        <p:grpSpPr bwMode="auto">
          <a:xfrm>
            <a:off x="250825" y="2781300"/>
            <a:ext cx="4176713" cy="2314575"/>
            <a:chOff x="158" y="1344"/>
            <a:chExt cx="2631" cy="1458"/>
          </a:xfrm>
        </p:grpSpPr>
        <p:grpSp>
          <p:nvGrpSpPr>
            <p:cNvPr id="71704" name="Group 24"/>
            <p:cNvGrpSpPr>
              <a:grpSpLocks/>
            </p:cNvGrpSpPr>
            <p:nvPr/>
          </p:nvGrpSpPr>
          <p:grpSpPr bwMode="auto">
            <a:xfrm>
              <a:off x="158" y="1344"/>
              <a:ext cx="2585" cy="1458"/>
              <a:chOff x="113" y="981"/>
              <a:chExt cx="2585" cy="1458"/>
            </a:xfrm>
          </p:grpSpPr>
          <p:pic>
            <p:nvPicPr>
              <p:cNvPr id="71686" name="Picture 6" descr="rastr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 r="13429"/>
              <a:stretch>
                <a:fillRect/>
              </a:stretch>
            </p:blipFill>
            <p:spPr bwMode="auto">
              <a:xfrm>
                <a:off x="113" y="981"/>
                <a:ext cx="2540" cy="1458"/>
              </a:xfrm>
              <a:prstGeom prst="rect">
                <a:avLst/>
              </a:prstGeom>
              <a:noFill/>
            </p:spPr>
          </p:pic>
          <p:sp>
            <p:nvSpPr>
              <p:cNvPr id="71687" name="AutoShape 7"/>
              <p:cNvSpPr>
                <a:spLocks noChangeArrowheads="1"/>
              </p:cNvSpPr>
              <p:nvPr/>
            </p:nvSpPr>
            <p:spPr bwMode="auto">
              <a:xfrm>
                <a:off x="476" y="1344"/>
                <a:ext cx="1951" cy="725"/>
              </a:xfrm>
              <a:prstGeom prst="parallelogram">
                <a:avLst>
                  <a:gd name="adj" fmla="val 67276"/>
                </a:avLst>
              </a:prstGeom>
              <a:solidFill>
                <a:schemeClr val="accent1">
                  <a:alpha val="56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1692" name="Text Box 12"/>
              <p:cNvSpPr txBox="1">
                <a:spLocks noChangeArrowheads="1"/>
              </p:cNvSpPr>
              <p:nvPr/>
            </p:nvSpPr>
            <p:spPr bwMode="auto">
              <a:xfrm>
                <a:off x="1020" y="2046"/>
                <a:ext cx="54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sz="2000" b="1"/>
                  <a:t>4 cm</a:t>
                </a:r>
              </a:p>
            </p:txBody>
          </p:sp>
          <p:sp>
            <p:nvSpPr>
              <p:cNvPr id="71696" name="Text Box 16"/>
              <p:cNvSpPr txBox="1">
                <a:spLocks noChangeArrowheads="1"/>
              </p:cNvSpPr>
              <p:nvPr/>
            </p:nvSpPr>
            <p:spPr bwMode="auto">
              <a:xfrm>
                <a:off x="794" y="1117"/>
                <a:ext cx="31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sz="2000" b="1"/>
                  <a:t>N</a:t>
                </a:r>
              </a:p>
            </p:txBody>
          </p:sp>
          <p:sp>
            <p:nvSpPr>
              <p:cNvPr id="71697" name="Text Box 17"/>
              <p:cNvSpPr txBox="1">
                <a:spLocks noChangeArrowheads="1"/>
              </p:cNvSpPr>
              <p:nvPr/>
            </p:nvSpPr>
            <p:spPr bwMode="auto">
              <a:xfrm>
                <a:off x="2381" y="1117"/>
                <a:ext cx="31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sz="2000" b="1"/>
                  <a:t>M</a:t>
                </a:r>
              </a:p>
            </p:txBody>
          </p:sp>
          <p:sp>
            <p:nvSpPr>
              <p:cNvPr id="71698" name="Text Box 18"/>
              <p:cNvSpPr txBox="1">
                <a:spLocks noChangeArrowheads="1"/>
              </p:cNvSpPr>
              <p:nvPr/>
            </p:nvSpPr>
            <p:spPr bwMode="auto">
              <a:xfrm>
                <a:off x="1882" y="2024"/>
                <a:ext cx="31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sz="2000" b="1"/>
                  <a:t>L</a:t>
                </a:r>
              </a:p>
            </p:txBody>
          </p:sp>
          <p:sp>
            <p:nvSpPr>
              <p:cNvPr id="71699" name="Text Box 19"/>
              <p:cNvSpPr txBox="1">
                <a:spLocks noChangeArrowheads="1"/>
              </p:cNvSpPr>
              <p:nvPr/>
            </p:nvSpPr>
            <p:spPr bwMode="auto">
              <a:xfrm>
                <a:off x="295" y="2024"/>
                <a:ext cx="31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sz="2000" b="1"/>
                  <a:t>K</a:t>
                </a:r>
              </a:p>
            </p:txBody>
          </p:sp>
        </p:grpSp>
        <p:sp>
          <p:nvSpPr>
            <p:cNvPr id="71717" name="Text Box 37"/>
            <p:cNvSpPr txBox="1">
              <a:spLocks noChangeArrowheads="1"/>
            </p:cNvSpPr>
            <p:nvPr/>
          </p:nvSpPr>
          <p:spPr bwMode="auto">
            <a:xfrm>
              <a:off x="2154" y="2091"/>
              <a:ext cx="63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000" b="1"/>
                <a:t>2,5 cm</a:t>
              </a:r>
            </a:p>
          </p:txBody>
        </p:sp>
      </p:grpSp>
      <p:sp>
        <p:nvSpPr>
          <p:cNvPr id="71720" name="AutoShape 4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260350"/>
            <a:ext cx="288925" cy="3603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1721" name="AutoShape 41"/>
          <p:cNvSpPr>
            <a:spLocks noChangeArrowheads="1"/>
          </p:cNvSpPr>
          <p:nvPr/>
        </p:nvSpPr>
        <p:spPr bwMode="auto">
          <a:xfrm>
            <a:off x="8459788" y="6381750"/>
            <a:ext cx="358775" cy="333375"/>
          </a:xfrm>
          <a:prstGeom prst="rightArrow">
            <a:avLst>
              <a:gd name="adj1" fmla="val 50000"/>
              <a:gd name="adj2" fmla="val 269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Obsah rovnoběžníku</a:t>
            </a:r>
          </a:p>
        </p:txBody>
      </p:sp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3348038" y="2636838"/>
            <a:ext cx="10080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/>
              <a:t>2,5 cm</a:t>
            </a:r>
          </a:p>
        </p:txBody>
      </p:sp>
      <p:sp>
        <p:nvSpPr>
          <p:cNvPr id="72718" name="Text Box 14"/>
          <p:cNvSpPr txBox="1">
            <a:spLocks noChangeArrowheads="1"/>
          </p:cNvSpPr>
          <p:nvPr/>
        </p:nvSpPr>
        <p:spPr bwMode="auto">
          <a:xfrm>
            <a:off x="395288" y="1268413"/>
            <a:ext cx="8208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Který z rovnoběžníků má větší obsah?</a:t>
            </a:r>
          </a:p>
        </p:txBody>
      </p:sp>
      <p:sp>
        <p:nvSpPr>
          <p:cNvPr id="72747" name="Text Box 43"/>
          <p:cNvSpPr txBox="1">
            <a:spLocks noChangeArrowheads="1"/>
          </p:cNvSpPr>
          <p:nvPr/>
        </p:nvSpPr>
        <p:spPr bwMode="auto">
          <a:xfrm>
            <a:off x="1403350" y="4868863"/>
            <a:ext cx="1871663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solidFill>
                  <a:srgbClr val="800000"/>
                </a:solidFill>
              </a:rPr>
              <a:t>S = 4 . 2</a:t>
            </a:r>
          </a:p>
          <a:p>
            <a:pPr>
              <a:spcBef>
                <a:spcPct val="50000"/>
              </a:spcBef>
            </a:pPr>
            <a:r>
              <a:rPr lang="cs-CZ" sz="2400" b="1">
                <a:solidFill>
                  <a:srgbClr val="800000"/>
                </a:solidFill>
              </a:rPr>
              <a:t>S = 8 cm</a:t>
            </a:r>
            <a:r>
              <a:rPr lang="cs-CZ" sz="2400" b="1" baseline="30000">
                <a:solidFill>
                  <a:srgbClr val="800000"/>
                </a:solidFill>
              </a:rPr>
              <a:t>2</a:t>
            </a:r>
          </a:p>
        </p:txBody>
      </p:sp>
      <p:sp>
        <p:nvSpPr>
          <p:cNvPr id="72748" name="Text Box 44"/>
          <p:cNvSpPr txBox="1">
            <a:spLocks noChangeArrowheads="1"/>
          </p:cNvSpPr>
          <p:nvPr/>
        </p:nvSpPr>
        <p:spPr bwMode="auto">
          <a:xfrm>
            <a:off x="5437188" y="4872038"/>
            <a:ext cx="1943100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solidFill>
                  <a:srgbClr val="800000"/>
                </a:solidFill>
              </a:rPr>
              <a:t>S = 4 . 1,7</a:t>
            </a:r>
          </a:p>
          <a:p>
            <a:pPr>
              <a:spcBef>
                <a:spcPct val="50000"/>
              </a:spcBef>
            </a:pPr>
            <a:r>
              <a:rPr lang="cs-CZ" sz="2400" b="1">
                <a:solidFill>
                  <a:srgbClr val="800000"/>
                </a:solidFill>
              </a:rPr>
              <a:t>S = 6,8 cm</a:t>
            </a:r>
            <a:r>
              <a:rPr lang="cs-CZ" sz="2400" b="1" baseline="30000">
                <a:solidFill>
                  <a:srgbClr val="800000"/>
                </a:solidFill>
              </a:rPr>
              <a:t>2</a:t>
            </a:r>
          </a:p>
        </p:txBody>
      </p:sp>
      <p:grpSp>
        <p:nvGrpSpPr>
          <p:cNvPr id="72751" name="Group 47"/>
          <p:cNvGrpSpPr>
            <a:grpSpLocks/>
          </p:cNvGrpSpPr>
          <p:nvPr/>
        </p:nvGrpSpPr>
        <p:grpSpPr bwMode="auto">
          <a:xfrm>
            <a:off x="250825" y="2133600"/>
            <a:ext cx="4176713" cy="2314575"/>
            <a:chOff x="158" y="1344"/>
            <a:chExt cx="2631" cy="1458"/>
          </a:xfrm>
        </p:grpSpPr>
        <p:grpSp>
          <p:nvGrpSpPr>
            <p:cNvPr id="72745" name="Group 41"/>
            <p:cNvGrpSpPr>
              <a:grpSpLocks/>
            </p:cNvGrpSpPr>
            <p:nvPr/>
          </p:nvGrpSpPr>
          <p:grpSpPr bwMode="auto">
            <a:xfrm>
              <a:off x="158" y="1344"/>
              <a:ext cx="2631" cy="1458"/>
              <a:chOff x="158" y="1344"/>
              <a:chExt cx="2631" cy="1458"/>
            </a:xfrm>
          </p:grpSpPr>
          <p:grpSp>
            <p:nvGrpSpPr>
              <p:cNvPr id="72719" name="Group 15"/>
              <p:cNvGrpSpPr>
                <a:grpSpLocks/>
              </p:cNvGrpSpPr>
              <p:nvPr/>
            </p:nvGrpSpPr>
            <p:grpSpPr bwMode="auto">
              <a:xfrm>
                <a:off x="158" y="1344"/>
                <a:ext cx="2631" cy="1458"/>
                <a:chOff x="158" y="1344"/>
                <a:chExt cx="2631" cy="1458"/>
              </a:xfrm>
            </p:grpSpPr>
            <p:grpSp>
              <p:nvGrpSpPr>
                <p:cNvPr id="72720" name="Group 16"/>
                <p:cNvGrpSpPr>
                  <a:grpSpLocks/>
                </p:cNvGrpSpPr>
                <p:nvPr/>
              </p:nvGrpSpPr>
              <p:grpSpPr bwMode="auto">
                <a:xfrm>
                  <a:off x="158" y="1344"/>
                  <a:ext cx="2585" cy="1458"/>
                  <a:chOff x="113" y="981"/>
                  <a:chExt cx="2585" cy="1458"/>
                </a:xfrm>
              </p:grpSpPr>
              <p:pic>
                <p:nvPicPr>
                  <p:cNvPr id="72721" name="Picture 17" descr="rastr"/>
                  <p:cNvPicPr preferRelativeResize="0">
                    <a:picLocks noChangeAspect="1" noChangeArrowheads="1"/>
                  </p:cNvPicPr>
                  <p:nvPr/>
                </p:nvPicPr>
                <p:blipFill>
                  <a:blip r:embed="rId2" cstate="print"/>
                  <a:srcRect r="13429"/>
                  <a:stretch>
                    <a:fillRect/>
                  </a:stretch>
                </p:blipFill>
                <p:spPr bwMode="auto">
                  <a:xfrm>
                    <a:off x="113" y="981"/>
                    <a:ext cx="2540" cy="1458"/>
                  </a:xfrm>
                  <a:prstGeom prst="rect">
                    <a:avLst/>
                  </a:prstGeom>
                  <a:noFill/>
                </p:spPr>
              </p:pic>
              <p:sp>
                <p:nvSpPr>
                  <p:cNvPr id="72722" name="AutoShape 18"/>
                  <p:cNvSpPr>
                    <a:spLocks noChangeArrowheads="1"/>
                  </p:cNvSpPr>
                  <p:nvPr/>
                </p:nvSpPr>
                <p:spPr bwMode="auto">
                  <a:xfrm>
                    <a:off x="476" y="1344"/>
                    <a:ext cx="1951" cy="725"/>
                  </a:xfrm>
                  <a:prstGeom prst="parallelogram">
                    <a:avLst>
                      <a:gd name="adj" fmla="val 67276"/>
                    </a:avLst>
                  </a:prstGeom>
                  <a:solidFill>
                    <a:schemeClr val="accent1">
                      <a:alpha val="56000"/>
                    </a:schemeClr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72723" name="Text Box 1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20" y="2046"/>
                    <a:ext cx="544" cy="2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cs-CZ" sz="2000" b="1"/>
                      <a:t>4 cm</a:t>
                    </a:r>
                  </a:p>
                </p:txBody>
              </p:sp>
              <p:sp>
                <p:nvSpPr>
                  <p:cNvPr id="72724" name="Text Box 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94" y="1117"/>
                    <a:ext cx="317" cy="2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cs-CZ" sz="2000" b="1"/>
                      <a:t>N</a:t>
                    </a:r>
                  </a:p>
                </p:txBody>
              </p:sp>
              <p:sp>
                <p:nvSpPr>
                  <p:cNvPr id="72725" name="Text 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81" y="1117"/>
                    <a:ext cx="317" cy="2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cs-CZ" sz="2000" b="1"/>
                      <a:t>M</a:t>
                    </a:r>
                  </a:p>
                </p:txBody>
              </p:sp>
              <p:sp>
                <p:nvSpPr>
                  <p:cNvPr id="72726" name="Text Box 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82" y="2024"/>
                    <a:ext cx="317" cy="2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cs-CZ" sz="2000" b="1"/>
                      <a:t>L</a:t>
                    </a:r>
                  </a:p>
                </p:txBody>
              </p:sp>
              <p:sp>
                <p:nvSpPr>
                  <p:cNvPr id="72727" name="Text Box 2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" y="2024"/>
                    <a:ext cx="317" cy="2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cs-CZ" sz="2000" b="1"/>
                      <a:t>K</a:t>
                    </a:r>
                  </a:p>
                </p:txBody>
              </p:sp>
            </p:grpSp>
            <p:sp>
              <p:nvSpPr>
                <p:cNvPr id="72728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2154" y="2091"/>
                  <a:ext cx="63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cs-CZ" sz="2000" b="1"/>
                    <a:t>2,5 cm</a:t>
                  </a:r>
                </a:p>
              </p:txBody>
            </p:sp>
          </p:grpSp>
          <p:sp>
            <p:nvSpPr>
              <p:cNvPr id="72730" name="Freeform 26"/>
              <p:cNvSpPr>
                <a:spLocks/>
              </p:cNvSpPr>
              <p:nvPr/>
            </p:nvSpPr>
            <p:spPr bwMode="auto">
              <a:xfrm>
                <a:off x="521" y="1706"/>
                <a:ext cx="499" cy="726"/>
              </a:xfrm>
              <a:custGeom>
                <a:avLst/>
                <a:gdLst/>
                <a:ahLst/>
                <a:cxnLst>
                  <a:cxn ang="0">
                    <a:pos x="0" y="726"/>
                  </a:cxn>
                  <a:cxn ang="0">
                    <a:pos x="499" y="0"/>
                  </a:cxn>
                  <a:cxn ang="0">
                    <a:pos x="499" y="726"/>
                  </a:cxn>
                  <a:cxn ang="0">
                    <a:pos x="0" y="726"/>
                  </a:cxn>
                </a:cxnLst>
                <a:rect l="0" t="0" r="r" b="b"/>
                <a:pathLst>
                  <a:path w="499" h="726">
                    <a:moveTo>
                      <a:pt x="0" y="726"/>
                    </a:moveTo>
                    <a:lnTo>
                      <a:pt x="499" y="0"/>
                    </a:lnTo>
                    <a:lnTo>
                      <a:pt x="499" y="726"/>
                    </a:lnTo>
                    <a:lnTo>
                      <a:pt x="0" y="726"/>
                    </a:lnTo>
                    <a:close/>
                  </a:path>
                </a:pathLst>
              </a:custGeom>
              <a:solidFill>
                <a:srgbClr val="FFFFFF">
                  <a:alpha val="49001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2749" name="Text Box 45"/>
            <p:cNvSpPr txBox="1">
              <a:spLocks noChangeArrowheads="1"/>
            </p:cNvSpPr>
            <p:nvPr/>
          </p:nvSpPr>
          <p:spPr bwMode="auto">
            <a:xfrm>
              <a:off x="839" y="1979"/>
              <a:ext cx="22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000" b="1"/>
                <a:t>v</a:t>
              </a:r>
            </a:p>
          </p:txBody>
        </p:sp>
      </p:grpSp>
      <p:sp>
        <p:nvSpPr>
          <p:cNvPr id="72731" name="Freeform 27"/>
          <p:cNvSpPr>
            <a:spLocks/>
          </p:cNvSpPr>
          <p:nvPr/>
        </p:nvSpPr>
        <p:spPr bwMode="auto">
          <a:xfrm>
            <a:off x="827088" y="2708275"/>
            <a:ext cx="792162" cy="1152525"/>
          </a:xfrm>
          <a:custGeom>
            <a:avLst/>
            <a:gdLst/>
            <a:ahLst/>
            <a:cxnLst>
              <a:cxn ang="0">
                <a:pos x="0" y="726"/>
              </a:cxn>
              <a:cxn ang="0">
                <a:pos x="499" y="0"/>
              </a:cxn>
              <a:cxn ang="0">
                <a:pos x="499" y="726"/>
              </a:cxn>
              <a:cxn ang="0">
                <a:pos x="0" y="726"/>
              </a:cxn>
            </a:cxnLst>
            <a:rect l="0" t="0" r="r" b="b"/>
            <a:pathLst>
              <a:path w="499" h="726">
                <a:moveTo>
                  <a:pt x="0" y="726"/>
                </a:moveTo>
                <a:lnTo>
                  <a:pt x="499" y="0"/>
                </a:lnTo>
                <a:lnTo>
                  <a:pt x="499" y="726"/>
                </a:lnTo>
                <a:lnTo>
                  <a:pt x="0" y="726"/>
                </a:lnTo>
                <a:close/>
              </a:path>
            </a:pathLst>
          </a:custGeom>
          <a:solidFill>
            <a:schemeClr val="hlink">
              <a:alpha val="52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grpSp>
        <p:nvGrpSpPr>
          <p:cNvPr id="72753" name="Group 49"/>
          <p:cNvGrpSpPr>
            <a:grpSpLocks/>
          </p:cNvGrpSpPr>
          <p:nvPr/>
        </p:nvGrpSpPr>
        <p:grpSpPr bwMode="auto">
          <a:xfrm>
            <a:off x="4572000" y="2133600"/>
            <a:ext cx="4176713" cy="2314575"/>
            <a:chOff x="2880" y="1344"/>
            <a:chExt cx="2631" cy="1458"/>
          </a:xfrm>
        </p:grpSpPr>
        <p:grpSp>
          <p:nvGrpSpPr>
            <p:cNvPr id="72746" name="Group 42"/>
            <p:cNvGrpSpPr>
              <a:grpSpLocks/>
            </p:cNvGrpSpPr>
            <p:nvPr/>
          </p:nvGrpSpPr>
          <p:grpSpPr bwMode="auto">
            <a:xfrm>
              <a:off x="2880" y="1344"/>
              <a:ext cx="2631" cy="1458"/>
              <a:chOff x="2880" y="1344"/>
              <a:chExt cx="2631" cy="1458"/>
            </a:xfrm>
          </p:grpSpPr>
          <p:grpSp>
            <p:nvGrpSpPr>
              <p:cNvPr id="72734" name="Group 30"/>
              <p:cNvGrpSpPr>
                <a:grpSpLocks/>
              </p:cNvGrpSpPr>
              <p:nvPr/>
            </p:nvGrpSpPr>
            <p:grpSpPr bwMode="auto">
              <a:xfrm>
                <a:off x="2880" y="1344"/>
                <a:ext cx="2631" cy="1458"/>
                <a:chOff x="2789" y="1344"/>
                <a:chExt cx="2631" cy="1458"/>
              </a:xfrm>
            </p:grpSpPr>
            <p:pic>
              <p:nvPicPr>
                <p:cNvPr id="72735" name="Picture 31" descr="rastr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 l="4636" r="7225"/>
                <a:stretch>
                  <a:fillRect/>
                </a:stretch>
              </p:blipFill>
              <p:spPr bwMode="auto">
                <a:xfrm>
                  <a:off x="2789" y="1344"/>
                  <a:ext cx="2586" cy="1458"/>
                </a:xfrm>
                <a:prstGeom prst="rect">
                  <a:avLst/>
                </a:prstGeom>
                <a:solidFill>
                  <a:srgbClr val="663300">
                    <a:alpha val="73000"/>
                  </a:srgbClr>
                </a:solidFill>
              </p:spPr>
            </p:pic>
            <p:sp>
              <p:nvSpPr>
                <p:cNvPr id="72736" name="AutoShape 32"/>
                <p:cNvSpPr>
                  <a:spLocks noChangeArrowheads="1"/>
                </p:cNvSpPr>
                <p:nvPr/>
              </p:nvSpPr>
              <p:spPr bwMode="auto">
                <a:xfrm>
                  <a:off x="3016" y="1843"/>
                  <a:ext cx="2132" cy="589"/>
                </a:xfrm>
                <a:prstGeom prst="parallelogram">
                  <a:avLst>
                    <a:gd name="adj" fmla="val 115395"/>
                  </a:avLst>
                </a:prstGeom>
                <a:solidFill>
                  <a:srgbClr val="663300">
                    <a:alpha val="57001"/>
                  </a:srgbClr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72737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3515" y="2432"/>
                  <a:ext cx="544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cs-CZ" sz="2000" b="1"/>
                    <a:t>4 cm</a:t>
                  </a:r>
                </a:p>
              </p:txBody>
            </p:sp>
            <p:sp>
              <p:nvSpPr>
                <p:cNvPr id="72738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4694" y="2115"/>
                  <a:ext cx="63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cs-CZ" sz="2000" b="1"/>
                    <a:t>2,5 cm</a:t>
                  </a:r>
                </a:p>
              </p:txBody>
            </p:sp>
            <p:sp>
              <p:nvSpPr>
                <p:cNvPr id="72739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2880" y="2387"/>
                  <a:ext cx="317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cs-CZ" sz="2000" b="1"/>
                    <a:t>A</a:t>
                  </a:r>
                </a:p>
              </p:txBody>
            </p:sp>
            <p:sp>
              <p:nvSpPr>
                <p:cNvPr id="72740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3425" y="1661"/>
                  <a:ext cx="317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cs-CZ" sz="2000" b="1"/>
                    <a:t>D</a:t>
                  </a:r>
                </a:p>
              </p:txBody>
            </p:sp>
            <p:sp>
              <p:nvSpPr>
                <p:cNvPr id="72741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5103" y="1683"/>
                  <a:ext cx="317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cs-CZ" sz="2000" b="1"/>
                    <a:t>C</a:t>
                  </a:r>
                </a:p>
              </p:txBody>
            </p:sp>
            <p:sp>
              <p:nvSpPr>
                <p:cNvPr id="72742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4332" y="2387"/>
                  <a:ext cx="317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cs-CZ" sz="2000" b="1"/>
                    <a:t>B</a:t>
                  </a:r>
                </a:p>
              </p:txBody>
            </p:sp>
          </p:grpSp>
          <p:sp>
            <p:nvSpPr>
              <p:cNvPr id="72743" name="Freeform 39"/>
              <p:cNvSpPr>
                <a:spLocks/>
              </p:cNvSpPr>
              <p:nvPr/>
            </p:nvSpPr>
            <p:spPr bwMode="auto">
              <a:xfrm>
                <a:off x="3107" y="1842"/>
                <a:ext cx="680" cy="590"/>
              </a:xfrm>
              <a:custGeom>
                <a:avLst/>
                <a:gdLst/>
                <a:ahLst/>
                <a:cxnLst>
                  <a:cxn ang="0">
                    <a:pos x="0" y="590"/>
                  </a:cxn>
                  <a:cxn ang="0">
                    <a:pos x="680" y="0"/>
                  </a:cxn>
                  <a:cxn ang="0">
                    <a:pos x="680" y="590"/>
                  </a:cxn>
                  <a:cxn ang="0">
                    <a:pos x="0" y="590"/>
                  </a:cxn>
                </a:cxnLst>
                <a:rect l="0" t="0" r="r" b="b"/>
                <a:pathLst>
                  <a:path w="680" h="590">
                    <a:moveTo>
                      <a:pt x="0" y="590"/>
                    </a:moveTo>
                    <a:lnTo>
                      <a:pt x="680" y="0"/>
                    </a:lnTo>
                    <a:lnTo>
                      <a:pt x="680" y="590"/>
                    </a:lnTo>
                    <a:lnTo>
                      <a:pt x="0" y="590"/>
                    </a:lnTo>
                    <a:close/>
                  </a:path>
                </a:pathLst>
              </a:custGeom>
              <a:solidFill>
                <a:srgbClr val="FFFFFF">
                  <a:alpha val="45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2752" name="Text Box 48"/>
            <p:cNvSpPr txBox="1">
              <a:spLocks noChangeArrowheads="1"/>
            </p:cNvSpPr>
            <p:nvPr/>
          </p:nvSpPr>
          <p:spPr bwMode="auto">
            <a:xfrm>
              <a:off x="3606" y="2069"/>
              <a:ext cx="2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000" b="1"/>
                <a:t>v</a:t>
              </a:r>
            </a:p>
          </p:txBody>
        </p:sp>
      </p:grpSp>
      <p:sp>
        <p:nvSpPr>
          <p:cNvPr id="72744" name="Freeform 40"/>
          <p:cNvSpPr>
            <a:spLocks/>
          </p:cNvSpPr>
          <p:nvPr/>
        </p:nvSpPr>
        <p:spPr bwMode="auto">
          <a:xfrm>
            <a:off x="4932363" y="2924175"/>
            <a:ext cx="1079500" cy="936625"/>
          </a:xfrm>
          <a:custGeom>
            <a:avLst/>
            <a:gdLst/>
            <a:ahLst/>
            <a:cxnLst>
              <a:cxn ang="0">
                <a:pos x="0" y="590"/>
              </a:cxn>
              <a:cxn ang="0">
                <a:pos x="680" y="0"/>
              </a:cxn>
              <a:cxn ang="0">
                <a:pos x="680" y="590"/>
              </a:cxn>
              <a:cxn ang="0">
                <a:pos x="0" y="590"/>
              </a:cxn>
            </a:cxnLst>
            <a:rect l="0" t="0" r="r" b="b"/>
            <a:pathLst>
              <a:path w="680" h="590">
                <a:moveTo>
                  <a:pt x="0" y="590"/>
                </a:moveTo>
                <a:lnTo>
                  <a:pt x="680" y="0"/>
                </a:lnTo>
                <a:lnTo>
                  <a:pt x="680" y="590"/>
                </a:lnTo>
                <a:lnTo>
                  <a:pt x="0" y="590"/>
                </a:lnTo>
                <a:close/>
              </a:path>
            </a:pathLst>
          </a:custGeom>
          <a:solidFill>
            <a:schemeClr val="hlink">
              <a:alpha val="4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2754" name="AutoShape 5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260350"/>
            <a:ext cx="288925" cy="3603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2755" name="AutoShape 51"/>
          <p:cNvSpPr>
            <a:spLocks noChangeArrowheads="1"/>
          </p:cNvSpPr>
          <p:nvPr/>
        </p:nvSpPr>
        <p:spPr bwMode="auto">
          <a:xfrm>
            <a:off x="8459788" y="6381750"/>
            <a:ext cx="358775" cy="333375"/>
          </a:xfrm>
          <a:prstGeom prst="rightArrow">
            <a:avLst>
              <a:gd name="adj1" fmla="val 50000"/>
              <a:gd name="adj2" fmla="val 269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727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0" dur="2000" fill="hold"/>
                                        <p:tgtEl>
                                          <p:spTgt spid="727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2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2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2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47" grpId="0"/>
      <p:bldP spid="72748" grpId="0"/>
      <p:bldP spid="72731" grpId="0" animBg="1"/>
      <p:bldP spid="72744" grpId="0" animBg="1"/>
      <p:bldP spid="7275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6192837" cy="1143000"/>
          </a:xfrm>
        </p:spPr>
        <p:txBody>
          <a:bodyPr/>
          <a:lstStyle/>
          <a:p>
            <a:r>
              <a:rPr lang="cs-CZ"/>
              <a:t>Urči obsah obrazců</a:t>
            </a:r>
          </a:p>
        </p:txBody>
      </p:sp>
      <p:grpSp>
        <p:nvGrpSpPr>
          <p:cNvPr id="73766" name="Group 38"/>
          <p:cNvGrpSpPr>
            <a:grpSpLocks/>
          </p:cNvGrpSpPr>
          <p:nvPr/>
        </p:nvGrpSpPr>
        <p:grpSpPr bwMode="auto">
          <a:xfrm>
            <a:off x="395288" y="1584325"/>
            <a:ext cx="6911975" cy="4797425"/>
            <a:chOff x="703" y="754"/>
            <a:chExt cx="3878" cy="2676"/>
          </a:xfrm>
        </p:grpSpPr>
        <p:pic>
          <p:nvPicPr>
            <p:cNvPr id="73738" name="Picture 10" descr="31"/>
            <p:cNvPicPr>
              <a:picLocks noChangeAspect="1" noChangeArrowheads="1"/>
            </p:cNvPicPr>
            <p:nvPr/>
          </p:nvPicPr>
          <p:blipFill>
            <a:blip r:embed="rId2" cstate="print"/>
            <a:srcRect r="50267"/>
            <a:stretch>
              <a:fillRect/>
            </a:stretch>
          </p:blipFill>
          <p:spPr bwMode="auto">
            <a:xfrm>
              <a:off x="2630" y="754"/>
              <a:ext cx="1951" cy="1961"/>
            </a:xfrm>
            <a:prstGeom prst="rect">
              <a:avLst/>
            </a:prstGeom>
            <a:noFill/>
          </p:spPr>
        </p:pic>
        <p:grpSp>
          <p:nvGrpSpPr>
            <p:cNvPr id="73765" name="Group 37"/>
            <p:cNvGrpSpPr>
              <a:grpSpLocks/>
            </p:cNvGrpSpPr>
            <p:nvPr/>
          </p:nvGrpSpPr>
          <p:grpSpPr bwMode="auto">
            <a:xfrm>
              <a:off x="703" y="754"/>
              <a:ext cx="3878" cy="2676"/>
              <a:chOff x="703" y="754"/>
              <a:chExt cx="3878" cy="2676"/>
            </a:xfrm>
          </p:grpSpPr>
          <p:pic>
            <p:nvPicPr>
              <p:cNvPr id="73737" name="Picture 9" descr="31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r="50255"/>
              <a:stretch>
                <a:fillRect/>
              </a:stretch>
            </p:blipFill>
            <p:spPr bwMode="auto">
              <a:xfrm>
                <a:off x="703" y="754"/>
                <a:ext cx="1951" cy="1961"/>
              </a:xfrm>
              <a:prstGeom prst="rect">
                <a:avLst/>
              </a:prstGeom>
              <a:noFill/>
            </p:spPr>
          </p:pic>
          <p:grpSp>
            <p:nvGrpSpPr>
              <p:cNvPr id="73764" name="Group 36"/>
              <p:cNvGrpSpPr>
                <a:grpSpLocks/>
              </p:cNvGrpSpPr>
              <p:nvPr/>
            </p:nvGrpSpPr>
            <p:grpSpPr bwMode="auto">
              <a:xfrm>
                <a:off x="703" y="2195"/>
                <a:ext cx="3878" cy="1235"/>
                <a:chOff x="703" y="2195"/>
                <a:chExt cx="3878" cy="1235"/>
              </a:xfrm>
            </p:grpSpPr>
            <p:pic>
              <p:nvPicPr>
                <p:cNvPr id="73741" name="Picture 13" descr="31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 r="50255" b="37022"/>
                <a:stretch>
                  <a:fillRect/>
                </a:stretch>
              </p:blipFill>
              <p:spPr bwMode="auto">
                <a:xfrm>
                  <a:off x="703" y="2195"/>
                  <a:ext cx="1951" cy="1235"/>
                </a:xfrm>
                <a:prstGeom prst="rect">
                  <a:avLst/>
                </a:prstGeom>
                <a:noFill/>
              </p:spPr>
            </p:pic>
            <p:pic>
              <p:nvPicPr>
                <p:cNvPr id="73742" name="Picture 14" descr="31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 r="50267" b="37022"/>
                <a:stretch>
                  <a:fillRect/>
                </a:stretch>
              </p:blipFill>
              <p:spPr bwMode="auto">
                <a:xfrm>
                  <a:off x="2630" y="2195"/>
                  <a:ext cx="1951" cy="1235"/>
                </a:xfrm>
                <a:prstGeom prst="rect">
                  <a:avLst/>
                </a:prstGeom>
                <a:noFill/>
              </p:spPr>
            </p:pic>
          </p:grpSp>
        </p:grpSp>
      </p:grpSp>
      <p:sp>
        <p:nvSpPr>
          <p:cNvPr id="73748" name="Freeform 20"/>
          <p:cNvSpPr>
            <a:spLocks/>
          </p:cNvSpPr>
          <p:nvPr/>
        </p:nvSpPr>
        <p:spPr bwMode="auto">
          <a:xfrm>
            <a:off x="800100" y="2859088"/>
            <a:ext cx="890588" cy="1722437"/>
          </a:xfrm>
          <a:custGeom>
            <a:avLst/>
            <a:gdLst/>
            <a:ahLst/>
            <a:cxnLst>
              <a:cxn ang="0">
                <a:pos x="0" y="998"/>
              </a:cxn>
              <a:cxn ang="0">
                <a:pos x="272" y="998"/>
              </a:cxn>
              <a:cxn ang="0">
                <a:pos x="499" y="0"/>
              </a:cxn>
              <a:cxn ang="0">
                <a:pos x="272" y="0"/>
              </a:cxn>
              <a:cxn ang="0">
                <a:pos x="0" y="998"/>
              </a:cxn>
            </a:cxnLst>
            <a:rect l="0" t="0" r="r" b="b"/>
            <a:pathLst>
              <a:path w="499" h="998">
                <a:moveTo>
                  <a:pt x="0" y="998"/>
                </a:moveTo>
                <a:lnTo>
                  <a:pt x="272" y="998"/>
                </a:lnTo>
                <a:lnTo>
                  <a:pt x="499" y="0"/>
                </a:lnTo>
                <a:lnTo>
                  <a:pt x="272" y="0"/>
                </a:lnTo>
                <a:lnTo>
                  <a:pt x="0" y="998"/>
                </a:lnTo>
                <a:close/>
              </a:path>
            </a:pathLst>
          </a:custGeom>
          <a:solidFill>
            <a:srgbClr val="800000">
              <a:alpha val="50999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3749" name="Freeform 21"/>
          <p:cNvSpPr>
            <a:spLocks/>
          </p:cNvSpPr>
          <p:nvPr/>
        </p:nvSpPr>
        <p:spPr bwMode="auto">
          <a:xfrm>
            <a:off x="3870325" y="2859088"/>
            <a:ext cx="2506663" cy="893762"/>
          </a:xfrm>
          <a:custGeom>
            <a:avLst/>
            <a:gdLst/>
            <a:ahLst/>
            <a:cxnLst>
              <a:cxn ang="0">
                <a:pos x="0" y="499"/>
              </a:cxn>
              <a:cxn ang="0">
                <a:pos x="952" y="499"/>
              </a:cxn>
              <a:cxn ang="0">
                <a:pos x="1406" y="0"/>
              </a:cxn>
              <a:cxn ang="0">
                <a:pos x="453" y="0"/>
              </a:cxn>
              <a:cxn ang="0">
                <a:pos x="0" y="499"/>
              </a:cxn>
            </a:cxnLst>
            <a:rect l="0" t="0" r="r" b="b"/>
            <a:pathLst>
              <a:path w="1406" h="499">
                <a:moveTo>
                  <a:pt x="0" y="499"/>
                </a:moveTo>
                <a:lnTo>
                  <a:pt x="952" y="499"/>
                </a:lnTo>
                <a:lnTo>
                  <a:pt x="1406" y="0"/>
                </a:lnTo>
                <a:lnTo>
                  <a:pt x="453" y="0"/>
                </a:lnTo>
                <a:lnTo>
                  <a:pt x="0" y="499"/>
                </a:lnTo>
                <a:close/>
              </a:path>
            </a:pathLst>
          </a:custGeom>
          <a:solidFill>
            <a:schemeClr val="hlink">
              <a:alpha val="49001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3751" name="Freeform 23"/>
          <p:cNvSpPr>
            <a:spLocks/>
          </p:cNvSpPr>
          <p:nvPr/>
        </p:nvSpPr>
        <p:spPr bwMode="auto">
          <a:xfrm>
            <a:off x="2497138" y="3346450"/>
            <a:ext cx="887412" cy="404813"/>
          </a:xfrm>
          <a:custGeom>
            <a:avLst/>
            <a:gdLst/>
            <a:ahLst/>
            <a:cxnLst>
              <a:cxn ang="0">
                <a:pos x="272" y="226"/>
              </a:cxn>
              <a:cxn ang="0">
                <a:pos x="498" y="226"/>
              </a:cxn>
              <a:cxn ang="0">
                <a:pos x="272" y="0"/>
              </a:cxn>
              <a:cxn ang="0">
                <a:pos x="0" y="0"/>
              </a:cxn>
              <a:cxn ang="0">
                <a:pos x="272" y="226"/>
              </a:cxn>
            </a:cxnLst>
            <a:rect l="0" t="0" r="r" b="b"/>
            <a:pathLst>
              <a:path w="498" h="226">
                <a:moveTo>
                  <a:pt x="272" y="226"/>
                </a:moveTo>
                <a:lnTo>
                  <a:pt x="498" y="226"/>
                </a:lnTo>
                <a:lnTo>
                  <a:pt x="272" y="0"/>
                </a:lnTo>
                <a:lnTo>
                  <a:pt x="0" y="0"/>
                </a:lnTo>
                <a:lnTo>
                  <a:pt x="272" y="226"/>
                </a:lnTo>
                <a:close/>
              </a:path>
            </a:pathLst>
          </a:custGeom>
          <a:solidFill>
            <a:schemeClr val="bg2">
              <a:alpha val="53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3753" name="Freeform 25"/>
          <p:cNvSpPr>
            <a:spLocks/>
          </p:cNvSpPr>
          <p:nvPr/>
        </p:nvSpPr>
        <p:spPr bwMode="auto">
          <a:xfrm>
            <a:off x="5164138" y="4565650"/>
            <a:ext cx="1214437" cy="13017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54" y="0"/>
              </a:cxn>
              <a:cxn ang="0">
                <a:pos x="681" y="726"/>
              </a:cxn>
              <a:cxn ang="0">
                <a:pos x="227" y="726"/>
              </a:cxn>
              <a:cxn ang="0">
                <a:pos x="0" y="0"/>
              </a:cxn>
            </a:cxnLst>
            <a:rect l="0" t="0" r="r" b="b"/>
            <a:pathLst>
              <a:path w="681" h="726">
                <a:moveTo>
                  <a:pt x="0" y="0"/>
                </a:moveTo>
                <a:lnTo>
                  <a:pt x="454" y="0"/>
                </a:lnTo>
                <a:lnTo>
                  <a:pt x="681" y="726"/>
                </a:lnTo>
                <a:lnTo>
                  <a:pt x="227" y="726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57001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3759" name="Freeform 31"/>
          <p:cNvSpPr>
            <a:spLocks/>
          </p:cNvSpPr>
          <p:nvPr/>
        </p:nvSpPr>
        <p:spPr bwMode="auto">
          <a:xfrm>
            <a:off x="1284288" y="4565650"/>
            <a:ext cx="2990850" cy="1301750"/>
          </a:xfrm>
          <a:custGeom>
            <a:avLst/>
            <a:gdLst/>
            <a:ahLst/>
            <a:cxnLst>
              <a:cxn ang="0">
                <a:pos x="0" y="726"/>
              </a:cxn>
              <a:cxn ang="0">
                <a:pos x="1224" y="726"/>
              </a:cxn>
              <a:cxn ang="0">
                <a:pos x="1678" y="0"/>
              </a:cxn>
              <a:cxn ang="0">
                <a:pos x="499" y="0"/>
              </a:cxn>
              <a:cxn ang="0">
                <a:pos x="0" y="726"/>
              </a:cxn>
            </a:cxnLst>
            <a:rect l="0" t="0" r="r" b="b"/>
            <a:pathLst>
              <a:path w="1678" h="726">
                <a:moveTo>
                  <a:pt x="0" y="726"/>
                </a:moveTo>
                <a:lnTo>
                  <a:pt x="1224" y="726"/>
                </a:lnTo>
                <a:lnTo>
                  <a:pt x="1678" y="0"/>
                </a:lnTo>
                <a:lnTo>
                  <a:pt x="499" y="0"/>
                </a:lnTo>
                <a:lnTo>
                  <a:pt x="0" y="726"/>
                </a:lnTo>
                <a:close/>
              </a:path>
            </a:pathLst>
          </a:custGeom>
          <a:solidFill>
            <a:srgbClr val="FFFF00">
              <a:alpha val="3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3768" name="Rectangle 40"/>
          <p:cNvSpPr>
            <a:spLocks noChangeArrowheads="1"/>
          </p:cNvSpPr>
          <p:nvPr/>
        </p:nvSpPr>
        <p:spPr bwMode="auto">
          <a:xfrm>
            <a:off x="6804025" y="620713"/>
            <a:ext cx="433388" cy="4333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73769" name="Text Box 41"/>
          <p:cNvSpPr txBox="1">
            <a:spLocks noChangeArrowheads="1"/>
          </p:cNvSpPr>
          <p:nvPr/>
        </p:nvSpPr>
        <p:spPr bwMode="auto">
          <a:xfrm>
            <a:off x="7451725" y="620713"/>
            <a:ext cx="1079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1 cm</a:t>
            </a:r>
            <a:r>
              <a:rPr lang="cs-CZ" sz="2400" b="1" baseline="30000"/>
              <a:t>2</a:t>
            </a:r>
          </a:p>
        </p:txBody>
      </p:sp>
      <p:sp>
        <p:nvSpPr>
          <p:cNvPr id="73770" name="Rectangle 42"/>
          <p:cNvSpPr>
            <a:spLocks noChangeArrowheads="1"/>
          </p:cNvSpPr>
          <p:nvPr/>
        </p:nvSpPr>
        <p:spPr bwMode="auto">
          <a:xfrm>
            <a:off x="5580063" y="1989138"/>
            <a:ext cx="433387" cy="4333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73772" name="Freeform 44"/>
          <p:cNvSpPr>
            <a:spLocks/>
          </p:cNvSpPr>
          <p:nvPr/>
        </p:nvSpPr>
        <p:spPr bwMode="auto">
          <a:xfrm>
            <a:off x="1690688" y="1989138"/>
            <a:ext cx="2160587" cy="863600"/>
          </a:xfrm>
          <a:custGeom>
            <a:avLst/>
            <a:gdLst/>
            <a:ahLst/>
            <a:cxnLst>
              <a:cxn ang="0">
                <a:pos x="545" y="544"/>
              </a:cxn>
              <a:cxn ang="0">
                <a:pos x="1361" y="544"/>
              </a:cxn>
              <a:cxn ang="0">
                <a:pos x="817" y="0"/>
              </a:cxn>
              <a:cxn ang="0">
                <a:pos x="0" y="0"/>
              </a:cxn>
              <a:cxn ang="0">
                <a:pos x="545" y="544"/>
              </a:cxn>
            </a:cxnLst>
            <a:rect l="0" t="0" r="r" b="b"/>
            <a:pathLst>
              <a:path w="1361" h="544">
                <a:moveTo>
                  <a:pt x="545" y="544"/>
                </a:moveTo>
                <a:lnTo>
                  <a:pt x="1361" y="544"/>
                </a:lnTo>
                <a:lnTo>
                  <a:pt x="817" y="0"/>
                </a:lnTo>
                <a:lnTo>
                  <a:pt x="0" y="0"/>
                </a:lnTo>
                <a:lnTo>
                  <a:pt x="545" y="544"/>
                </a:lnTo>
                <a:close/>
              </a:path>
            </a:pathLst>
          </a:custGeom>
          <a:solidFill>
            <a:srgbClr val="0000FF">
              <a:alpha val="56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3773" name="Text Box 45"/>
          <p:cNvSpPr txBox="1">
            <a:spLocks noChangeArrowheads="1"/>
          </p:cNvSpPr>
          <p:nvPr/>
        </p:nvSpPr>
        <p:spPr bwMode="auto">
          <a:xfrm>
            <a:off x="971550" y="3573463"/>
            <a:ext cx="5762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</a:p>
        </p:txBody>
      </p:sp>
      <p:sp>
        <p:nvSpPr>
          <p:cNvPr id="73774" name="Text Box 46"/>
          <p:cNvSpPr txBox="1">
            <a:spLocks noChangeArrowheads="1"/>
          </p:cNvSpPr>
          <p:nvPr/>
        </p:nvSpPr>
        <p:spPr bwMode="auto">
          <a:xfrm>
            <a:off x="2627313" y="2133600"/>
            <a:ext cx="5762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</a:p>
        </p:txBody>
      </p:sp>
      <p:sp>
        <p:nvSpPr>
          <p:cNvPr id="73775" name="Text Box 47"/>
          <p:cNvSpPr txBox="1">
            <a:spLocks noChangeArrowheads="1"/>
          </p:cNvSpPr>
          <p:nvPr/>
        </p:nvSpPr>
        <p:spPr bwMode="auto">
          <a:xfrm>
            <a:off x="4787900" y="2997200"/>
            <a:ext cx="576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C</a:t>
            </a:r>
          </a:p>
        </p:txBody>
      </p:sp>
      <p:sp>
        <p:nvSpPr>
          <p:cNvPr id="73776" name="Text Box 48"/>
          <p:cNvSpPr txBox="1">
            <a:spLocks noChangeArrowheads="1"/>
          </p:cNvSpPr>
          <p:nvPr/>
        </p:nvSpPr>
        <p:spPr bwMode="auto">
          <a:xfrm>
            <a:off x="2771775" y="3284538"/>
            <a:ext cx="5762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D</a:t>
            </a:r>
          </a:p>
        </p:txBody>
      </p:sp>
      <p:sp>
        <p:nvSpPr>
          <p:cNvPr id="73777" name="Text Box 49"/>
          <p:cNvSpPr txBox="1">
            <a:spLocks noChangeArrowheads="1"/>
          </p:cNvSpPr>
          <p:nvPr/>
        </p:nvSpPr>
        <p:spPr bwMode="auto">
          <a:xfrm>
            <a:off x="2555875" y="4941888"/>
            <a:ext cx="5762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E</a:t>
            </a:r>
          </a:p>
        </p:txBody>
      </p:sp>
      <p:sp>
        <p:nvSpPr>
          <p:cNvPr id="73778" name="Text Box 50"/>
          <p:cNvSpPr txBox="1">
            <a:spLocks noChangeArrowheads="1"/>
          </p:cNvSpPr>
          <p:nvPr/>
        </p:nvSpPr>
        <p:spPr bwMode="auto">
          <a:xfrm>
            <a:off x="5507038" y="4868863"/>
            <a:ext cx="5762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F</a:t>
            </a:r>
          </a:p>
        </p:txBody>
      </p:sp>
      <p:sp>
        <p:nvSpPr>
          <p:cNvPr id="73779" name="Text Box 51"/>
          <p:cNvSpPr txBox="1">
            <a:spLocks noChangeArrowheads="1"/>
          </p:cNvSpPr>
          <p:nvPr/>
        </p:nvSpPr>
        <p:spPr bwMode="auto">
          <a:xfrm>
            <a:off x="7308850" y="1412875"/>
            <a:ext cx="16557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cs-CZ" sz="2400" b="1" baseline="-250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cs-CZ" sz="24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=1.4</a:t>
            </a:r>
          </a:p>
          <a:p>
            <a:r>
              <a:rPr lang="cs-CZ" sz="24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cs-CZ" sz="2400" b="1" baseline="-250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cs-CZ" sz="24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4 cm</a:t>
            </a:r>
            <a:r>
              <a:rPr lang="cs-CZ" sz="2400" b="1" baseline="300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73780" name="Text Box 52"/>
          <p:cNvSpPr txBox="1">
            <a:spLocks noChangeArrowheads="1"/>
          </p:cNvSpPr>
          <p:nvPr/>
        </p:nvSpPr>
        <p:spPr bwMode="auto">
          <a:xfrm>
            <a:off x="7308850" y="2276475"/>
            <a:ext cx="17287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cs-CZ" sz="2400" b="1" baseline="-250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cs-CZ" sz="24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3.2</a:t>
            </a:r>
          </a:p>
          <a:p>
            <a:r>
              <a:rPr lang="cs-CZ" sz="24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cs-CZ" sz="2400" b="1" baseline="-250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 </a:t>
            </a:r>
            <a:r>
              <a:rPr lang="cs-CZ" sz="24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6 cm</a:t>
            </a:r>
            <a:r>
              <a:rPr lang="cs-CZ" sz="2400" b="1" baseline="300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73781" name="Text Box 53"/>
          <p:cNvSpPr txBox="1">
            <a:spLocks noChangeArrowheads="1"/>
          </p:cNvSpPr>
          <p:nvPr/>
        </p:nvSpPr>
        <p:spPr bwMode="auto">
          <a:xfrm>
            <a:off x="7308850" y="3213100"/>
            <a:ext cx="17287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cs-CZ" sz="2400" b="1" baseline="-25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4.2</a:t>
            </a:r>
          </a:p>
          <a:p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cs-CZ" sz="2400" b="1" baseline="-25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8 cm</a:t>
            </a:r>
            <a:r>
              <a:rPr lang="cs-CZ" sz="2400" b="1" baseline="30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73782" name="Text Box 54"/>
          <p:cNvSpPr txBox="1">
            <a:spLocks noChangeArrowheads="1"/>
          </p:cNvSpPr>
          <p:nvPr/>
        </p:nvSpPr>
        <p:spPr bwMode="auto">
          <a:xfrm>
            <a:off x="7307263" y="4941888"/>
            <a:ext cx="1728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cs-CZ" sz="2400" b="1" baseline="-250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r>
              <a:rPr lang="cs-CZ" sz="2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5.3</a:t>
            </a:r>
          </a:p>
          <a:p>
            <a:r>
              <a:rPr lang="cs-CZ" sz="2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cs-CZ" sz="2400" b="1" baseline="-250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r>
              <a:rPr lang="cs-CZ" sz="2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15 cm</a:t>
            </a:r>
            <a:r>
              <a:rPr lang="cs-CZ" sz="2400" b="1" baseline="300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73783" name="Text Box 55"/>
          <p:cNvSpPr txBox="1">
            <a:spLocks noChangeArrowheads="1"/>
          </p:cNvSpPr>
          <p:nvPr/>
        </p:nvSpPr>
        <p:spPr bwMode="auto">
          <a:xfrm>
            <a:off x="7308850" y="5876925"/>
            <a:ext cx="17287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cs-CZ" sz="2400" b="1" baseline="-250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</a:t>
            </a:r>
            <a:r>
              <a:rPr lang="cs-CZ" sz="24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2.3</a:t>
            </a:r>
          </a:p>
          <a:p>
            <a:r>
              <a:rPr lang="cs-CZ" sz="24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cs-CZ" sz="2400" b="1" baseline="-250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</a:t>
            </a:r>
            <a:r>
              <a:rPr lang="cs-CZ" sz="24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6 cm</a:t>
            </a:r>
            <a:r>
              <a:rPr lang="cs-CZ" sz="2400" b="1" baseline="300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73784" name="Text Box 56"/>
          <p:cNvSpPr txBox="1">
            <a:spLocks noChangeArrowheads="1"/>
          </p:cNvSpPr>
          <p:nvPr/>
        </p:nvSpPr>
        <p:spPr bwMode="auto">
          <a:xfrm>
            <a:off x="7308850" y="4076700"/>
            <a:ext cx="17287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S</a:t>
            </a:r>
            <a:r>
              <a:rPr lang="cs-CZ" sz="2400" b="1" baseline="-25000">
                <a:effectLst>
                  <a:outerShdw blurRad="38100" dist="38100" dir="2700000" algn="tl">
                    <a:srgbClr val="FFFFFF"/>
                  </a:outerShdw>
                </a:effectLst>
              </a:rPr>
              <a:t>D</a:t>
            </a: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 = 1.1</a:t>
            </a:r>
          </a:p>
          <a:p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S</a:t>
            </a:r>
            <a:r>
              <a:rPr lang="cs-CZ" sz="2400" b="1" baseline="-25000">
                <a:effectLst>
                  <a:outerShdw blurRad="38100" dist="38100" dir="2700000" algn="tl">
                    <a:srgbClr val="FFFFFF"/>
                  </a:outerShdw>
                </a:effectLst>
              </a:rPr>
              <a:t>D</a:t>
            </a: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= 1 cm</a:t>
            </a:r>
            <a:r>
              <a:rPr lang="cs-CZ" sz="2400" b="1" baseline="30000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73785" name="AutoShape 5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260350"/>
            <a:ext cx="288925" cy="3603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3786" name="AutoShape 58"/>
          <p:cNvSpPr>
            <a:spLocks noChangeArrowheads="1"/>
          </p:cNvSpPr>
          <p:nvPr/>
        </p:nvSpPr>
        <p:spPr bwMode="auto">
          <a:xfrm>
            <a:off x="4067175" y="6453188"/>
            <a:ext cx="358775" cy="333375"/>
          </a:xfrm>
          <a:prstGeom prst="rightArrow">
            <a:avLst>
              <a:gd name="adj1" fmla="val 50000"/>
              <a:gd name="adj2" fmla="val 269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3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3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3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3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73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73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3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73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73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73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73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73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3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73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3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3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3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0" dur="2000"/>
                                        <p:tgtEl>
                                          <p:spTgt spid="73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2000"/>
                                        <p:tgtEl>
                                          <p:spTgt spid="73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0" dur="2000"/>
                                        <p:tgtEl>
                                          <p:spTgt spid="73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3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3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73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48" grpId="0" animBg="1"/>
      <p:bldP spid="73749" grpId="0" animBg="1"/>
      <p:bldP spid="73751" grpId="0" animBg="1"/>
      <p:bldP spid="73753" grpId="0" animBg="1"/>
      <p:bldP spid="73759" grpId="0" animBg="1"/>
      <p:bldP spid="73770" grpId="0" animBg="1"/>
      <p:bldP spid="73772" grpId="0" animBg="1"/>
      <p:bldP spid="73773" grpId="0"/>
      <p:bldP spid="73774" grpId="0"/>
      <p:bldP spid="73775" grpId="0"/>
      <p:bldP spid="73776" grpId="0"/>
      <p:bldP spid="73777" grpId="0"/>
      <p:bldP spid="73778" grpId="0"/>
      <p:bldP spid="73779" grpId="0"/>
      <p:bldP spid="73780" grpId="0"/>
      <p:bldP spid="73781" grpId="0"/>
      <p:bldP spid="73782" grpId="0"/>
      <p:bldP spid="73783" grpId="0"/>
      <p:bldP spid="73784" grpId="0"/>
      <p:bldP spid="7378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Obsah rovnoběžníku - vzorec</a:t>
            </a:r>
          </a:p>
        </p:txBody>
      </p:sp>
      <p:sp>
        <p:nvSpPr>
          <p:cNvPr id="67595" name="Text Box 11"/>
          <p:cNvSpPr txBox="1">
            <a:spLocks noChangeArrowheads="1"/>
          </p:cNvSpPr>
          <p:nvPr/>
        </p:nvSpPr>
        <p:spPr bwMode="auto">
          <a:xfrm>
            <a:off x="3203575" y="3789363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>
                <a:latin typeface="Arial" charset="0"/>
              </a:rPr>
              <a:t>a</a:t>
            </a:r>
            <a:endParaRPr lang="cs-CZ" sz="2400" b="1" baseline="-25000">
              <a:latin typeface="Arial" charset="0"/>
            </a:endParaRPr>
          </a:p>
        </p:txBody>
      </p:sp>
      <p:sp>
        <p:nvSpPr>
          <p:cNvPr id="67598" name="Text Box 14"/>
          <p:cNvSpPr txBox="1">
            <a:spLocks noChangeArrowheads="1"/>
          </p:cNvSpPr>
          <p:nvPr/>
        </p:nvSpPr>
        <p:spPr bwMode="auto">
          <a:xfrm>
            <a:off x="971550" y="4437063"/>
            <a:ext cx="22320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a . v</a:t>
            </a:r>
            <a:r>
              <a:rPr lang="cs-CZ" sz="3200" b="1" baseline="-250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cs-CZ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</p:txBody>
      </p:sp>
      <p:sp>
        <p:nvSpPr>
          <p:cNvPr id="67599" name="Text Box 15"/>
          <p:cNvSpPr txBox="1">
            <a:spLocks noChangeArrowheads="1"/>
          </p:cNvSpPr>
          <p:nvPr/>
        </p:nvSpPr>
        <p:spPr bwMode="auto">
          <a:xfrm>
            <a:off x="971550" y="5013325"/>
            <a:ext cx="22320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b . v</a:t>
            </a:r>
            <a:r>
              <a:rPr lang="cs-CZ" sz="3200" b="1" baseline="-250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cs-CZ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67600" name="Text Box 16"/>
          <p:cNvSpPr txBox="1">
            <a:spLocks noChangeArrowheads="1"/>
          </p:cNvSpPr>
          <p:nvPr/>
        </p:nvSpPr>
        <p:spPr bwMode="auto">
          <a:xfrm>
            <a:off x="179388" y="5734050"/>
            <a:ext cx="874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vynásobíme stranu rovnoběžníku příslušnou výškou k této straně</a:t>
            </a:r>
          </a:p>
        </p:txBody>
      </p:sp>
      <p:sp>
        <p:nvSpPr>
          <p:cNvPr id="67601" name="Text Box 17"/>
          <p:cNvSpPr txBox="1">
            <a:spLocks noChangeArrowheads="1"/>
          </p:cNvSpPr>
          <p:nvPr/>
        </p:nvSpPr>
        <p:spPr bwMode="auto">
          <a:xfrm>
            <a:off x="4211638" y="4581525"/>
            <a:ext cx="25923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, </a:t>
            </a:r>
            <a:r>
              <a:rPr lang="cs-CZ" sz="2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       strany</a:t>
            </a:r>
          </a:p>
          <a:p>
            <a:r>
              <a:rPr lang="cs-CZ" sz="24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cs-CZ" sz="2400" b="1" baseline="-250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, </a:t>
            </a:r>
            <a:r>
              <a:rPr lang="cs-CZ" sz="2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cs-CZ" sz="2400" b="1" baseline="-250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     výšky</a:t>
            </a:r>
            <a:r>
              <a:rPr lang="cs-CZ"/>
              <a:t> </a:t>
            </a:r>
          </a:p>
        </p:txBody>
      </p:sp>
      <p:sp>
        <p:nvSpPr>
          <p:cNvPr id="67603" name="Freeform 19"/>
          <p:cNvSpPr>
            <a:spLocks/>
          </p:cNvSpPr>
          <p:nvPr/>
        </p:nvSpPr>
        <p:spPr bwMode="auto">
          <a:xfrm>
            <a:off x="1403350" y="1700213"/>
            <a:ext cx="1584325" cy="2160587"/>
          </a:xfrm>
          <a:custGeom>
            <a:avLst/>
            <a:gdLst/>
            <a:ahLst/>
            <a:cxnLst>
              <a:cxn ang="0">
                <a:pos x="0" y="1361"/>
              </a:cxn>
              <a:cxn ang="0">
                <a:pos x="998" y="1361"/>
              </a:cxn>
              <a:cxn ang="0">
                <a:pos x="998" y="0"/>
              </a:cxn>
              <a:cxn ang="0">
                <a:pos x="0" y="1361"/>
              </a:cxn>
            </a:cxnLst>
            <a:rect l="0" t="0" r="r" b="b"/>
            <a:pathLst>
              <a:path w="998" h="1361">
                <a:moveTo>
                  <a:pt x="0" y="1361"/>
                </a:moveTo>
                <a:lnTo>
                  <a:pt x="998" y="1361"/>
                </a:lnTo>
                <a:lnTo>
                  <a:pt x="998" y="0"/>
                </a:lnTo>
                <a:lnTo>
                  <a:pt x="0" y="1361"/>
                </a:lnTo>
                <a:close/>
              </a:path>
            </a:pathLst>
          </a:custGeom>
          <a:solidFill>
            <a:schemeClr val="accent1"/>
          </a:solidFill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grpSp>
        <p:nvGrpSpPr>
          <p:cNvPr id="67607" name="Group 23"/>
          <p:cNvGrpSpPr>
            <a:grpSpLocks/>
          </p:cNvGrpSpPr>
          <p:nvPr/>
        </p:nvGrpSpPr>
        <p:grpSpPr bwMode="auto">
          <a:xfrm>
            <a:off x="2987675" y="1700213"/>
            <a:ext cx="2952750" cy="2160587"/>
            <a:chOff x="3696" y="1389"/>
            <a:chExt cx="1860" cy="1361"/>
          </a:xfrm>
        </p:grpSpPr>
        <p:sp>
          <p:nvSpPr>
            <p:cNvPr id="67586" name="Freeform 2"/>
            <p:cNvSpPr>
              <a:spLocks/>
            </p:cNvSpPr>
            <p:nvPr/>
          </p:nvSpPr>
          <p:spPr bwMode="auto">
            <a:xfrm>
              <a:off x="3696" y="1389"/>
              <a:ext cx="1860" cy="1361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862" y="1361"/>
                </a:cxn>
                <a:cxn ang="0">
                  <a:pos x="1860" y="0"/>
                </a:cxn>
                <a:cxn ang="0">
                  <a:pos x="0" y="0"/>
                </a:cxn>
                <a:cxn ang="0">
                  <a:pos x="0" y="1361"/>
                </a:cxn>
              </a:cxnLst>
              <a:rect l="0" t="0" r="r" b="b"/>
              <a:pathLst>
                <a:path w="1860" h="1361">
                  <a:moveTo>
                    <a:pt x="0" y="1361"/>
                  </a:moveTo>
                  <a:lnTo>
                    <a:pt x="862" y="1361"/>
                  </a:lnTo>
                  <a:lnTo>
                    <a:pt x="1860" y="0"/>
                  </a:lnTo>
                  <a:lnTo>
                    <a:pt x="0" y="0"/>
                  </a:lnTo>
                  <a:lnTo>
                    <a:pt x="0" y="1361"/>
                  </a:lnTo>
                  <a:close/>
                </a:path>
              </a:pathLst>
            </a:custGeom>
            <a:solidFill>
              <a:schemeClr val="accent1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grpSp>
          <p:nvGrpSpPr>
            <p:cNvPr id="67606" name="Group 22"/>
            <p:cNvGrpSpPr>
              <a:grpSpLocks/>
            </p:cNvGrpSpPr>
            <p:nvPr/>
          </p:nvGrpSpPr>
          <p:grpSpPr bwMode="auto">
            <a:xfrm>
              <a:off x="3696" y="2523"/>
              <a:ext cx="227" cy="227"/>
              <a:chOff x="3696" y="2523"/>
              <a:chExt cx="227" cy="227"/>
            </a:xfrm>
          </p:grpSpPr>
          <p:sp>
            <p:nvSpPr>
              <p:cNvPr id="67604" name="Arc 20"/>
              <p:cNvSpPr>
                <a:spLocks/>
              </p:cNvSpPr>
              <p:nvPr/>
            </p:nvSpPr>
            <p:spPr bwMode="auto">
              <a:xfrm>
                <a:off x="3696" y="2523"/>
                <a:ext cx="227" cy="227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7605" name="Oval 21"/>
              <p:cNvSpPr>
                <a:spLocks noChangeArrowheads="1"/>
              </p:cNvSpPr>
              <p:nvPr/>
            </p:nvSpPr>
            <p:spPr bwMode="auto">
              <a:xfrm>
                <a:off x="3765" y="2614"/>
                <a:ext cx="45" cy="45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sp>
        <p:nvSpPr>
          <p:cNvPr id="67594" name="Text Box 10"/>
          <p:cNvSpPr txBox="1">
            <a:spLocks noChangeArrowheads="1"/>
          </p:cNvSpPr>
          <p:nvPr/>
        </p:nvSpPr>
        <p:spPr bwMode="auto">
          <a:xfrm>
            <a:off x="3059113" y="2492375"/>
            <a:ext cx="576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>
                <a:latin typeface="Arial" charset="0"/>
              </a:rPr>
              <a:t>v</a:t>
            </a:r>
            <a:r>
              <a:rPr lang="cs-CZ" sz="2400" b="1" baseline="-25000">
                <a:latin typeface="Arial" charset="0"/>
              </a:rPr>
              <a:t>a</a:t>
            </a:r>
          </a:p>
        </p:txBody>
      </p:sp>
      <p:grpSp>
        <p:nvGrpSpPr>
          <p:cNvPr id="67610" name="Group 26"/>
          <p:cNvGrpSpPr>
            <a:grpSpLocks/>
          </p:cNvGrpSpPr>
          <p:nvPr/>
        </p:nvGrpSpPr>
        <p:grpSpPr bwMode="auto">
          <a:xfrm>
            <a:off x="1403350" y="1700213"/>
            <a:ext cx="2232025" cy="2160587"/>
            <a:chOff x="884" y="1071"/>
            <a:chExt cx="1406" cy="1361"/>
          </a:xfrm>
        </p:grpSpPr>
        <p:sp>
          <p:nvSpPr>
            <p:cNvPr id="67593" name="AutoShape 9"/>
            <p:cNvSpPr>
              <a:spLocks noChangeArrowheads="1"/>
            </p:cNvSpPr>
            <p:nvPr/>
          </p:nvSpPr>
          <p:spPr bwMode="auto">
            <a:xfrm flipH="1">
              <a:off x="884" y="1071"/>
              <a:ext cx="998" cy="1361"/>
            </a:xfrm>
            <a:prstGeom prst="rtTriangle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7608" name="Text Box 24"/>
            <p:cNvSpPr txBox="1">
              <a:spLocks noChangeArrowheads="1"/>
            </p:cNvSpPr>
            <p:nvPr/>
          </p:nvSpPr>
          <p:spPr bwMode="auto">
            <a:xfrm>
              <a:off x="1927" y="1570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2400" b="1">
                  <a:latin typeface="Arial" charset="0"/>
                </a:rPr>
                <a:t>v</a:t>
              </a:r>
              <a:r>
                <a:rPr lang="cs-CZ" sz="2400" b="1" baseline="-25000">
                  <a:latin typeface="Arial" charset="0"/>
                </a:rPr>
                <a:t>a</a:t>
              </a:r>
            </a:p>
          </p:txBody>
        </p:sp>
      </p:grpSp>
      <p:sp>
        <p:nvSpPr>
          <p:cNvPr id="67611" name="AutoShape 2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260350"/>
            <a:ext cx="288925" cy="3603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7612" name="AutoShape 28"/>
          <p:cNvSpPr>
            <a:spLocks noChangeArrowheads="1"/>
          </p:cNvSpPr>
          <p:nvPr/>
        </p:nvSpPr>
        <p:spPr bwMode="auto">
          <a:xfrm>
            <a:off x="8459788" y="6381750"/>
            <a:ext cx="358775" cy="333375"/>
          </a:xfrm>
          <a:prstGeom prst="rightArrow">
            <a:avLst>
              <a:gd name="adj1" fmla="val 50000"/>
              <a:gd name="adj2" fmla="val 269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7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483 0.00023 L 0.32483 0.00023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676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941 0.00023 L 0.21059 0.00023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676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67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67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7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7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7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8" grpId="0"/>
      <p:bldP spid="67599" grpId="0"/>
      <p:bldP spid="67600" grpId="0"/>
      <p:bldP spid="67601" grpId="0"/>
      <p:bldP spid="67603" grpId="0" animBg="1"/>
      <p:bldP spid="6761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6" name="AutoShape 16"/>
          <p:cNvSpPr>
            <a:spLocks noChangeArrowheads="1"/>
          </p:cNvSpPr>
          <p:nvPr/>
        </p:nvSpPr>
        <p:spPr bwMode="auto">
          <a:xfrm>
            <a:off x="2484438" y="1628775"/>
            <a:ext cx="2808287" cy="1296988"/>
          </a:xfrm>
          <a:prstGeom prst="parallelogram">
            <a:avLst>
              <a:gd name="adj" fmla="val 54131"/>
            </a:avLst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2124075" y="3716338"/>
            <a:ext cx="1943100" cy="504825"/>
          </a:xfrm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cs-CZ" sz="26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 = a . v</a:t>
            </a:r>
            <a:r>
              <a:rPr lang="cs-CZ" sz="2600" baseline="-25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  <a:endParaRPr lang="cs-CZ" sz="2400"/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2987675" y="2900363"/>
            <a:ext cx="158432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200" b="1">
                <a:latin typeface="Arial" charset="0"/>
              </a:rPr>
              <a:t>a =60 cm</a:t>
            </a:r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4876800" y="2189163"/>
            <a:ext cx="149542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200" b="1">
                <a:latin typeface="Arial" charset="0"/>
              </a:rPr>
              <a:t>b =54 cm</a:t>
            </a:r>
          </a:p>
        </p:txBody>
      </p:sp>
      <p:sp>
        <p:nvSpPr>
          <p:cNvPr id="61447" name="Arc 7"/>
          <p:cNvSpPr>
            <a:spLocks/>
          </p:cNvSpPr>
          <p:nvPr/>
        </p:nvSpPr>
        <p:spPr bwMode="auto">
          <a:xfrm>
            <a:off x="3200400" y="2722563"/>
            <a:ext cx="228600" cy="2286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1448" name="Oval 8"/>
          <p:cNvSpPr>
            <a:spLocks noChangeArrowheads="1"/>
          </p:cNvSpPr>
          <p:nvPr/>
        </p:nvSpPr>
        <p:spPr bwMode="auto">
          <a:xfrm>
            <a:off x="3271838" y="27813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1449" name="Text Box 9"/>
          <p:cNvSpPr txBox="1">
            <a:spLocks noChangeArrowheads="1"/>
          </p:cNvSpPr>
          <p:nvPr/>
        </p:nvSpPr>
        <p:spPr bwMode="auto">
          <a:xfrm>
            <a:off x="3200400" y="2036763"/>
            <a:ext cx="15875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200" b="1">
                <a:effectLst>
                  <a:outerShdw blurRad="38100" dist="38100" dir="2700000" algn="tl">
                    <a:srgbClr val="FFFFFF"/>
                  </a:outerShdw>
                </a:effectLst>
              </a:rPr>
              <a:t>v</a:t>
            </a:r>
            <a:r>
              <a:rPr lang="cs-CZ" sz="2200" b="1" baseline="-25000"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  <a:r>
              <a:rPr lang="cs-CZ" sz="2200" b="1">
                <a:effectLst>
                  <a:outerShdw blurRad="38100" dist="38100" dir="2700000" algn="tl">
                    <a:srgbClr val="FFFFFF"/>
                  </a:outerShdw>
                </a:effectLst>
              </a:rPr>
              <a:t> = </a:t>
            </a:r>
            <a:r>
              <a:rPr lang="cs-CZ" sz="2200" b="1">
                <a:latin typeface="Arial" charset="0"/>
              </a:rPr>
              <a:t>25cm</a:t>
            </a:r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>
            <a:off x="3203575" y="1628775"/>
            <a:ext cx="0" cy="129540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1452" name="Text Box 12"/>
          <p:cNvSpPr txBox="1">
            <a:spLocks noChangeArrowheads="1"/>
          </p:cNvSpPr>
          <p:nvPr/>
        </p:nvSpPr>
        <p:spPr bwMode="auto">
          <a:xfrm>
            <a:off x="457200" y="5638800"/>
            <a:ext cx="838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>
              <a:latin typeface="Arial" charset="0"/>
            </a:endParaRPr>
          </a:p>
        </p:txBody>
      </p:sp>
      <p:sp>
        <p:nvSpPr>
          <p:cNvPr id="61453" name="Text Box 13"/>
          <p:cNvSpPr txBox="1">
            <a:spLocks noChangeArrowheads="1"/>
          </p:cNvSpPr>
          <p:nvPr/>
        </p:nvSpPr>
        <p:spPr bwMode="auto">
          <a:xfrm>
            <a:off x="457200" y="5791200"/>
            <a:ext cx="6419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Obsah rovnoběžníku je 1 500 cm</a:t>
            </a:r>
            <a:r>
              <a:rPr lang="cs-CZ" sz="2400" b="1" baseline="300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cs-CZ" sz="24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61454" name="Text Box 14"/>
          <p:cNvSpPr txBox="1">
            <a:spLocks noChangeArrowheads="1"/>
          </p:cNvSpPr>
          <p:nvPr/>
        </p:nvSpPr>
        <p:spPr bwMode="auto">
          <a:xfrm>
            <a:off x="250825" y="333375"/>
            <a:ext cx="8066088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Př.: Vypočti obsah rovnoběžníku, jestliže strana a = 60 cm, </a:t>
            </a:r>
          </a:p>
          <a:p>
            <a:pPr>
              <a:spcBef>
                <a:spcPct val="50000"/>
              </a:spcBef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	b = 54 cm a výška v</a:t>
            </a:r>
            <a:r>
              <a:rPr lang="cs-CZ" sz="2400" b="1" baseline="-25000"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 = 25 cm.</a:t>
            </a:r>
          </a:p>
        </p:txBody>
      </p:sp>
      <p:sp>
        <p:nvSpPr>
          <p:cNvPr id="61457" name="Line 17"/>
          <p:cNvSpPr>
            <a:spLocks noChangeShapeType="1"/>
          </p:cNvSpPr>
          <p:nvPr/>
        </p:nvSpPr>
        <p:spPr bwMode="auto">
          <a:xfrm>
            <a:off x="2484438" y="2924175"/>
            <a:ext cx="2087562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1458" name="Line 18"/>
          <p:cNvSpPr>
            <a:spLocks noChangeShapeType="1"/>
          </p:cNvSpPr>
          <p:nvPr/>
        </p:nvSpPr>
        <p:spPr bwMode="auto">
          <a:xfrm flipV="1">
            <a:off x="4572000" y="1628775"/>
            <a:ext cx="720725" cy="129540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1459" name="Rectangle 19"/>
          <p:cNvSpPr>
            <a:spLocks noChangeArrowheads="1"/>
          </p:cNvSpPr>
          <p:nvPr/>
        </p:nvSpPr>
        <p:spPr bwMode="auto">
          <a:xfrm>
            <a:off x="2138363" y="4868863"/>
            <a:ext cx="23622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20000"/>
              </a:spcBef>
            </a:pPr>
            <a:r>
              <a:rPr lang="cs-CZ" sz="2600" b="1" u="sng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1 500 cm</a:t>
            </a:r>
            <a:r>
              <a:rPr lang="cs-CZ" sz="2600" b="1" u="sng" baseline="300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cs-CZ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61460" name="Rectangle 20"/>
          <p:cNvSpPr>
            <a:spLocks noChangeArrowheads="1"/>
          </p:cNvSpPr>
          <p:nvPr/>
        </p:nvSpPr>
        <p:spPr bwMode="auto">
          <a:xfrm>
            <a:off x="2124075" y="4221163"/>
            <a:ext cx="23622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20000"/>
              </a:spcBef>
            </a:pPr>
            <a:r>
              <a:rPr lang="cs-CZ" sz="2600" b="1">
                <a:effectLst>
                  <a:outerShdw blurRad="38100" dist="38100" dir="2700000" algn="tl">
                    <a:srgbClr val="FFFFFF"/>
                  </a:outerShdw>
                </a:effectLst>
              </a:rPr>
              <a:t>S =</a:t>
            </a:r>
            <a:r>
              <a:rPr lang="cs-CZ" sz="2600" b="1" baseline="-2500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cs-CZ" sz="2600" b="1">
                <a:effectLst>
                  <a:outerShdw blurRad="38100" dist="38100" dir="2700000" algn="tl">
                    <a:srgbClr val="FFFFFF"/>
                  </a:outerShdw>
                </a:effectLst>
              </a:rPr>
              <a:t>60 . 25</a:t>
            </a:r>
            <a:endParaRPr lang="cs-CZ" sz="24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61" name="AutoShape 21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260350"/>
            <a:ext cx="288925" cy="3603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1462" name="AutoShape 22"/>
          <p:cNvSpPr>
            <a:spLocks noChangeArrowheads="1"/>
          </p:cNvSpPr>
          <p:nvPr/>
        </p:nvSpPr>
        <p:spPr bwMode="auto">
          <a:xfrm>
            <a:off x="8459788" y="6381750"/>
            <a:ext cx="358775" cy="333375"/>
          </a:xfrm>
          <a:prstGeom prst="rightArrow">
            <a:avLst>
              <a:gd name="adj1" fmla="val 50000"/>
              <a:gd name="adj2" fmla="val 269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1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1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1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1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1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61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61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6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6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1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6" grpId="0" animBg="1"/>
      <p:bldP spid="61442" grpId="0"/>
      <p:bldP spid="61445" grpId="0"/>
      <p:bldP spid="61446" grpId="0"/>
      <p:bldP spid="61447" grpId="0" animBg="1"/>
      <p:bldP spid="61448" grpId="0" animBg="1"/>
      <p:bldP spid="61449" grpId="0"/>
      <p:bldP spid="61450" grpId="0" animBg="1"/>
      <p:bldP spid="61453" grpId="0"/>
      <p:bldP spid="61457" grpId="0" animBg="1"/>
      <p:bldP spid="61458" grpId="0" animBg="1"/>
      <p:bldP spid="61459" grpId="0"/>
      <p:bldP spid="61460" grpId="0"/>
      <p:bldP spid="6146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AutoShape 2"/>
          <p:cNvSpPr>
            <a:spLocks noChangeArrowheads="1"/>
          </p:cNvSpPr>
          <p:nvPr/>
        </p:nvSpPr>
        <p:spPr bwMode="auto">
          <a:xfrm>
            <a:off x="2484438" y="1628775"/>
            <a:ext cx="2808287" cy="1296988"/>
          </a:xfrm>
          <a:prstGeom prst="parallelogram">
            <a:avLst>
              <a:gd name="adj" fmla="val 54131"/>
            </a:avLst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title"/>
          </p:nvPr>
        </p:nvSpPr>
        <p:spPr>
          <a:xfrm>
            <a:off x="2124075" y="3716338"/>
            <a:ext cx="1943100" cy="504825"/>
          </a:xfrm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cs-CZ" sz="26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 = a . v</a:t>
            </a:r>
            <a:r>
              <a:rPr lang="cs-CZ" sz="2600" baseline="-25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  <a:endParaRPr lang="cs-CZ" sz="2400"/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2987675" y="2900363"/>
            <a:ext cx="158432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200" b="1">
                <a:latin typeface="Arial" charset="0"/>
              </a:rPr>
              <a:t>a =7,6 cm</a:t>
            </a:r>
          </a:p>
        </p:txBody>
      </p:sp>
      <p:sp>
        <p:nvSpPr>
          <p:cNvPr id="74758" name="Arc 6"/>
          <p:cNvSpPr>
            <a:spLocks/>
          </p:cNvSpPr>
          <p:nvPr/>
        </p:nvSpPr>
        <p:spPr bwMode="auto">
          <a:xfrm>
            <a:off x="3200400" y="2722563"/>
            <a:ext cx="228600" cy="2286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4759" name="Oval 7"/>
          <p:cNvSpPr>
            <a:spLocks noChangeArrowheads="1"/>
          </p:cNvSpPr>
          <p:nvPr/>
        </p:nvSpPr>
        <p:spPr bwMode="auto">
          <a:xfrm>
            <a:off x="3271838" y="27813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4760" name="Text Box 8"/>
          <p:cNvSpPr txBox="1">
            <a:spLocks noChangeArrowheads="1"/>
          </p:cNvSpPr>
          <p:nvPr/>
        </p:nvSpPr>
        <p:spPr bwMode="auto">
          <a:xfrm>
            <a:off x="3200400" y="2036763"/>
            <a:ext cx="15875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200" b="1">
                <a:effectLst>
                  <a:outerShdw blurRad="38100" dist="38100" dir="2700000" algn="tl">
                    <a:srgbClr val="FFFFFF"/>
                  </a:outerShdw>
                </a:effectLst>
              </a:rPr>
              <a:t>v</a:t>
            </a:r>
            <a:r>
              <a:rPr lang="cs-CZ" sz="2200" b="1" baseline="-25000"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  <a:r>
              <a:rPr lang="cs-CZ" sz="2200" b="1">
                <a:effectLst>
                  <a:outerShdw blurRad="38100" dist="38100" dir="2700000" algn="tl">
                    <a:srgbClr val="FFFFFF"/>
                  </a:outerShdw>
                </a:effectLst>
              </a:rPr>
              <a:t> = </a:t>
            </a:r>
            <a:r>
              <a:rPr lang="cs-CZ" sz="2200" b="1">
                <a:latin typeface="Arial" charset="0"/>
              </a:rPr>
              <a:t>4,8 cm</a:t>
            </a:r>
          </a:p>
        </p:txBody>
      </p:sp>
      <p:sp>
        <p:nvSpPr>
          <p:cNvPr id="74761" name="Line 9"/>
          <p:cNvSpPr>
            <a:spLocks noChangeShapeType="1"/>
          </p:cNvSpPr>
          <p:nvPr/>
        </p:nvSpPr>
        <p:spPr bwMode="auto">
          <a:xfrm>
            <a:off x="3203575" y="1628775"/>
            <a:ext cx="0" cy="129540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62" name="Text Box 10"/>
          <p:cNvSpPr txBox="1">
            <a:spLocks noChangeArrowheads="1"/>
          </p:cNvSpPr>
          <p:nvPr/>
        </p:nvSpPr>
        <p:spPr bwMode="auto">
          <a:xfrm>
            <a:off x="457200" y="5638800"/>
            <a:ext cx="838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>
              <a:latin typeface="Arial" charset="0"/>
            </a:endParaRPr>
          </a:p>
        </p:txBody>
      </p:sp>
      <p:sp>
        <p:nvSpPr>
          <p:cNvPr id="74763" name="Text Box 11"/>
          <p:cNvSpPr txBox="1">
            <a:spLocks noChangeArrowheads="1"/>
          </p:cNvSpPr>
          <p:nvPr/>
        </p:nvSpPr>
        <p:spPr bwMode="auto">
          <a:xfrm>
            <a:off x="457200" y="5791200"/>
            <a:ext cx="6419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Obsah kosodélníku je 36,48 cm</a:t>
            </a:r>
            <a:r>
              <a:rPr lang="cs-CZ" sz="2400" b="1" baseline="300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cs-CZ" sz="24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74764" name="Text Box 12"/>
          <p:cNvSpPr txBox="1">
            <a:spLocks noChangeArrowheads="1"/>
          </p:cNvSpPr>
          <p:nvPr/>
        </p:nvSpPr>
        <p:spPr bwMode="auto">
          <a:xfrm>
            <a:off x="250825" y="333375"/>
            <a:ext cx="8066088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Př.: Vypočti obsah kosodélníku ABCD, je-li dáno:</a:t>
            </a:r>
          </a:p>
          <a:p>
            <a:pPr>
              <a:spcBef>
                <a:spcPct val="50000"/>
              </a:spcBef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	 a = 7,6 cm, v</a:t>
            </a:r>
            <a:r>
              <a:rPr lang="cs-CZ" sz="2400" b="1" baseline="-25000"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 = 4,8 cm.</a:t>
            </a:r>
          </a:p>
        </p:txBody>
      </p:sp>
      <p:sp>
        <p:nvSpPr>
          <p:cNvPr id="74765" name="Line 13"/>
          <p:cNvSpPr>
            <a:spLocks noChangeShapeType="1"/>
          </p:cNvSpPr>
          <p:nvPr/>
        </p:nvSpPr>
        <p:spPr bwMode="auto">
          <a:xfrm>
            <a:off x="2484438" y="2924175"/>
            <a:ext cx="2087562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67" name="Rectangle 15"/>
          <p:cNvSpPr>
            <a:spLocks noChangeArrowheads="1"/>
          </p:cNvSpPr>
          <p:nvPr/>
        </p:nvSpPr>
        <p:spPr bwMode="auto">
          <a:xfrm>
            <a:off x="2138363" y="4868863"/>
            <a:ext cx="23622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20000"/>
              </a:spcBef>
            </a:pPr>
            <a:r>
              <a:rPr lang="cs-CZ" sz="2600" b="1" u="sng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36,48 cm</a:t>
            </a:r>
            <a:r>
              <a:rPr lang="cs-CZ" sz="2600" b="1" u="sng" baseline="300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cs-CZ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74768" name="Rectangle 16"/>
          <p:cNvSpPr>
            <a:spLocks noChangeArrowheads="1"/>
          </p:cNvSpPr>
          <p:nvPr/>
        </p:nvSpPr>
        <p:spPr bwMode="auto">
          <a:xfrm>
            <a:off x="2124075" y="4221163"/>
            <a:ext cx="23622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20000"/>
              </a:spcBef>
            </a:pPr>
            <a:r>
              <a:rPr lang="cs-CZ" sz="2600" b="1">
                <a:effectLst>
                  <a:outerShdw blurRad="38100" dist="38100" dir="2700000" algn="tl">
                    <a:srgbClr val="FFFFFF"/>
                  </a:outerShdw>
                </a:effectLst>
              </a:rPr>
              <a:t>S =</a:t>
            </a:r>
            <a:r>
              <a:rPr lang="cs-CZ" sz="2600" b="1" baseline="-2500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cs-CZ" sz="2600" b="1">
                <a:effectLst>
                  <a:outerShdw blurRad="38100" dist="38100" dir="2700000" algn="tl">
                    <a:srgbClr val="FFFFFF"/>
                  </a:outerShdw>
                </a:effectLst>
              </a:rPr>
              <a:t>7,6 . 4,8</a:t>
            </a:r>
            <a:endParaRPr lang="cs-CZ" sz="24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4769" name="AutoShape 1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260350"/>
            <a:ext cx="288925" cy="3603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4770" name="AutoShape 18"/>
          <p:cNvSpPr>
            <a:spLocks noChangeArrowheads="1"/>
          </p:cNvSpPr>
          <p:nvPr/>
        </p:nvSpPr>
        <p:spPr bwMode="auto">
          <a:xfrm>
            <a:off x="8459788" y="6381750"/>
            <a:ext cx="358775" cy="333375"/>
          </a:xfrm>
          <a:prstGeom prst="rightArrow">
            <a:avLst>
              <a:gd name="adj1" fmla="val 50000"/>
              <a:gd name="adj2" fmla="val 269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4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4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4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74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74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74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74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4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 animBg="1"/>
      <p:bldP spid="74755" grpId="0"/>
      <p:bldP spid="74756" grpId="0"/>
      <p:bldP spid="74758" grpId="0" animBg="1"/>
      <p:bldP spid="74759" grpId="0" animBg="1"/>
      <p:bldP spid="74760" grpId="0"/>
      <p:bldP spid="74761" grpId="0" animBg="1"/>
      <p:bldP spid="74763" grpId="0"/>
      <p:bldP spid="74765" grpId="0" animBg="1"/>
      <p:bldP spid="74767" grpId="0"/>
      <p:bldP spid="74768" grpId="0"/>
      <p:bldP spid="7477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Čtyřúhelníky v praxi</a:t>
            </a:r>
          </a:p>
        </p:txBody>
      </p:sp>
      <p:sp>
        <p:nvSpPr>
          <p:cNvPr id="46092" name="AutoShape 1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260350"/>
            <a:ext cx="288925" cy="3603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46100" name="Group 20"/>
          <p:cNvGrpSpPr>
            <a:grpSpLocks/>
          </p:cNvGrpSpPr>
          <p:nvPr/>
        </p:nvGrpSpPr>
        <p:grpSpPr bwMode="auto">
          <a:xfrm>
            <a:off x="539750" y="1773238"/>
            <a:ext cx="4897438" cy="4248150"/>
            <a:chOff x="521" y="754"/>
            <a:chExt cx="4581" cy="3445"/>
          </a:xfrm>
        </p:grpSpPr>
        <p:pic>
          <p:nvPicPr>
            <p:cNvPr id="46089" name="Picture 9" descr="02srdecn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1" y="754"/>
              <a:ext cx="4581" cy="3445"/>
            </a:xfrm>
            <a:prstGeom prst="rect">
              <a:avLst/>
            </a:prstGeom>
            <a:noFill/>
          </p:spPr>
        </p:pic>
        <p:sp>
          <p:nvSpPr>
            <p:cNvPr id="46097" name="Freeform 17"/>
            <p:cNvSpPr>
              <a:spLocks/>
            </p:cNvSpPr>
            <p:nvPr/>
          </p:nvSpPr>
          <p:spPr bwMode="auto">
            <a:xfrm>
              <a:off x="1429" y="1434"/>
              <a:ext cx="3220" cy="1361"/>
            </a:xfrm>
            <a:custGeom>
              <a:avLst/>
              <a:gdLst/>
              <a:ahLst/>
              <a:cxnLst>
                <a:cxn ang="0">
                  <a:pos x="45" y="1361"/>
                </a:cxn>
                <a:cxn ang="0">
                  <a:pos x="2177" y="1225"/>
                </a:cxn>
                <a:cxn ang="0">
                  <a:pos x="3220" y="0"/>
                </a:cxn>
                <a:cxn ang="0">
                  <a:pos x="1360" y="182"/>
                </a:cxn>
                <a:cxn ang="0">
                  <a:pos x="0" y="1361"/>
                </a:cxn>
              </a:cxnLst>
              <a:rect l="0" t="0" r="r" b="b"/>
              <a:pathLst>
                <a:path w="3220" h="1361">
                  <a:moveTo>
                    <a:pt x="45" y="1361"/>
                  </a:moveTo>
                  <a:lnTo>
                    <a:pt x="2177" y="1225"/>
                  </a:lnTo>
                  <a:lnTo>
                    <a:pt x="3220" y="0"/>
                  </a:lnTo>
                  <a:lnTo>
                    <a:pt x="1360" y="182"/>
                  </a:lnTo>
                  <a:lnTo>
                    <a:pt x="0" y="1361"/>
                  </a:lnTo>
                </a:path>
              </a:pathLst>
            </a:custGeom>
            <a:noFill/>
            <a:ln w="38100" cmpd="sng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6098" name="Freeform 18"/>
            <p:cNvSpPr>
              <a:spLocks/>
            </p:cNvSpPr>
            <p:nvPr/>
          </p:nvSpPr>
          <p:spPr bwMode="auto">
            <a:xfrm>
              <a:off x="930" y="1933"/>
              <a:ext cx="635" cy="63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89" y="272"/>
                </a:cxn>
                <a:cxn ang="0">
                  <a:pos x="635" y="635"/>
                </a:cxn>
                <a:cxn ang="0">
                  <a:pos x="544" y="635"/>
                </a:cxn>
                <a:cxn ang="0">
                  <a:pos x="45" y="46"/>
                </a:cxn>
              </a:cxnLst>
              <a:rect l="0" t="0" r="r" b="b"/>
              <a:pathLst>
                <a:path w="635" h="635">
                  <a:moveTo>
                    <a:pt x="0" y="0"/>
                  </a:moveTo>
                  <a:lnTo>
                    <a:pt x="589" y="272"/>
                  </a:lnTo>
                  <a:lnTo>
                    <a:pt x="635" y="635"/>
                  </a:lnTo>
                  <a:lnTo>
                    <a:pt x="544" y="635"/>
                  </a:lnTo>
                  <a:lnTo>
                    <a:pt x="45" y="46"/>
                  </a:lnTo>
                </a:path>
              </a:pathLst>
            </a:custGeom>
            <a:noFill/>
            <a:ln w="38100" cmpd="sng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6099" name="Freeform 19"/>
            <p:cNvSpPr>
              <a:spLocks/>
            </p:cNvSpPr>
            <p:nvPr/>
          </p:nvSpPr>
          <p:spPr bwMode="auto">
            <a:xfrm>
              <a:off x="1565" y="3430"/>
              <a:ext cx="1769" cy="590"/>
            </a:xfrm>
            <a:custGeom>
              <a:avLst/>
              <a:gdLst/>
              <a:ahLst/>
              <a:cxnLst>
                <a:cxn ang="0">
                  <a:pos x="45" y="91"/>
                </a:cxn>
                <a:cxn ang="0">
                  <a:pos x="1769" y="0"/>
                </a:cxn>
                <a:cxn ang="0">
                  <a:pos x="1769" y="544"/>
                </a:cxn>
                <a:cxn ang="0">
                  <a:pos x="0" y="590"/>
                </a:cxn>
                <a:cxn ang="0">
                  <a:pos x="45" y="136"/>
                </a:cxn>
              </a:cxnLst>
              <a:rect l="0" t="0" r="r" b="b"/>
              <a:pathLst>
                <a:path w="1769" h="590">
                  <a:moveTo>
                    <a:pt x="45" y="91"/>
                  </a:moveTo>
                  <a:lnTo>
                    <a:pt x="1769" y="0"/>
                  </a:lnTo>
                  <a:lnTo>
                    <a:pt x="1769" y="544"/>
                  </a:lnTo>
                  <a:lnTo>
                    <a:pt x="0" y="590"/>
                  </a:lnTo>
                  <a:lnTo>
                    <a:pt x="45" y="136"/>
                  </a:lnTo>
                </a:path>
              </a:pathLst>
            </a:custGeom>
            <a:noFill/>
            <a:ln w="38100" cmpd="sng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pic>
        <p:nvPicPr>
          <p:cNvPr id="46101" name="Picture 21" descr="lich_strech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10263" y="1771650"/>
            <a:ext cx="2897187" cy="4249738"/>
          </a:xfrm>
          <a:prstGeom prst="rect">
            <a:avLst/>
          </a:prstGeom>
          <a:noFill/>
        </p:spPr>
      </p:pic>
      <p:grpSp>
        <p:nvGrpSpPr>
          <p:cNvPr id="46102" name="Group 22"/>
          <p:cNvGrpSpPr>
            <a:grpSpLocks noChangeAspect="1"/>
          </p:cNvGrpSpPr>
          <p:nvPr/>
        </p:nvGrpSpPr>
        <p:grpSpPr bwMode="auto">
          <a:xfrm>
            <a:off x="611188" y="260350"/>
            <a:ext cx="1004887" cy="1368425"/>
            <a:chOff x="0" y="0"/>
            <a:chExt cx="1980" cy="2697"/>
          </a:xfrm>
        </p:grpSpPr>
        <p:sp>
          <p:nvSpPr>
            <p:cNvPr id="46103" name="AutoShape 23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1980" cy="26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04" name="Freeform 24"/>
            <p:cNvSpPr>
              <a:spLocks/>
            </p:cNvSpPr>
            <p:nvPr/>
          </p:nvSpPr>
          <p:spPr bwMode="auto">
            <a:xfrm>
              <a:off x="1691" y="47"/>
              <a:ext cx="212" cy="3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25" y="735"/>
                </a:cxn>
                <a:cxn ang="0">
                  <a:pos x="425" y="443"/>
                </a:cxn>
                <a:cxn ang="0">
                  <a:pos x="169" y="0"/>
                </a:cxn>
                <a:cxn ang="0">
                  <a:pos x="0" y="0"/>
                </a:cxn>
              </a:cxnLst>
              <a:rect l="0" t="0" r="r" b="b"/>
              <a:pathLst>
                <a:path w="425" h="735">
                  <a:moveTo>
                    <a:pt x="0" y="0"/>
                  </a:moveTo>
                  <a:lnTo>
                    <a:pt x="425" y="735"/>
                  </a:lnTo>
                  <a:lnTo>
                    <a:pt x="425" y="443"/>
                  </a:lnTo>
                  <a:lnTo>
                    <a:pt x="16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E8B5"/>
            </a:solidFill>
            <a:ln w="3175">
              <a:solidFill>
                <a:srgbClr val="E8DEB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05" name="Freeform 25"/>
            <p:cNvSpPr>
              <a:spLocks/>
            </p:cNvSpPr>
            <p:nvPr/>
          </p:nvSpPr>
          <p:spPr bwMode="auto">
            <a:xfrm>
              <a:off x="1672" y="47"/>
              <a:ext cx="231" cy="40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62" y="803"/>
                </a:cxn>
                <a:cxn ang="0">
                  <a:pos x="462" y="512"/>
                </a:cxn>
                <a:cxn ang="0">
                  <a:pos x="165" y="0"/>
                </a:cxn>
                <a:cxn ang="0">
                  <a:pos x="0" y="0"/>
                </a:cxn>
              </a:cxnLst>
              <a:rect l="0" t="0" r="r" b="b"/>
              <a:pathLst>
                <a:path w="462" h="803">
                  <a:moveTo>
                    <a:pt x="0" y="0"/>
                  </a:moveTo>
                  <a:lnTo>
                    <a:pt x="462" y="803"/>
                  </a:lnTo>
                  <a:lnTo>
                    <a:pt x="462" y="512"/>
                  </a:lnTo>
                  <a:lnTo>
                    <a:pt x="16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7C985"/>
            </a:solidFill>
            <a:ln w="635">
              <a:solidFill>
                <a:srgbClr val="FFE6A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06" name="Freeform 26"/>
            <p:cNvSpPr>
              <a:spLocks noEditPoints="1"/>
            </p:cNvSpPr>
            <p:nvPr/>
          </p:nvSpPr>
          <p:spPr bwMode="auto">
            <a:xfrm>
              <a:off x="1672" y="47"/>
              <a:ext cx="231" cy="379"/>
            </a:xfrm>
            <a:custGeom>
              <a:avLst/>
              <a:gdLst/>
              <a:ahLst/>
              <a:cxnLst>
                <a:cxn ang="0">
                  <a:pos x="109" y="0"/>
                </a:cxn>
                <a:cxn ang="0">
                  <a:pos x="167" y="94"/>
                </a:cxn>
                <a:cxn ang="0">
                  <a:pos x="222" y="182"/>
                </a:cxn>
                <a:cxn ang="0">
                  <a:pos x="273" y="263"/>
                </a:cxn>
                <a:cxn ang="0">
                  <a:pos x="320" y="339"/>
                </a:cxn>
                <a:cxn ang="0">
                  <a:pos x="362" y="405"/>
                </a:cxn>
                <a:cxn ang="0">
                  <a:pos x="400" y="463"/>
                </a:cxn>
                <a:cxn ang="0">
                  <a:pos x="434" y="512"/>
                </a:cxn>
                <a:cxn ang="0">
                  <a:pos x="462" y="551"/>
                </a:cxn>
                <a:cxn ang="0">
                  <a:pos x="462" y="512"/>
                </a:cxn>
                <a:cxn ang="0">
                  <a:pos x="356" y="329"/>
                </a:cxn>
                <a:cxn ang="0">
                  <a:pos x="344" y="321"/>
                </a:cxn>
                <a:cxn ang="0">
                  <a:pos x="328" y="303"/>
                </a:cxn>
                <a:cxn ang="0">
                  <a:pos x="305" y="275"/>
                </a:cxn>
                <a:cxn ang="0">
                  <a:pos x="278" y="238"/>
                </a:cxn>
                <a:cxn ang="0">
                  <a:pos x="243" y="189"/>
                </a:cxn>
                <a:cxn ang="0">
                  <a:pos x="206" y="134"/>
                </a:cxn>
                <a:cxn ang="0">
                  <a:pos x="164" y="69"/>
                </a:cxn>
                <a:cxn ang="0">
                  <a:pos x="119" y="0"/>
                </a:cxn>
                <a:cxn ang="0">
                  <a:pos x="109" y="0"/>
                </a:cxn>
                <a:cxn ang="0">
                  <a:pos x="57" y="0"/>
                </a:cxn>
                <a:cxn ang="0">
                  <a:pos x="67" y="0"/>
                </a:cxn>
                <a:cxn ang="0">
                  <a:pos x="117" y="82"/>
                </a:cxn>
                <a:cxn ang="0">
                  <a:pos x="168" y="164"/>
                </a:cxn>
                <a:cxn ang="0">
                  <a:pos x="218" y="247"/>
                </a:cxn>
                <a:cxn ang="0">
                  <a:pos x="269" y="329"/>
                </a:cxn>
                <a:cxn ang="0">
                  <a:pos x="317" y="409"/>
                </a:cxn>
                <a:cxn ang="0">
                  <a:pos x="367" y="490"/>
                </a:cxn>
                <a:cxn ang="0">
                  <a:pos x="415" y="567"/>
                </a:cxn>
                <a:cxn ang="0">
                  <a:pos x="462" y="644"/>
                </a:cxn>
                <a:cxn ang="0">
                  <a:pos x="462" y="654"/>
                </a:cxn>
                <a:cxn ang="0">
                  <a:pos x="411" y="573"/>
                </a:cxn>
                <a:cxn ang="0">
                  <a:pos x="361" y="492"/>
                </a:cxn>
                <a:cxn ang="0">
                  <a:pos x="310" y="410"/>
                </a:cxn>
                <a:cxn ang="0">
                  <a:pos x="260" y="328"/>
                </a:cxn>
                <a:cxn ang="0">
                  <a:pos x="209" y="244"/>
                </a:cxn>
                <a:cxn ang="0">
                  <a:pos x="158" y="163"/>
                </a:cxn>
                <a:cxn ang="0">
                  <a:pos x="106" y="81"/>
                </a:cxn>
                <a:cxn ang="0">
                  <a:pos x="57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39" y="54"/>
                </a:cxn>
                <a:cxn ang="0">
                  <a:pos x="83" y="122"/>
                </a:cxn>
                <a:cxn ang="0">
                  <a:pos x="133" y="200"/>
                </a:cxn>
                <a:cxn ang="0">
                  <a:pos x="191" y="289"/>
                </a:cxn>
                <a:cxn ang="0">
                  <a:pos x="252" y="386"/>
                </a:cxn>
                <a:cxn ang="0">
                  <a:pos x="319" y="491"/>
                </a:cxn>
                <a:cxn ang="0">
                  <a:pos x="388" y="603"/>
                </a:cxn>
                <a:cxn ang="0">
                  <a:pos x="462" y="721"/>
                </a:cxn>
                <a:cxn ang="0">
                  <a:pos x="462" y="758"/>
                </a:cxn>
                <a:cxn ang="0">
                  <a:pos x="435" y="720"/>
                </a:cxn>
                <a:cxn ang="0">
                  <a:pos x="412" y="683"/>
                </a:cxn>
                <a:cxn ang="0">
                  <a:pos x="388" y="647"/>
                </a:cxn>
                <a:cxn ang="0">
                  <a:pos x="366" y="613"/>
                </a:cxn>
                <a:cxn ang="0">
                  <a:pos x="343" y="580"/>
                </a:cxn>
                <a:cxn ang="0">
                  <a:pos x="321" y="549"/>
                </a:cxn>
                <a:cxn ang="0">
                  <a:pos x="301" y="518"/>
                </a:cxn>
                <a:cxn ang="0">
                  <a:pos x="282" y="491"/>
                </a:cxn>
                <a:cxn ang="0">
                  <a:pos x="0" y="0"/>
                </a:cxn>
              </a:cxnLst>
              <a:rect l="0" t="0" r="r" b="b"/>
              <a:pathLst>
                <a:path w="462" h="758">
                  <a:moveTo>
                    <a:pt x="109" y="0"/>
                  </a:moveTo>
                  <a:lnTo>
                    <a:pt x="167" y="94"/>
                  </a:lnTo>
                  <a:lnTo>
                    <a:pt x="222" y="182"/>
                  </a:lnTo>
                  <a:lnTo>
                    <a:pt x="273" y="263"/>
                  </a:lnTo>
                  <a:lnTo>
                    <a:pt x="320" y="339"/>
                  </a:lnTo>
                  <a:lnTo>
                    <a:pt x="362" y="405"/>
                  </a:lnTo>
                  <a:lnTo>
                    <a:pt x="400" y="463"/>
                  </a:lnTo>
                  <a:lnTo>
                    <a:pt x="434" y="512"/>
                  </a:lnTo>
                  <a:lnTo>
                    <a:pt x="462" y="551"/>
                  </a:lnTo>
                  <a:lnTo>
                    <a:pt x="462" y="512"/>
                  </a:lnTo>
                  <a:lnTo>
                    <a:pt x="356" y="329"/>
                  </a:lnTo>
                  <a:lnTo>
                    <a:pt x="344" y="321"/>
                  </a:lnTo>
                  <a:lnTo>
                    <a:pt x="328" y="303"/>
                  </a:lnTo>
                  <a:lnTo>
                    <a:pt x="305" y="275"/>
                  </a:lnTo>
                  <a:lnTo>
                    <a:pt x="278" y="238"/>
                  </a:lnTo>
                  <a:lnTo>
                    <a:pt x="243" y="189"/>
                  </a:lnTo>
                  <a:lnTo>
                    <a:pt x="206" y="134"/>
                  </a:lnTo>
                  <a:lnTo>
                    <a:pt x="164" y="69"/>
                  </a:lnTo>
                  <a:lnTo>
                    <a:pt x="119" y="0"/>
                  </a:lnTo>
                  <a:lnTo>
                    <a:pt x="109" y="0"/>
                  </a:lnTo>
                  <a:close/>
                  <a:moveTo>
                    <a:pt x="57" y="0"/>
                  </a:moveTo>
                  <a:lnTo>
                    <a:pt x="67" y="0"/>
                  </a:lnTo>
                  <a:lnTo>
                    <a:pt x="117" y="82"/>
                  </a:lnTo>
                  <a:lnTo>
                    <a:pt x="168" y="164"/>
                  </a:lnTo>
                  <a:lnTo>
                    <a:pt x="218" y="247"/>
                  </a:lnTo>
                  <a:lnTo>
                    <a:pt x="269" y="329"/>
                  </a:lnTo>
                  <a:lnTo>
                    <a:pt x="317" y="409"/>
                  </a:lnTo>
                  <a:lnTo>
                    <a:pt x="367" y="490"/>
                  </a:lnTo>
                  <a:lnTo>
                    <a:pt x="415" y="567"/>
                  </a:lnTo>
                  <a:lnTo>
                    <a:pt x="462" y="644"/>
                  </a:lnTo>
                  <a:lnTo>
                    <a:pt x="462" y="654"/>
                  </a:lnTo>
                  <a:lnTo>
                    <a:pt x="411" y="573"/>
                  </a:lnTo>
                  <a:lnTo>
                    <a:pt x="361" y="492"/>
                  </a:lnTo>
                  <a:lnTo>
                    <a:pt x="310" y="410"/>
                  </a:lnTo>
                  <a:lnTo>
                    <a:pt x="260" y="328"/>
                  </a:lnTo>
                  <a:lnTo>
                    <a:pt x="209" y="244"/>
                  </a:lnTo>
                  <a:lnTo>
                    <a:pt x="158" y="163"/>
                  </a:lnTo>
                  <a:lnTo>
                    <a:pt x="106" y="81"/>
                  </a:lnTo>
                  <a:lnTo>
                    <a:pt x="57" y="0"/>
                  </a:lnTo>
                  <a:close/>
                  <a:moveTo>
                    <a:pt x="0" y="0"/>
                  </a:moveTo>
                  <a:lnTo>
                    <a:pt x="2" y="0"/>
                  </a:lnTo>
                  <a:lnTo>
                    <a:pt x="39" y="54"/>
                  </a:lnTo>
                  <a:lnTo>
                    <a:pt x="83" y="122"/>
                  </a:lnTo>
                  <a:lnTo>
                    <a:pt x="133" y="200"/>
                  </a:lnTo>
                  <a:lnTo>
                    <a:pt x="191" y="289"/>
                  </a:lnTo>
                  <a:lnTo>
                    <a:pt x="252" y="386"/>
                  </a:lnTo>
                  <a:lnTo>
                    <a:pt x="319" y="491"/>
                  </a:lnTo>
                  <a:lnTo>
                    <a:pt x="388" y="603"/>
                  </a:lnTo>
                  <a:lnTo>
                    <a:pt x="462" y="721"/>
                  </a:lnTo>
                  <a:lnTo>
                    <a:pt x="462" y="758"/>
                  </a:lnTo>
                  <a:lnTo>
                    <a:pt x="435" y="720"/>
                  </a:lnTo>
                  <a:lnTo>
                    <a:pt x="412" y="683"/>
                  </a:lnTo>
                  <a:lnTo>
                    <a:pt x="388" y="647"/>
                  </a:lnTo>
                  <a:lnTo>
                    <a:pt x="366" y="613"/>
                  </a:lnTo>
                  <a:lnTo>
                    <a:pt x="343" y="580"/>
                  </a:lnTo>
                  <a:lnTo>
                    <a:pt x="321" y="549"/>
                  </a:lnTo>
                  <a:lnTo>
                    <a:pt x="301" y="518"/>
                  </a:lnTo>
                  <a:lnTo>
                    <a:pt x="282" y="4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B06B"/>
            </a:solidFill>
            <a:ln w="635">
              <a:solidFill>
                <a:srgbClr val="EBBD7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07" name="Freeform 27"/>
            <p:cNvSpPr>
              <a:spLocks/>
            </p:cNvSpPr>
            <p:nvPr/>
          </p:nvSpPr>
          <p:spPr bwMode="auto">
            <a:xfrm>
              <a:off x="550" y="47"/>
              <a:ext cx="1353" cy="235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05" y="4707"/>
                </a:cxn>
                <a:cxn ang="0">
                  <a:pos x="2705" y="4416"/>
                </a:cxn>
                <a:cxn ang="0">
                  <a:pos x="167" y="0"/>
                </a:cxn>
                <a:cxn ang="0">
                  <a:pos x="0" y="0"/>
                </a:cxn>
              </a:cxnLst>
              <a:rect l="0" t="0" r="r" b="b"/>
              <a:pathLst>
                <a:path w="2705" h="4707">
                  <a:moveTo>
                    <a:pt x="0" y="0"/>
                  </a:moveTo>
                  <a:lnTo>
                    <a:pt x="2705" y="4707"/>
                  </a:lnTo>
                  <a:lnTo>
                    <a:pt x="2705" y="4416"/>
                  </a:lnTo>
                  <a:lnTo>
                    <a:pt x="1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E8B5"/>
            </a:solidFill>
            <a:ln w="3175">
              <a:solidFill>
                <a:srgbClr val="E8DEB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08" name="Freeform 28"/>
            <p:cNvSpPr>
              <a:spLocks/>
            </p:cNvSpPr>
            <p:nvPr/>
          </p:nvSpPr>
          <p:spPr bwMode="auto">
            <a:xfrm>
              <a:off x="532" y="47"/>
              <a:ext cx="1371" cy="2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42" y="4776"/>
                </a:cxn>
                <a:cxn ang="0">
                  <a:pos x="2742" y="4484"/>
                </a:cxn>
                <a:cxn ang="0">
                  <a:pos x="165" y="0"/>
                </a:cxn>
                <a:cxn ang="0">
                  <a:pos x="0" y="0"/>
                </a:cxn>
              </a:cxnLst>
              <a:rect l="0" t="0" r="r" b="b"/>
              <a:pathLst>
                <a:path w="2742" h="4776">
                  <a:moveTo>
                    <a:pt x="0" y="0"/>
                  </a:moveTo>
                  <a:lnTo>
                    <a:pt x="2742" y="4776"/>
                  </a:lnTo>
                  <a:lnTo>
                    <a:pt x="2742" y="4484"/>
                  </a:lnTo>
                  <a:lnTo>
                    <a:pt x="16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7C985"/>
            </a:solidFill>
            <a:ln w="635">
              <a:solidFill>
                <a:srgbClr val="FFE6A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09" name="Freeform 29"/>
            <p:cNvSpPr>
              <a:spLocks noEditPoints="1"/>
            </p:cNvSpPr>
            <p:nvPr/>
          </p:nvSpPr>
          <p:spPr bwMode="auto">
            <a:xfrm>
              <a:off x="532" y="47"/>
              <a:ext cx="1371" cy="2364"/>
            </a:xfrm>
            <a:custGeom>
              <a:avLst/>
              <a:gdLst/>
              <a:ahLst/>
              <a:cxnLst>
                <a:cxn ang="0">
                  <a:pos x="172" y="26"/>
                </a:cxn>
                <a:cxn ang="0">
                  <a:pos x="198" y="63"/>
                </a:cxn>
                <a:cxn ang="0">
                  <a:pos x="222" y="98"/>
                </a:cxn>
                <a:cxn ang="0">
                  <a:pos x="342" y="321"/>
                </a:cxn>
                <a:cxn ang="0">
                  <a:pos x="253" y="186"/>
                </a:cxn>
                <a:cxn ang="0">
                  <a:pos x="135" y="0"/>
                </a:cxn>
                <a:cxn ang="0">
                  <a:pos x="315" y="432"/>
                </a:cxn>
                <a:cxn ang="0">
                  <a:pos x="1057" y="1649"/>
                </a:cxn>
                <a:cxn ang="0">
                  <a:pos x="1530" y="2405"/>
                </a:cxn>
                <a:cxn ang="0">
                  <a:pos x="1348" y="2093"/>
                </a:cxn>
                <a:cxn ang="0">
                  <a:pos x="902" y="1388"/>
                </a:cxn>
                <a:cxn ang="0">
                  <a:pos x="281" y="362"/>
                </a:cxn>
                <a:cxn ang="0">
                  <a:pos x="0" y="0"/>
                </a:cxn>
                <a:cxn ang="0">
                  <a:pos x="795" y="1293"/>
                </a:cxn>
                <a:cxn ang="0">
                  <a:pos x="1727" y="2819"/>
                </a:cxn>
                <a:cxn ang="0">
                  <a:pos x="2188" y="3523"/>
                </a:cxn>
                <a:cxn ang="0">
                  <a:pos x="1720" y="2792"/>
                </a:cxn>
                <a:cxn ang="0">
                  <a:pos x="837" y="1347"/>
                </a:cxn>
                <a:cxn ang="0">
                  <a:pos x="11" y="0"/>
                </a:cxn>
                <a:cxn ang="0">
                  <a:pos x="887" y="1511"/>
                </a:cxn>
                <a:cxn ang="0">
                  <a:pos x="1775" y="2963"/>
                </a:cxn>
                <a:cxn ang="0">
                  <a:pos x="2540" y="4186"/>
                </a:cxn>
                <a:cxn ang="0">
                  <a:pos x="2742" y="4524"/>
                </a:cxn>
                <a:cxn ang="0">
                  <a:pos x="2224" y="3705"/>
                </a:cxn>
                <a:cxn ang="0">
                  <a:pos x="1453" y="2450"/>
                </a:cxn>
                <a:cxn ang="0">
                  <a:pos x="699" y="1220"/>
                </a:cxn>
                <a:cxn ang="0">
                  <a:pos x="1709" y="2933"/>
                </a:cxn>
                <a:cxn ang="0">
                  <a:pos x="2205" y="3739"/>
                </a:cxn>
                <a:cxn ang="0">
                  <a:pos x="2742" y="4614"/>
                </a:cxn>
                <a:cxn ang="0">
                  <a:pos x="2484" y="4208"/>
                </a:cxn>
                <a:cxn ang="0">
                  <a:pos x="2101" y="3595"/>
                </a:cxn>
                <a:cxn ang="0">
                  <a:pos x="1779" y="3098"/>
                </a:cxn>
                <a:cxn ang="0">
                  <a:pos x="2562" y="4463"/>
                </a:cxn>
                <a:cxn ang="0">
                  <a:pos x="2623" y="4550"/>
                </a:cxn>
                <a:cxn ang="0">
                  <a:pos x="2692" y="4654"/>
                </a:cxn>
                <a:cxn ang="0">
                  <a:pos x="2742" y="4694"/>
                </a:cxn>
                <a:cxn ang="0">
                  <a:pos x="2525" y="4346"/>
                </a:cxn>
                <a:cxn ang="0">
                  <a:pos x="2352" y="4077"/>
                </a:cxn>
                <a:cxn ang="0">
                  <a:pos x="988" y="1431"/>
                </a:cxn>
                <a:cxn ang="0">
                  <a:pos x="707" y="977"/>
                </a:cxn>
                <a:cxn ang="0">
                  <a:pos x="439" y="557"/>
                </a:cxn>
                <a:cxn ang="0">
                  <a:pos x="99" y="0"/>
                </a:cxn>
                <a:cxn ang="0">
                  <a:pos x="411" y="524"/>
                </a:cxn>
                <a:cxn ang="0">
                  <a:pos x="787" y="1134"/>
                </a:cxn>
                <a:cxn ang="0">
                  <a:pos x="988" y="1431"/>
                </a:cxn>
              </a:cxnLst>
              <a:rect l="0" t="0" r="r" b="b"/>
              <a:pathLst>
                <a:path w="2742" h="4729">
                  <a:moveTo>
                    <a:pt x="154" y="0"/>
                  </a:moveTo>
                  <a:lnTo>
                    <a:pt x="163" y="13"/>
                  </a:lnTo>
                  <a:lnTo>
                    <a:pt x="172" y="26"/>
                  </a:lnTo>
                  <a:lnTo>
                    <a:pt x="181" y="38"/>
                  </a:lnTo>
                  <a:lnTo>
                    <a:pt x="190" y="53"/>
                  </a:lnTo>
                  <a:lnTo>
                    <a:pt x="198" y="63"/>
                  </a:lnTo>
                  <a:lnTo>
                    <a:pt x="205" y="74"/>
                  </a:lnTo>
                  <a:lnTo>
                    <a:pt x="213" y="86"/>
                  </a:lnTo>
                  <a:lnTo>
                    <a:pt x="222" y="98"/>
                  </a:lnTo>
                  <a:lnTo>
                    <a:pt x="384" y="379"/>
                  </a:lnTo>
                  <a:lnTo>
                    <a:pt x="365" y="353"/>
                  </a:lnTo>
                  <a:lnTo>
                    <a:pt x="342" y="321"/>
                  </a:lnTo>
                  <a:lnTo>
                    <a:pt x="315" y="283"/>
                  </a:lnTo>
                  <a:lnTo>
                    <a:pt x="286" y="238"/>
                  </a:lnTo>
                  <a:lnTo>
                    <a:pt x="253" y="186"/>
                  </a:lnTo>
                  <a:lnTo>
                    <a:pt x="217" y="130"/>
                  </a:lnTo>
                  <a:lnTo>
                    <a:pt x="177" y="67"/>
                  </a:lnTo>
                  <a:lnTo>
                    <a:pt x="135" y="0"/>
                  </a:lnTo>
                  <a:lnTo>
                    <a:pt x="154" y="0"/>
                  </a:lnTo>
                  <a:close/>
                  <a:moveTo>
                    <a:pt x="53" y="0"/>
                  </a:moveTo>
                  <a:lnTo>
                    <a:pt x="315" y="432"/>
                  </a:lnTo>
                  <a:lnTo>
                    <a:pt x="577" y="861"/>
                  </a:lnTo>
                  <a:lnTo>
                    <a:pt x="827" y="1273"/>
                  </a:lnTo>
                  <a:lnTo>
                    <a:pt x="1057" y="1649"/>
                  </a:lnTo>
                  <a:lnTo>
                    <a:pt x="1255" y="1973"/>
                  </a:lnTo>
                  <a:lnTo>
                    <a:pt x="1416" y="2232"/>
                  </a:lnTo>
                  <a:lnTo>
                    <a:pt x="1530" y="2405"/>
                  </a:lnTo>
                  <a:lnTo>
                    <a:pt x="1589" y="2479"/>
                  </a:lnTo>
                  <a:lnTo>
                    <a:pt x="1431" y="2206"/>
                  </a:lnTo>
                  <a:lnTo>
                    <a:pt x="1348" y="2093"/>
                  </a:lnTo>
                  <a:lnTo>
                    <a:pt x="1229" y="1913"/>
                  </a:lnTo>
                  <a:lnTo>
                    <a:pt x="1079" y="1674"/>
                  </a:lnTo>
                  <a:lnTo>
                    <a:pt x="902" y="1388"/>
                  </a:lnTo>
                  <a:lnTo>
                    <a:pt x="705" y="1067"/>
                  </a:lnTo>
                  <a:lnTo>
                    <a:pt x="497" y="721"/>
                  </a:lnTo>
                  <a:lnTo>
                    <a:pt x="281" y="362"/>
                  </a:lnTo>
                  <a:lnTo>
                    <a:pt x="64" y="0"/>
                  </a:lnTo>
                  <a:lnTo>
                    <a:pt x="53" y="0"/>
                  </a:lnTo>
                  <a:close/>
                  <a:moveTo>
                    <a:pt x="0" y="0"/>
                  </a:moveTo>
                  <a:lnTo>
                    <a:pt x="199" y="350"/>
                  </a:lnTo>
                  <a:lnTo>
                    <a:pt x="479" y="787"/>
                  </a:lnTo>
                  <a:lnTo>
                    <a:pt x="795" y="1293"/>
                  </a:lnTo>
                  <a:lnTo>
                    <a:pt x="1121" y="1827"/>
                  </a:lnTo>
                  <a:lnTo>
                    <a:pt x="1440" y="2349"/>
                  </a:lnTo>
                  <a:lnTo>
                    <a:pt x="1727" y="2819"/>
                  </a:lnTo>
                  <a:lnTo>
                    <a:pt x="1962" y="3197"/>
                  </a:lnTo>
                  <a:lnTo>
                    <a:pt x="2123" y="3444"/>
                  </a:lnTo>
                  <a:lnTo>
                    <a:pt x="2188" y="3523"/>
                  </a:lnTo>
                  <a:lnTo>
                    <a:pt x="2035" y="3254"/>
                  </a:lnTo>
                  <a:lnTo>
                    <a:pt x="1920" y="3100"/>
                  </a:lnTo>
                  <a:lnTo>
                    <a:pt x="1720" y="2792"/>
                  </a:lnTo>
                  <a:lnTo>
                    <a:pt x="1458" y="2369"/>
                  </a:lnTo>
                  <a:lnTo>
                    <a:pt x="1157" y="1874"/>
                  </a:lnTo>
                  <a:lnTo>
                    <a:pt x="837" y="1347"/>
                  </a:lnTo>
                  <a:lnTo>
                    <a:pt x="526" y="832"/>
                  </a:lnTo>
                  <a:lnTo>
                    <a:pt x="241" y="369"/>
                  </a:lnTo>
                  <a:lnTo>
                    <a:pt x="11" y="0"/>
                  </a:lnTo>
                  <a:lnTo>
                    <a:pt x="0" y="0"/>
                  </a:lnTo>
                  <a:close/>
                  <a:moveTo>
                    <a:pt x="699" y="1220"/>
                  </a:moveTo>
                  <a:lnTo>
                    <a:pt x="887" y="1511"/>
                  </a:lnTo>
                  <a:lnTo>
                    <a:pt x="1149" y="1934"/>
                  </a:lnTo>
                  <a:lnTo>
                    <a:pt x="1454" y="2435"/>
                  </a:lnTo>
                  <a:lnTo>
                    <a:pt x="1775" y="2963"/>
                  </a:lnTo>
                  <a:lnTo>
                    <a:pt x="2082" y="3465"/>
                  </a:lnTo>
                  <a:lnTo>
                    <a:pt x="2347" y="3890"/>
                  </a:lnTo>
                  <a:lnTo>
                    <a:pt x="2540" y="4186"/>
                  </a:lnTo>
                  <a:lnTo>
                    <a:pt x="2636" y="4302"/>
                  </a:lnTo>
                  <a:lnTo>
                    <a:pt x="2742" y="4484"/>
                  </a:lnTo>
                  <a:lnTo>
                    <a:pt x="2742" y="4524"/>
                  </a:lnTo>
                  <a:lnTo>
                    <a:pt x="2622" y="4344"/>
                  </a:lnTo>
                  <a:lnTo>
                    <a:pt x="2444" y="4063"/>
                  </a:lnTo>
                  <a:lnTo>
                    <a:pt x="2224" y="3705"/>
                  </a:lnTo>
                  <a:lnTo>
                    <a:pt x="1977" y="3302"/>
                  </a:lnTo>
                  <a:lnTo>
                    <a:pt x="1714" y="2873"/>
                  </a:lnTo>
                  <a:lnTo>
                    <a:pt x="1453" y="2450"/>
                  </a:lnTo>
                  <a:lnTo>
                    <a:pt x="1206" y="2060"/>
                  </a:lnTo>
                  <a:lnTo>
                    <a:pt x="990" y="1728"/>
                  </a:lnTo>
                  <a:lnTo>
                    <a:pt x="699" y="1220"/>
                  </a:lnTo>
                  <a:close/>
                  <a:moveTo>
                    <a:pt x="1486" y="2592"/>
                  </a:moveTo>
                  <a:lnTo>
                    <a:pt x="1582" y="2733"/>
                  </a:lnTo>
                  <a:lnTo>
                    <a:pt x="1709" y="2933"/>
                  </a:lnTo>
                  <a:lnTo>
                    <a:pt x="1858" y="3173"/>
                  </a:lnTo>
                  <a:lnTo>
                    <a:pt x="2027" y="3447"/>
                  </a:lnTo>
                  <a:lnTo>
                    <a:pt x="2205" y="3739"/>
                  </a:lnTo>
                  <a:lnTo>
                    <a:pt x="2388" y="4038"/>
                  </a:lnTo>
                  <a:lnTo>
                    <a:pt x="2568" y="4334"/>
                  </a:lnTo>
                  <a:lnTo>
                    <a:pt x="2742" y="4614"/>
                  </a:lnTo>
                  <a:lnTo>
                    <a:pt x="2742" y="4625"/>
                  </a:lnTo>
                  <a:lnTo>
                    <a:pt x="2613" y="4418"/>
                  </a:lnTo>
                  <a:lnTo>
                    <a:pt x="2484" y="4208"/>
                  </a:lnTo>
                  <a:lnTo>
                    <a:pt x="2353" y="3998"/>
                  </a:lnTo>
                  <a:lnTo>
                    <a:pt x="2225" y="3793"/>
                  </a:lnTo>
                  <a:lnTo>
                    <a:pt x="2101" y="3595"/>
                  </a:lnTo>
                  <a:lnTo>
                    <a:pt x="1985" y="3411"/>
                  </a:lnTo>
                  <a:lnTo>
                    <a:pt x="1876" y="3244"/>
                  </a:lnTo>
                  <a:lnTo>
                    <a:pt x="1779" y="3098"/>
                  </a:lnTo>
                  <a:lnTo>
                    <a:pt x="1486" y="2592"/>
                  </a:lnTo>
                  <a:close/>
                  <a:moveTo>
                    <a:pt x="2271" y="3957"/>
                  </a:moveTo>
                  <a:lnTo>
                    <a:pt x="2562" y="4463"/>
                  </a:lnTo>
                  <a:lnTo>
                    <a:pt x="2581" y="4490"/>
                  </a:lnTo>
                  <a:lnTo>
                    <a:pt x="2601" y="4519"/>
                  </a:lnTo>
                  <a:lnTo>
                    <a:pt x="2623" y="4550"/>
                  </a:lnTo>
                  <a:lnTo>
                    <a:pt x="2646" y="4585"/>
                  </a:lnTo>
                  <a:lnTo>
                    <a:pt x="2668" y="4618"/>
                  </a:lnTo>
                  <a:lnTo>
                    <a:pt x="2692" y="4654"/>
                  </a:lnTo>
                  <a:lnTo>
                    <a:pt x="2715" y="4690"/>
                  </a:lnTo>
                  <a:lnTo>
                    <a:pt x="2742" y="4729"/>
                  </a:lnTo>
                  <a:lnTo>
                    <a:pt x="2742" y="4694"/>
                  </a:lnTo>
                  <a:lnTo>
                    <a:pt x="2665" y="4571"/>
                  </a:lnTo>
                  <a:lnTo>
                    <a:pt x="2592" y="4455"/>
                  </a:lnTo>
                  <a:lnTo>
                    <a:pt x="2525" y="4346"/>
                  </a:lnTo>
                  <a:lnTo>
                    <a:pt x="2462" y="4247"/>
                  </a:lnTo>
                  <a:lnTo>
                    <a:pt x="2403" y="4155"/>
                  </a:lnTo>
                  <a:lnTo>
                    <a:pt x="2352" y="4077"/>
                  </a:lnTo>
                  <a:lnTo>
                    <a:pt x="2307" y="4009"/>
                  </a:lnTo>
                  <a:lnTo>
                    <a:pt x="2271" y="3957"/>
                  </a:lnTo>
                  <a:close/>
                  <a:moveTo>
                    <a:pt x="988" y="1431"/>
                  </a:moveTo>
                  <a:lnTo>
                    <a:pt x="828" y="1153"/>
                  </a:lnTo>
                  <a:lnTo>
                    <a:pt x="773" y="1076"/>
                  </a:lnTo>
                  <a:lnTo>
                    <a:pt x="707" y="977"/>
                  </a:lnTo>
                  <a:lnTo>
                    <a:pt x="627" y="855"/>
                  </a:lnTo>
                  <a:lnTo>
                    <a:pt x="539" y="715"/>
                  </a:lnTo>
                  <a:lnTo>
                    <a:pt x="439" y="557"/>
                  </a:lnTo>
                  <a:lnTo>
                    <a:pt x="333" y="383"/>
                  </a:lnTo>
                  <a:lnTo>
                    <a:pt x="218" y="197"/>
                  </a:lnTo>
                  <a:lnTo>
                    <a:pt x="99" y="0"/>
                  </a:lnTo>
                  <a:lnTo>
                    <a:pt x="94" y="0"/>
                  </a:lnTo>
                  <a:lnTo>
                    <a:pt x="257" y="270"/>
                  </a:lnTo>
                  <a:lnTo>
                    <a:pt x="411" y="524"/>
                  </a:lnTo>
                  <a:lnTo>
                    <a:pt x="552" y="755"/>
                  </a:lnTo>
                  <a:lnTo>
                    <a:pt x="678" y="960"/>
                  </a:lnTo>
                  <a:lnTo>
                    <a:pt x="787" y="1134"/>
                  </a:lnTo>
                  <a:lnTo>
                    <a:pt x="877" y="1274"/>
                  </a:lnTo>
                  <a:lnTo>
                    <a:pt x="943" y="1373"/>
                  </a:lnTo>
                  <a:lnTo>
                    <a:pt x="988" y="1431"/>
                  </a:lnTo>
                  <a:close/>
                </a:path>
              </a:pathLst>
            </a:custGeom>
            <a:solidFill>
              <a:srgbClr val="DEB06B"/>
            </a:solidFill>
            <a:ln w="635">
              <a:solidFill>
                <a:srgbClr val="EBBD7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10" name="Freeform 30"/>
            <p:cNvSpPr>
              <a:spLocks/>
            </p:cNvSpPr>
            <p:nvPr/>
          </p:nvSpPr>
          <p:spPr bwMode="auto">
            <a:xfrm>
              <a:off x="2" y="933"/>
              <a:ext cx="1013" cy="1764"/>
            </a:xfrm>
            <a:custGeom>
              <a:avLst/>
              <a:gdLst/>
              <a:ahLst/>
              <a:cxnLst>
                <a:cxn ang="0">
                  <a:pos x="0" y="289"/>
                </a:cxn>
                <a:cxn ang="0">
                  <a:pos x="1861" y="3529"/>
                </a:cxn>
                <a:cxn ang="0">
                  <a:pos x="2026" y="3529"/>
                </a:cxn>
                <a:cxn ang="0">
                  <a:pos x="0" y="0"/>
                </a:cxn>
                <a:cxn ang="0">
                  <a:pos x="0" y="289"/>
                </a:cxn>
              </a:cxnLst>
              <a:rect l="0" t="0" r="r" b="b"/>
              <a:pathLst>
                <a:path w="2026" h="3529">
                  <a:moveTo>
                    <a:pt x="0" y="289"/>
                  </a:moveTo>
                  <a:lnTo>
                    <a:pt x="1861" y="3529"/>
                  </a:lnTo>
                  <a:lnTo>
                    <a:pt x="2026" y="3529"/>
                  </a:lnTo>
                  <a:lnTo>
                    <a:pt x="0" y="0"/>
                  </a:lnTo>
                  <a:lnTo>
                    <a:pt x="0" y="289"/>
                  </a:lnTo>
                  <a:close/>
                </a:path>
              </a:pathLst>
            </a:custGeom>
            <a:solidFill>
              <a:srgbClr val="F5E8B5"/>
            </a:solidFill>
            <a:ln w="3175">
              <a:solidFill>
                <a:srgbClr val="E8DEB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11" name="Freeform 31"/>
            <p:cNvSpPr>
              <a:spLocks/>
            </p:cNvSpPr>
            <p:nvPr/>
          </p:nvSpPr>
          <p:spPr bwMode="auto">
            <a:xfrm>
              <a:off x="2" y="966"/>
              <a:ext cx="995" cy="1731"/>
            </a:xfrm>
            <a:custGeom>
              <a:avLst/>
              <a:gdLst/>
              <a:ahLst/>
              <a:cxnLst>
                <a:cxn ang="0">
                  <a:pos x="0" y="291"/>
                </a:cxn>
                <a:cxn ang="0">
                  <a:pos x="1823" y="3463"/>
                </a:cxn>
                <a:cxn ang="0">
                  <a:pos x="1989" y="3463"/>
                </a:cxn>
                <a:cxn ang="0">
                  <a:pos x="0" y="0"/>
                </a:cxn>
                <a:cxn ang="0">
                  <a:pos x="0" y="291"/>
                </a:cxn>
              </a:cxnLst>
              <a:rect l="0" t="0" r="r" b="b"/>
              <a:pathLst>
                <a:path w="1989" h="3463">
                  <a:moveTo>
                    <a:pt x="0" y="291"/>
                  </a:moveTo>
                  <a:lnTo>
                    <a:pt x="1823" y="3463"/>
                  </a:lnTo>
                  <a:lnTo>
                    <a:pt x="1989" y="3463"/>
                  </a:lnTo>
                  <a:lnTo>
                    <a:pt x="0" y="0"/>
                  </a:lnTo>
                  <a:lnTo>
                    <a:pt x="0" y="291"/>
                  </a:lnTo>
                  <a:close/>
                </a:path>
              </a:pathLst>
            </a:custGeom>
            <a:solidFill>
              <a:srgbClr val="F7C985"/>
            </a:solidFill>
            <a:ln w="635">
              <a:solidFill>
                <a:srgbClr val="FFE6A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12" name="Freeform 32"/>
            <p:cNvSpPr>
              <a:spLocks noEditPoints="1"/>
            </p:cNvSpPr>
            <p:nvPr/>
          </p:nvSpPr>
          <p:spPr bwMode="auto">
            <a:xfrm>
              <a:off x="2" y="1013"/>
              <a:ext cx="995" cy="1684"/>
            </a:xfrm>
            <a:custGeom>
              <a:avLst/>
              <a:gdLst/>
              <a:ahLst/>
              <a:cxnLst>
                <a:cxn ang="0">
                  <a:pos x="199" y="391"/>
                </a:cxn>
                <a:cxn ang="0">
                  <a:pos x="583" y="1025"/>
                </a:cxn>
                <a:cxn ang="0">
                  <a:pos x="919" y="1575"/>
                </a:cxn>
                <a:cxn ang="0">
                  <a:pos x="1184" y="1992"/>
                </a:cxn>
                <a:cxn ang="0">
                  <a:pos x="1444" y="2420"/>
                </a:cxn>
                <a:cxn ang="0">
                  <a:pos x="1250" y="2127"/>
                </a:cxn>
                <a:cxn ang="0">
                  <a:pos x="919" y="1589"/>
                </a:cxn>
                <a:cxn ang="0">
                  <a:pos x="488" y="877"/>
                </a:cxn>
                <a:cxn ang="0">
                  <a:pos x="0" y="68"/>
                </a:cxn>
                <a:cxn ang="0">
                  <a:pos x="172" y="498"/>
                </a:cxn>
                <a:cxn ang="0">
                  <a:pos x="628" y="1258"/>
                </a:cxn>
                <a:cxn ang="0">
                  <a:pos x="985" y="1834"/>
                </a:cxn>
                <a:cxn ang="0">
                  <a:pos x="1366" y="2456"/>
                </a:cxn>
                <a:cxn ang="0">
                  <a:pos x="1742" y="3076"/>
                </a:cxn>
                <a:cxn ang="0">
                  <a:pos x="1926" y="3369"/>
                </a:cxn>
                <a:cxn ang="0">
                  <a:pos x="1451" y="2586"/>
                </a:cxn>
                <a:cxn ang="0">
                  <a:pos x="951" y="1758"/>
                </a:cxn>
                <a:cxn ang="0">
                  <a:pos x="500" y="1016"/>
                </a:cxn>
                <a:cxn ang="0">
                  <a:pos x="172" y="498"/>
                </a:cxn>
                <a:cxn ang="0">
                  <a:pos x="1259" y="2390"/>
                </a:cxn>
                <a:cxn ang="0">
                  <a:pos x="1398" y="2605"/>
                </a:cxn>
                <a:cxn ang="0">
                  <a:pos x="1551" y="2843"/>
                </a:cxn>
                <a:cxn ang="0">
                  <a:pos x="1710" y="3099"/>
                </a:cxn>
                <a:cxn ang="0">
                  <a:pos x="1877" y="3369"/>
                </a:cxn>
                <a:cxn ang="0">
                  <a:pos x="1745" y="3135"/>
                </a:cxn>
                <a:cxn ang="0">
                  <a:pos x="1475" y="2690"/>
                </a:cxn>
                <a:cxn ang="0">
                  <a:pos x="1235" y="2300"/>
                </a:cxn>
                <a:cxn ang="0">
                  <a:pos x="1042" y="1994"/>
                </a:cxn>
                <a:cxn ang="0">
                  <a:pos x="1759" y="3260"/>
                </a:cxn>
                <a:cxn ang="0">
                  <a:pos x="1776" y="3283"/>
                </a:cxn>
                <a:cxn ang="0">
                  <a:pos x="1793" y="3310"/>
                </a:cxn>
                <a:cxn ang="0">
                  <a:pos x="1813" y="3337"/>
                </a:cxn>
                <a:cxn ang="0">
                  <a:pos x="1833" y="3369"/>
                </a:cxn>
                <a:cxn ang="0">
                  <a:pos x="1759" y="3260"/>
                </a:cxn>
                <a:cxn ang="0">
                  <a:pos x="1888" y="3193"/>
                </a:cxn>
                <a:cxn ang="0">
                  <a:pos x="1579" y="2721"/>
                </a:cxn>
                <a:cxn ang="0">
                  <a:pos x="1104" y="1947"/>
                </a:cxn>
                <a:cxn ang="0">
                  <a:pos x="548" y="1026"/>
                </a:cxn>
                <a:cxn ang="0">
                  <a:pos x="0" y="117"/>
                </a:cxn>
                <a:cxn ang="0">
                  <a:pos x="286" y="611"/>
                </a:cxn>
                <a:cxn ang="0">
                  <a:pos x="876" y="1580"/>
                </a:cxn>
                <a:cxn ang="0">
                  <a:pos x="1418" y="2475"/>
                </a:cxn>
                <a:cxn ang="0">
                  <a:pos x="1834" y="3154"/>
                </a:cxn>
                <a:cxn ang="0">
                  <a:pos x="1989" y="3369"/>
                </a:cxn>
                <a:cxn ang="0">
                  <a:pos x="676" y="1082"/>
                </a:cxn>
                <a:cxn ang="0">
                  <a:pos x="544" y="882"/>
                </a:cxn>
                <a:cxn ang="0">
                  <a:pos x="387" y="632"/>
                </a:cxn>
                <a:cxn ang="0">
                  <a:pos x="203" y="335"/>
                </a:cxn>
                <a:cxn ang="0">
                  <a:pos x="0" y="0"/>
                </a:cxn>
                <a:cxn ang="0">
                  <a:pos x="144" y="252"/>
                </a:cxn>
                <a:cxn ang="0">
                  <a:pos x="408" y="684"/>
                </a:cxn>
                <a:cxn ang="0">
                  <a:pos x="624" y="1035"/>
                </a:cxn>
                <a:cxn ang="0">
                  <a:pos x="784" y="1285"/>
                </a:cxn>
              </a:cxnLst>
              <a:rect l="0" t="0" r="r" b="b"/>
              <a:pathLst>
                <a:path w="1989" h="3369">
                  <a:moveTo>
                    <a:pt x="0" y="58"/>
                  </a:moveTo>
                  <a:lnTo>
                    <a:pt x="199" y="391"/>
                  </a:lnTo>
                  <a:lnTo>
                    <a:pt x="396" y="716"/>
                  </a:lnTo>
                  <a:lnTo>
                    <a:pt x="583" y="1025"/>
                  </a:lnTo>
                  <a:lnTo>
                    <a:pt x="759" y="1314"/>
                  </a:lnTo>
                  <a:lnTo>
                    <a:pt x="919" y="1575"/>
                  </a:lnTo>
                  <a:lnTo>
                    <a:pt x="1062" y="1803"/>
                  </a:lnTo>
                  <a:lnTo>
                    <a:pt x="1184" y="1992"/>
                  </a:lnTo>
                  <a:lnTo>
                    <a:pt x="1282" y="2138"/>
                  </a:lnTo>
                  <a:lnTo>
                    <a:pt x="1444" y="2420"/>
                  </a:lnTo>
                  <a:lnTo>
                    <a:pt x="1366" y="2308"/>
                  </a:lnTo>
                  <a:lnTo>
                    <a:pt x="1250" y="2127"/>
                  </a:lnTo>
                  <a:lnTo>
                    <a:pt x="1099" y="1884"/>
                  </a:lnTo>
                  <a:lnTo>
                    <a:pt x="919" y="1589"/>
                  </a:lnTo>
                  <a:lnTo>
                    <a:pt x="713" y="1250"/>
                  </a:lnTo>
                  <a:lnTo>
                    <a:pt x="488" y="877"/>
                  </a:lnTo>
                  <a:lnTo>
                    <a:pt x="248" y="480"/>
                  </a:lnTo>
                  <a:lnTo>
                    <a:pt x="0" y="68"/>
                  </a:lnTo>
                  <a:lnTo>
                    <a:pt x="0" y="58"/>
                  </a:lnTo>
                  <a:close/>
                  <a:moveTo>
                    <a:pt x="172" y="498"/>
                  </a:moveTo>
                  <a:lnTo>
                    <a:pt x="465" y="1003"/>
                  </a:lnTo>
                  <a:lnTo>
                    <a:pt x="628" y="1258"/>
                  </a:lnTo>
                  <a:lnTo>
                    <a:pt x="803" y="1537"/>
                  </a:lnTo>
                  <a:lnTo>
                    <a:pt x="985" y="1834"/>
                  </a:lnTo>
                  <a:lnTo>
                    <a:pt x="1176" y="2144"/>
                  </a:lnTo>
                  <a:lnTo>
                    <a:pt x="1366" y="2456"/>
                  </a:lnTo>
                  <a:lnTo>
                    <a:pt x="1557" y="2770"/>
                  </a:lnTo>
                  <a:lnTo>
                    <a:pt x="1742" y="3076"/>
                  </a:lnTo>
                  <a:lnTo>
                    <a:pt x="1921" y="3369"/>
                  </a:lnTo>
                  <a:lnTo>
                    <a:pt x="1926" y="3369"/>
                  </a:lnTo>
                  <a:lnTo>
                    <a:pt x="1695" y="2991"/>
                  </a:lnTo>
                  <a:lnTo>
                    <a:pt x="1451" y="2586"/>
                  </a:lnTo>
                  <a:lnTo>
                    <a:pt x="1199" y="2168"/>
                  </a:lnTo>
                  <a:lnTo>
                    <a:pt x="951" y="1758"/>
                  </a:lnTo>
                  <a:lnTo>
                    <a:pt x="714" y="1367"/>
                  </a:lnTo>
                  <a:lnTo>
                    <a:pt x="500" y="1016"/>
                  </a:lnTo>
                  <a:lnTo>
                    <a:pt x="316" y="720"/>
                  </a:lnTo>
                  <a:lnTo>
                    <a:pt x="172" y="498"/>
                  </a:lnTo>
                  <a:close/>
                  <a:moveTo>
                    <a:pt x="968" y="1881"/>
                  </a:moveTo>
                  <a:lnTo>
                    <a:pt x="1259" y="2390"/>
                  </a:lnTo>
                  <a:lnTo>
                    <a:pt x="1327" y="2493"/>
                  </a:lnTo>
                  <a:lnTo>
                    <a:pt x="1398" y="2605"/>
                  </a:lnTo>
                  <a:lnTo>
                    <a:pt x="1473" y="2721"/>
                  </a:lnTo>
                  <a:lnTo>
                    <a:pt x="1551" y="2843"/>
                  </a:lnTo>
                  <a:lnTo>
                    <a:pt x="1629" y="2969"/>
                  </a:lnTo>
                  <a:lnTo>
                    <a:pt x="1710" y="3099"/>
                  </a:lnTo>
                  <a:lnTo>
                    <a:pt x="1792" y="3233"/>
                  </a:lnTo>
                  <a:lnTo>
                    <a:pt x="1877" y="3369"/>
                  </a:lnTo>
                  <a:lnTo>
                    <a:pt x="1887" y="3369"/>
                  </a:lnTo>
                  <a:lnTo>
                    <a:pt x="1745" y="3135"/>
                  </a:lnTo>
                  <a:lnTo>
                    <a:pt x="1608" y="2909"/>
                  </a:lnTo>
                  <a:lnTo>
                    <a:pt x="1475" y="2690"/>
                  </a:lnTo>
                  <a:lnTo>
                    <a:pt x="1351" y="2488"/>
                  </a:lnTo>
                  <a:lnTo>
                    <a:pt x="1235" y="2300"/>
                  </a:lnTo>
                  <a:lnTo>
                    <a:pt x="1133" y="2136"/>
                  </a:lnTo>
                  <a:lnTo>
                    <a:pt x="1042" y="1994"/>
                  </a:lnTo>
                  <a:lnTo>
                    <a:pt x="968" y="1881"/>
                  </a:lnTo>
                  <a:close/>
                  <a:moveTo>
                    <a:pt x="1759" y="3260"/>
                  </a:moveTo>
                  <a:lnTo>
                    <a:pt x="1767" y="3271"/>
                  </a:lnTo>
                  <a:lnTo>
                    <a:pt x="1776" y="3283"/>
                  </a:lnTo>
                  <a:lnTo>
                    <a:pt x="1785" y="3296"/>
                  </a:lnTo>
                  <a:lnTo>
                    <a:pt x="1793" y="3310"/>
                  </a:lnTo>
                  <a:lnTo>
                    <a:pt x="1802" y="3323"/>
                  </a:lnTo>
                  <a:lnTo>
                    <a:pt x="1813" y="3337"/>
                  </a:lnTo>
                  <a:lnTo>
                    <a:pt x="1822" y="3352"/>
                  </a:lnTo>
                  <a:lnTo>
                    <a:pt x="1833" y="3369"/>
                  </a:lnTo>
                  <a:lnTo>
                    <a:pt x="1823" y="3369"/>
                  </a:lnTo>
                  <a:lnTo>
                    <a:pt x="1759" y="3260"/>
                  </a:lnTo>
                  <a:close/>
                  <a:moveTo>
                    <a:pt x="1989" y="3369"/>
                  </a:moveTo>
                  <a:lnTo>
                    <a:pt x="1888" y="3193"/>
                  </a:lnTo>
                  <a:lnTo>
                    <a:pt x="1759" y="3004"/>
                  </a:lnTo>
                  <a:lnTo>
                    <a:pt x="1579" y="2721"/>
                  </a:lnTo>
                  <a:lnTo>
                    <a:pt x="1356" y="2361"/>
                  </a:lnTo>
                  <a:lnTo>
                    <a:pt x="1104" y="1947"/>
                  </a:lnTo>
                  <a:lnTo>
                    <a:pt x="831" y="1494"/>
                  </a:lnTo>
                  <a:lnTo>
                    <a:pt x="548" y="1026"/>
                  </a:lnTo>
                  <a:lnTo>
                    <a:pt x="268" y="560"/>
                  </a:lnTo>
                  <a:lnTo>
                    <a:pt x="0" y="117"/>
                  </a:lnTo>
                  <a:lnTo>
                    <a:pt x="0" y="147"/>
                  </a:lnTo>
                  <a:lnTo>
                    <a:pt x="286" y="611"/>
                  </a:lnTo>
                  <a:lnTo>
                    <a:pt x="582" y="1096"/>
                  </a:lnTo>
                  <a:lnTo>
                    <a:pt x="876" y="1580"/>
                  </a:lnTo>
                  <a:lnTo>
                    <a:pt x="1158" y="2047"/>
                  </a:lnTo>
                  <a:lnTo>
                    <a:pt x="1418" y="2475"/>
                  </a:lnTo>
                  <a:lnTo>
                    <a:pt x="1646" y="2852"/>
                  </a:lnTo>
                  <a:lnTo>
                    <a:pt x="1834" y="3154"/>
                  </a:lnTo>
                  <a:lnTo>
                    <a:pt x="1974" y="3369"/>
                  </a:lnTo>
                  <a:lnTo>
                    <a:pt x="1989" y="3369"/>
                  </a:lnTo>
                  <a:close/>
                  <a:moveTo>
                    <a:pt x="840" y="1367"/>
                  </a:moveTo>
                  <a:lnTo>
                    <a:pt x="676" y="1082"/>
                  </a:lnTo>
                  <a:lnTo>
                    <a:pt x="613" y="989"/>
                  </a:lnTo>
                  <a:lnTo>
                    <a:pt x="544" y="882"/>
                  </a:lnTo>
                  <a:lnTo>
                    <a:pt x="469" y="763"/>
                  </a:lnTo>
                  <a:lnTo>
                    <a:pt x="387" y="632"/>
                  </a:lnTo>
                  <a:lnTo>
                    <a:pt x="298" y="488"/>
                  </a:lnTo>
                  <a:lnTo>
                    <a:pt x="203" y="335"/>
                  </a:lnTo>
                  <a:lnTo>
                    <a:pt x="103" y="171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44" y="252"/>
                  </a:lnTo>
                  <a:lnTo>
                    <a:pt x="282" y="479"/>
                  </a:lnTo>
                  <a:lnTo>
                    <a:pt x="408" y="684"/>
                  </a:lnTo>
                  <a:lnTo>
                    <a:pt x="523" y="872"/>
                  </a:lnTo>
                  <a:lnTo>
                    <a:pt x="624" y="1035"/>
                  </a:lnTo>
                  <a:lnTo>
                    <a:pt x="712" y="1174"/>
                  </a:lnTo>
                  <a:lnTo>
                    <a:pt x="784" y="1285"/>
                  </a:lnTo>
                  <a:lnTo>
                    <a:pt x="840" y="1367"/>
                  </a:lnTo>
                  <a:close/>
                </a:path>
              </a:pathLst>
            </a:custGeom>
            <a:solidFill>
              <a:srgbClr val="DEB06B"/>
            </a:solidFill>
            <a:ln w="635">
              <a:solidFill>
                <a:srgbClr val="EBBD7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13" name="Freeform 33"/>
            <p:cNvSpPr>
              <a:spLocks/>
            </p:cNvSpPr>
            <p:nvPr/>
          </p:nvSpPr>
          <p:spPr bwMode="auto">
            <a:xfrm>
              <a:off x="1312" y="47"/>
              <a:ext cx="591" cy="10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83" y="2056"/>
                </a:cxn>
                <a:cxn ang="0">
                  <a:pos x="1183" y="1766"/>
                </a:cxn>
                <a:cxn ang="0">
                  <a:pos x="168" y="0"/>
                </a:cxn>
                <a:cxn ang="0">
                  <a:pos x="0" y="0"/>
                </a:cxn>
              </a:cxnLst>
              <a:rect l="0" t="0" r="r" b="b"/>
              <a:pathLst>
                <a:path w="1183" h="2056">
                  <a:moveTo>
                    <a:pt x="0" y="0"/>
                  </a:moveTo>
                  <a:lnTo>
                    <a:pt x="1183" y="2056"/>
                  </a:lnTo>
                  <a:lnTo>
                    <a:pt x="1183" y="1766"/>
                  </a:lnTo>
                  <a:lnTo>
                    <a:pt x="16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E8B5"/>
            </a:solidFill>
            <a:ln w="3175">
              <a:solidFill>
                <a:srgbClr val="E8DEB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14" name="Freeform 34"/>
            <p:cNvSpPr>
              <a:spLocks/>
            </p:cNvSpPr>
            <p:nvPr/>
          </p:nvSpPr>
          <p:spPr bwMode="auto">
            <a:xfrm>
              <a:off x="1290" y="47"/>
              <a:ext cx="613" cy="106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26" y="2133"/>
                </a:cxn>
                <a:cxn ang="0">
                  <a:pos x="1226" y="1842"/>
                </a:cxn>
                <a:cxn ang="0">
                  <a:pos x="167" y="0"/>
                </a:cxn>
                <a:cxn ang="0">
                  <a:pos x="0" y="0"/>
                </a:cxn>
              </a:cxnLst>
              <a:rect l="0" t="0" r="r" b="b"/>
              <a:pathLst>
                <a:path w="1226" h="2133">
                  <a:moveTo>
                    <a:pt x="0" y="0"/>
                  </a:moveTo>
                  <a:lnTo>
                    <a:pt x="1226" y="2133"/>
                  </a:lnTo>
                  <a:lnTo>
                    <a:pt x="1226" y="1842"/>
                  </a:lnTo>
                  <a:lnTo>
                    <a:pt x="1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7C985"/>
            </a:solidFill>
            <a:ln w="635">
              <a:solidFill>
                <a:srgbClr val="FFD994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15" name="Freeform 35"/>
            <p:cNvSpPr>
              <a:spLocks noEditPoints="1"/>
            </p:cNvSpPr>
            <p:nvPr/>
          </p:nvSpPr>
          <p:spPr bwMode="auto">
            <a:xfrm>
              <a:off x="1300" y="47"/>
              <a:ext cx="603" cy="1054"/>
            </a:xfrm>
            <a:custGeom>
              <a:avLst/>
              <a:gdLst/>
              <a:ahLst/>
              <a:cxnLst>
                <a:cxn ang="0">
                  <a:pos x="234" y="195"/>
                </a:cxn>
                <a:cxn ang="0">
                  <a:pos x="475" y="616"/>
                </a:cxn>
                <a:cxn ang="0">
                  <a:pos x="743" y="1080"/>
                </a:cxn>
                <a:cxn ang="0">
                  <a:pos x="1042" y="1593"/>
                </a:cxn>
                <a:cxn ang="0">
                  <a:pos x="1206" y="1880"/>
                </a:cxn>
                <a:cxn ang="0">
                  <a:pos x="884" y="1334"/>
                </a:cxn>
                <a:cxn ang="0">
                  <a:pos x="602" y="851"/>
                </a:cxn>
                <a:cxn ang="0">
                  <a:pos x="349" y="411"/>
                </a:cxn>
                <a:cxn ang="0">
                  <a:pos x="117" y="0"/>
                </a:cxn>
                <a:cxn ang="0">
                  <a:pos x="420" y="765"/>
                </a:cxn>
                <a:cxn ang="0">
                  <a:pos x="852" y="1517"/>
                </a:cxn>
                <a:cxn ang="0">
                  <a:pos x="946" y="1676"/>
                </a:cxn>
                <a:cxn ang="0">
                  <a:pos x="1046" y="1844"/>
                </a:cxn>
                <a:cxn ang="0">
                  <a:pos x="1151" y="2018"/>
                </a:cxn>
                <a:cxn ang="0">
                  <a:pos x="1206" y="2099"/>
                </a:cxn>
                <a:cxn ang="0">
                  <a:pos x="986" y="1732"/>
                </a:cxn>
                <a:cxn ang="0">
                  <a:pos x="784" y="1387"/>
                </a:cxn>
                <a:cxn ang="0">
                  <a:pos x="595" y="1066"/>
                </a:cxn>
                <a:cxn ang="0">
                  <a:pos x="420" y="765"/>
                </a:cxn>
                <a:cxn ang="0">
                  <a:pos x="1022" y="1745"/>
                </a:cxn>
                <a:cxn ang="0">
                  <a:pos x="687" y="1176"/>
                </a:cxn>
                <a:cxn ang="0">
                  <a:pos x="391" y="668"/>
                </a:cxn>
                <a:cxn ang="0">
                  <a:pos x="128" y="212"/>
                </a:cxn>
                <a:cxn ang="0">
                  <a:pos x="0" y="0"/>
                </a:cxn>
                <a:cxn ang="0">
                  <a:pos x="261" y="455"/>
                </a:cxn>
                <a:cxn ang="0">
                  <a:pos x="540" y="937"/>
                </a:cxn>
                <a:cxn ang="0">
                  <a:pos x="849" y="1464"/>
                </a:cxn>
                <a:cxn ang="0">
                  <a:pos x="1206" y="2063"/>
                </a:cxn>
                <a:cxn ang="0">
                  <a:pos x="1206" y="2008"/>
                </a:cxn>
                <a:cxn ang="0">
                  <a:pos x="861" y="1422"/>
                </a:cxn>
                <a:cxn ang="0">
                  <a:pos x="554" y="899"/>
                </a:cxn>
                <a:cxn ang="0">
                  <a:pos x="282" y="427"/>
                </a:cxn>
                <a:cxn ang="0">
                  <a:pos x="37" y="0"/>
                </a:cxn>
                <a:cxn ang="0">
                  <a:pos x="154" y="218"/>
                </a:cxn>
                <a:cxn ang="0">
                  <a:pos x="415" y="674"/>
                </a:cxn>
                <a:cxn ang="0">
                  <a:pos x="701" y="1166"/>
                </a:cxn>
                <a:cxn ang="0">
                  <a:pos x="1024" y="1714"/>
                </a:cxn>
                <a:cxn ang="0">
                  <a:pos x="1206" y="2008"/>
                </a:cxn>
                <a:cxn ang="0">
                  <a:pos x="1032" y="1669"/>
                </a:cxn>
                <a:cxn ang="0">
                  <a:pos x="715" y="1127"/>
                </a:cxn>
                <a:cxn ang="0">
                  <a:pos x="432" y="643"/>
                </a:cxn>
                <a:cxn ang="0">
                  <a:pos x="181" y="203"/>
                </a:cxn>
                <a:cxn ang="0">
                  <a:pos x="59" y="0"/>
                </a:cxn>
                <a:cxn ang="0">
                  <a:pos x="306" y="433"/>
                </a:cxn>
                <a:cxn ang="0">
                  <a:pos x="572" y="893"/>
                </a:cxn>
                <a:cxn ang="0">
                  <a:pos x="867" y="1399"/>
                </a:cxn>
                <a:cxn ang="0">
                  <a:pos x="1206" y="1971"/>
                </a:cxn>
                <a:cxn ang="0">
                  <a:pos x="1206" y="1917"/>
                </a:cxn>
                <a:cxn ang="0">
                  <a:pos x="880" y="1360"/>
                </a:cxn>
                <a:cxn ang="0">
                  <a:pos x="588" y="861"/>
                </a:cxn>
                <a:cxn ang="0">
                  <a:pos x="328" y="409"/>
                </a:cxn>
                <a:cxn ang="0">
                  <a:pos x="94" y="0"/>
                </a:cxn>
                <a:cxn ang="0">
                  <a:pos x="206" y="209"/>
                </a:cxn>
                <a:cxn ang="0">
                  <a:pos x="454" y="643"/>
                </a:cxn>
                <a:cxn ang="0">
                  <a:pos x="726" y="1113"/>
                </a:cxn>
                <a:cxn ang="0">
                  <a:pos x="1035" y="1637"/>
                </a:cxn>
                <a:cxn ang="0">
                  <a:pos x="1206" y="1917"/>
                </a:cxn>
                <a:cxn ang="0">
                  <a:pos x="147" y="0"/>
                </a:cxn>
                <a:cxn ang="0">
                  <a:pos x="239" y="167"/>
                </a:cxn>
                <a:cxn ang="0">
                  <a:pos x="438" y="514"/>
                </a:cxn>
                <a:cxn ang="0">
                  <a:pos x="648" y="884"/>
                </a:cxn>
                <a:cxn ang="0">
                  <a:pos x="882" y="1287"/>
                </a:cxn>
              </a:cxnLst>
              <a:rect l="0" t="0" r="r" b="b"/>
              <a:pathLst>
                <a:path w="1206" h="2108">
                  <a:moveTo>
                    <a:pt x="123" y="0"/>
                  </a:moveTo>
                  <a:lnTo>
                    <a:pt x="234" y="195"/>
                  </a:lnTo>
                  <a:lnTo>
                    <a:pt x="352" y="401"/>
                  </a:lnTo>
                  <a:lnTo>
                    <a:pt x="475" y="616"/>
                  </a:lnTo>
                  <a:lnTo>
                    <a:pt x="606" y="843"/>
                  </a:lnTo>
                  <a:lnTo>
                    <a:pt x="743" y="1080"/>
                  </a:lnTo>
                  <a:lnTo>
                    <a:pt x="889" y="1331"/>
                  </a:lnTo>
                  <a:lnTo>
                    <a:pt x="1042" y="1593"/>
                  </a:lnTo>
                  <a:lnTo>
                    <a:pt x="1206" y="1872"/>
                  </a:lnTo>
                  <a:lnTo>
                    <a:pt x="1206" y="1880"/>
                  </a:lnTo>
                  <a:lnTo>
                    <a:pt x="1038" y="1598"/>
                  </a:lnTo>
                  <a:lnTo>
                    <a:pt x="884" y="1334"/>
                  </a:lnTo>
                  <a:lnTo>
                    <a:pt x="738" y="1085"/>
                  </a:lnTo>
                  <a:lnTo>
                    <a:pt x="602" y="851"/>
                  </a:lnTo>
                  <a:lnTo>
                    <a:pt x="472" y="626"/>
                  </a:lnTo>
                  <a:lnTo>
                    <a:pt x="349" y="411"/>
                  </a:lnTo>
                  <a:lnTo>
                    <a:pt x="230" y="202"/>
                  </a:lnTo>
                  <a:lnTo>
                    <a:pt x="117" y="0"/>
                  </a:lnTo>
                  <a:lnTo>
                    <a:pt x="123" y="0"/>
                  </a:lnTo>
                  <a:close/>
                  <a:moveTo>
                    <a:pt x="420" y="765"/>
                  </a:moveTo>
                  <a:lnTo>
                    <a:pt x="806" y="1440"/>
                  </a:lnTo>
                  <a:lnTo>
                    <a:pt x="852" y="1517"/>
                  </a:lnTo>
                  <a:lnTo>
                    <a:pt x="899" y="1597"/>
                  </a:lnTo>
                  <a:lnTo>
                    <a:pt x="946" y="1676"/>
                  </a:lnTo>
                  <a:lnTo>
                    <a:pt x="996" y="1760"/>
                  </a:lnTo>
                  <a:lnTo>
                    <a:pt x="1046" y="1844"/>
                  </a:lnTo>
                  <a:lnTo>
                    <a:pt x="1098" y="1930"/>
                  </a:lnTo>
                  <a:lnTo>
                    <a:pt x="1151" y="2018"/>
                  </a:lnTo>
                  <a:lnTo>
                    <a:pt x="1206" y="2108"/>
                  </a:lnTo>
                  <a:lnTo>
                    <a:pt x="1206" y="2099"/>
                  </a:lnTo>
                  <a:lnTo>
                    <a:pt x="1093" y="1912"/>
                  </a:lnTo>
                  <a:lnTo>
                    <a:pt x="986" y="1732"/>
                  </a:lnTo>
                  <a:lnTo>
                    <a:pt x="882" y="1556"/>
                  </a:lnTo>
                  <a:lnTo>
                    <a:pt x="784" y="1387"/>
                  </a:lnTo>
                  <a:lnTo>
                    <a:pt x="687" y="1223"/>
                  </a:lnTo>
                  <a:lnTo>
                    <a:pt x="595" y="1066"/>
                  </a:lnTo>
                  <a:lnTo>
                    <a:pt x="505" y="911"/>
                  </a:lnTo>
                  <a:lnTo>
                    <a:pt x="420" y="765"/>
                  </a:lnTo>
                  <a:close/>
                  <a:moveTo>
                    <a:pt x="1206" y="2054"/>
                  </a:moveTo>
                  <a:lnTo>
                    <a:pt x="1022" y="1745"/>
                  </a:lnTo>
                  <a:lnTo>
                    <a:pt x="849" y="1453"/>
                  </a:lnTo>
                  <a:lnTo>
                    <a:pt x="687" y="1176"/>
                  </a:lnTo>
                  <a:lnTo>
                    <a:pt x="536" y="917"/>
                  </a:lnTo>
                  <a:lnTo>
                    <a:pt x="391" y="668"/>
                  </a:lnTo>
                  <a:lnTo>
                    <a:pt x="256" y="434"/>
                  </a:lnTo>
                  <a:lnTo>
                    <a:pt x="128" y="212"/>
                  </a:lnTo>
                  <a:lnTo>
                    <a:pt x="8" y="0"/>
                  </a:lnTo>
                  <a:lnTo>
                    <a:pt x="0" y="0"/>
                  </a:lnTo>
                  <a:lnTo>
                    <a:pt x="128" y="225"/>
                  </a:lnTo>
                  <a:lnTo>
                    <a:pt x="261" y="455"/>
                  </a:lnTo>
                  <a:lnTo>
                    <a:pt x="397" y="692"/>
                  </a:lnTo>
                  <a:lnTo>
                    <a:pt x="540" y="937"/>
                  </a:lnTo>
                  <a:lnTo>
                    <a:pt x="689" y="1193"/>
                  </a:lnTo>
                  <a:lnTo>
                    <a:pt x="849" y="1464"/>
                  </a:lnTo>
                  <a:lnTo>
                    <a:pt x="1020" y="1754"/>
                  </a:lnTo>
                  <a:lnTo>
                    <a:pt x="1206" y="2063"/>
                  </a:lnTo>
                  <a:lnTo>
                    <a:pt x="1206" y="2054"/>
                  </a:lnTo>
                  <a:close/>
                  <a:moveTo>
                    <a:pt x="1206" y="2008"/>
                  </a:moveTo>
                  <a:lnTo>
                    <a:pt x="1027" y="1706"/>
                  </a:lnTo>
                  <a:lnTo>
                    <a:pt x="861" y="1422"/>
                  </a:lnTo>
                  <a:lnTo>
                    <a:pt x="702" y="1153"/>
                  </a:lnTo>
                  <a:lnTo>
                    <a:pt x="554" y="899"/>
                  </a:lnTo>
                  <a:lnTo>
                    <a:pt x="413" y="656"/>
                  </a:lnTo>
                  <a:lnTo>
                    <a:pt x="282" y="427"/>
                  </a:lnTo>
                  <a:lnTo>
                    <a:pt x="155" y="208"/>
                  </a:lnTo>
                  <a:lnTo>
                    <a:pt x="37" y="0"/>
                  </a:lnTo>
                  <a:lnTo>
                    <a:pt x="30" y="0"/>
                  </a:lnTo>
                  <a:lnTo>
                    <a:pt x="154" y="218"/>
                  </a:lnTo>
                  <a:lnTo>
                    <a:pt x="283" y="443"/>
                  </a:lnTo>
                  <a:lnTo>
                    <a:pt x="415" y="674"/>
                  </a:lnTo>
                  <a:lnTo>
                    <a:pt x="555" y="915"/>
                  </a:lnTo>
                  <a:lnTo>
                    <a:pt x="701" y="1166"/>
                  </a:lnTo>
                  <a:lnTo>
                    <a:pt x="858" y="1431"/>
                  </a:lnTo>
                  <a:lnTo>
                    <a:pt x="1024" y="1714"/>
                  </a:lnTo>
                  <a:lnTo>
                    <a:pt x="1206" y="2016"/>
                  </a:lnTo>
                  <a:lnTo>
                    <a:pt x="1206" y="2008"/>
                  </a:lnTo>
                  <a:close/>
                  <a:moveTo>
                    <a:pt x="1206" y="1962"/>
                  </a:moveTo>
                  <a:lnTo>
                    <a:pt x="1032" y="1669"/>
                  </a:lnTo>
                  <a:lnTo>
                    <a:pt x="868" y="1391"/>
                  </a:lnTo>
                  <a:lnTo>
                    <a:pt x="715" y="1127"/>
                  </a:lnTo>
                  <a:lnTo>
                    <a:pt x="570" y="881"/>
                  </a:lnTo>
                  <a:lnTo>
                    <a:pt x="432" y="643"/>
                  </a:lnTo>
                  <a:lnTo>
                    <a:pt x="303" y="418"/>
                  </a:lnTo>
                  <a:lnTo>
                    <a:pt x="181" y="203"/>
                  </a:lnTo>
                  <a:lnTo>
                    <a:pt x="66" y="0"/>
                  </a:lnTo>
                  <a:lnTo>
                    <a:pt x="59" y="0"/>
                  </a:lnTo>
                  <a:lnTo>
                    <a:pt x="181" y="213"/>
                  </a:lnTo>
                  <a:lnTo>
                    <a:pt x="306" y="433"/>
                  </a:lnTo>
                  <a:lnTo>
                    <a:pt x="435" y="658"/>
                  </a:lnTo>
                  <a:lnTo>
                    <a:pt x="572" y="893"/>
                  </a:lnTo>
                  <a:lnTo>
                    <a:pt x="714" y="1139"/>
                  </a:lnTo>
                  <a:lnTo>
                    <a:pt x="867" y="1399"/>
                  </a:lnTo>
                  <a:lnTo>
                    <a:pt x="1029" y="1675"/>
                  </a:lnTo>
                  <a:lnTo>
                    <a:pt x="1206" y="1971"/>
                  </a:lnTo>
                  <a:lnTo>
                    <a:pt x="1206" y="1962"/>
                  </a:lnTo>
                  <a:close/>
                  <a:moveTo>
                    <a:pt x="1206" y="1917"/>
                  </a:moveTo>
                  <a:lnTo>
                    <a:pt x="1037" y="1630"/>
                  </a:lnTo>
                  <a:lnTo>
                    <a:pt x="880" y="1360"/>
                  </a:lnTo>
                  <a:lnTo>
                    <a:pt x="729" y="1104"/>
                  </a:lnTo>
                  <a:lnTo>
                    <a:pt x="588" y="861"/>
                  </a:lnTo>
                  <a:lnTo>
                    <a:pt x="454" y="629"/>
                  </a:lnTo>
                  <a:lnTo>
                    <a:pt x="328" y="409"/>
                  </a:lnTo>
                  <a:lnTo>
                    <a:pt x="207" y="199"/>
                  </a:lnTo>
                  <a:lnTo>
                    <a:pt x="94" y="0"/>
                  </a:lnTo>
                  <a:lnTo>
                    <a:pt x="89" y="0"/>
                  </a:lnTo>
                  <a:lnTo>
                    <a:pt x="206" y="209"/>
                  </a:lnTo>
                  <a:lnTo>
                    <a:pt x="328" y="423"/>
                  </a:lnTo>
                  <a:lnTo>
                    <a:pt x="454" y="643"/>
                  </a:lnTo>
                  <a:lnTo>
                    <a:pt x="587" y="873"/>
                  </a:lnTo>
                  <a:lnTo>
                    <a:pt x="726" y="1113"/>
                  </a:lnTo>
                  <a:lnTo>
                    <a:pt x="876" y="1368"/>
                  </a:lnTo>
                  <a:lnTo>
                    <a:pt x="1035" y="1637"/>
                  </a:lnTo>
                  <a:lnTo>
                    <a:pt x="1206" y="1925"/>
                  </a:lnTo>
                  <a:lnTo>
                    <a:pt x="1206" y="1917"/>
                  </a:lnTo>
                  <a:close/>
                  <a:moveTo>
                    <a:pt x="1010" y="1504"/>
                  </a:moveTo>
                  <a:lnTo>
                    <a:pt x="147" y="0"/>
                  </a:lnTo>
                  <a:lnTo>
                    <a:pt x="146" y="0"/>
                  </a:lnTo>
                  <a:lnTo>
                    <a:pt x="239" y="167"/>
                  </a:lnTo>
                  <a:lnTo>
                    <a:pt x="338" y="338"/>
                  </a:lnTo>
                  <a:lnTo>
                    <a:pt x="438" y="514"/>
                  </a:lnTo>
                  <a:lnTo>
                    <a:pt x="541" y="697"/>
                  </a:lnTo>
                  <a:lnTo>
                    <a:pt x="648" y="884"/>
                  </a:lnTo>
                  <a:lnTo>
                    <a:pt x="764" y="1081"/>
                  </a:lnTo>
                  <a:lnTo>
                    <a:pt x="882" y="1287"/>
                  </a:lnTo>
                  <a:lnTo>
                    <a:pt x="1010" y="1504"/>
                  </a:lnTo>
                  <a:close/>
                </a:path>
              </a:pathLst>
            </a:custGeom>
            <a:solidFill>
              <a:srgbClr val="DEB06B"/>
            </a:solidFill>
            <a:ln w="635">
              <a:solidFill>
                <a:srgbClr val="EBBD7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16" name="Freeform 36"/>
            <p:cNvSpPr>
              <a:spLocks/>
            </p:cNvSpPr>
            <p:nvPr/>
          </p:nvSpPr>
          <p:spPr bwMode="auto">
            <a:xfrm>
              <a:off x="172" y="47"/>
              <a:ext cx="1606" cy="26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43" y="5301"/>
                </a:cxn>
                <a:cxn ang="0">
                  <a:pos x="3211" y="5301"/>
                </a:cxn>
                <a:cxn ang="0">
                  <a:pos x="166" y="0"/>
                </a:cxn>
                <a:cxn ang="0">
                  <a:pos x="0" y="0"/>
                </a:cxn>
              </a:cxnLst>
              <a:rect l="0" t="0" r="r" b="b"/>
              <a:pathLst>
                <a:path w="3211" h="5301">
                  <a:moveTo>
                    <a:pt x="0" y="0"/>
                  </a:moveTo>
                  <a:lnTo>
                    <a:pt x="3043" y="5301"/>
                  </a:lnTo>
                  <a:lnTo>
                    <a:pt x="3211" y="5301"/>
                  </a:lnTo>
                  <a:lnTo>
                    <a:pt x="16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E8B5"/>
            </a:solidFill>
            <a:ln w="3175">
              <a:solidFill>
                <a:srgbClr val="E8DEB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17" name="Freeform 37"/>
            <p:cNvSpPr>
              <a:spLocks/>
            </p:cNvSpPr>
            <p:nvPr/>
          </p:nvSpPr>
          <p:spPr bwMode="auto">
            <a:xfrm>
              <a:off x="150" y="47"/>
              <a:ext cx="1605" cy="26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45" y="5301"/>
                </a:cxn>
                <a:cxn ang="0">
                  <a:pos x="3210" y="5301"/>
                </a:cxn>
                <a:cxn ang="0">
                  <a:pos x="168" y="0"/>
                </a:cxn>
                <a:cxn ang="0">
                  <a:pos x="0" y="0"/>
                </a:cxn>
              </a:cxnLst>
              <a:rect l="0" t="0" r="r" b="b"/>
              <a:pathLst>
                <a:path w="3210" h="5301">
                  <a:moveTo>
                    <a:pt x="0" y="0"/>
                  </a:moveTo>
                  <a:lnTo>
                    <a:pt x="3045" y="5301"/>
                  </a:lnTo>
                  <a:lnTo>
                    <a:pt x="3210" y="5301"/>
                  </a:lnTo>
                  <a:lnTo>
                    <a:pt x="16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7C985"/>
            </a:solidFill>
            <a:ln w="635">
              <a:solidFill>
                <a:srgbClr val="FFD994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18" name="Freeform 38"/>
            <p:cNvSpPr>
              <a:spLocks noEditPoints="1"/>
            </p:cNvSpPr>
            <p:nvPr/>
          </p:nvSpPr>
          <p:spPr bwMode="auto">
            <a:xfrm>
              <a:off x="150" y="47"/>
              <a:ext cx="1605" cy="2650"/>
            </a:xfrm>
            <a:custGeom>
              <a:avLst/>
              <a:gdLst/>
              <a:ahLst/>
              <a:cxnLst>
                <a:cxn ang="0">
                  <a:pos x="1906" y="3048"/>
                </a:cxn>
                <a:cxn ang="0">
                  <a:pos x="2462" y="4040"/>
                </a:cxn>
                <a:cxn ang="0">
                  <a:pos x="3189" y="5301"/>
                </a:cxn>
                <a:cxn ang="0">
                  <a:pos x="2687" y="4448"/>
                </a:cxn>
                <a:cxn ang="0">
                  <a:pos x="2057" y="3327"/>
                </a:cxn>
                <a:cxn ang="0">
                  <a:pos x="1371" y="2096"/>
                </a:cxn>
                <a:cxn ang="0">
                  <a:pos x="186" y="323"/>
                </a:cxn>
                <a:cxn ang="0">
                  <a:pos x="872" y="1508"/>
                </a:cxn>
                <a:cxn ang="0">
                  <a:pos x="1414" y="2457"/>
                </a:cxn>
                <a:cxn ang="0">
                  <a:pos x="1986" y="3458"/>
                </a:cxn>
                <a:cxn ang="0">
                  <a:pos x="1330" y="2292"/>
                </a:cxn>
                <a:cxn ang="0">
                  <a:pos x="618" y="1044"/>
                </a:cxn>
                <a:cxn ang="0">
                  <a:pos x="0" y="0"/>
                </a:cxn>
                <a:cxn ang="0">
                  <a:pos x="3050" y="5301"/>
                </a:cxn>
                <a:cxn ang="0">
                  <a:pos x="2920" y="5081"/>
                </a:cxn>
                <a:cxn ang="0">
                  <a:pos x="2799" y="4873"/>
                </a:cxn>
                <a:cxn ang="0">
                  <a:pos x="3077" y="5301"/>
                </a:cxn>
                <a:cxn ang="0">
                  <a:pos x="1855" y="3173"/>
                </a:cxn>
                <a:cxn ang="0">
                  <a:pos x="885" y="1450"/>
                </a:cxn>
                <a:cxn ang="0">
                  <a:pos x="35" y="0"/>
                </a:cxn>
                <a:cxn ang="0">
                  <a:pos x="1465" y="2488"/>
                </a:cxn>
                <a:cxn ang="0">
                  <a:pos x="2411" y="4163"/>
                </a:cxn>
                <a:cxn ang="0">
                  <a:pos x="3077" y="5301"/>
                </a:cxn>
                <a:cxn ang="0">
                  <a:pos x="2222" y="3771"/>
                </a:cxn>
                <a:cxn ang="0">
                  <a:pos x="1244" y="2027"/>
                </a:cxn>
                <a:cxn ang="0">
                  <a:pos x="82" y="0"/>
                </a:cxn>
                <a:cxn ang="0">
                  <a:pos x="1100" y="1788"/>
                </a:cxn>
                <a:cxn ang="0">
                  <a:pos x="2134" y="3619"/>
                </a:cxn>
                <a:cxn ang="0">
                  <a:pos x="3099" y="5301"/>
                </a:cxn>
                <a:cxn ang="0">
                  <a:pos x="2648" y="4464"/>
                </a:cxn>
                <a:cxn ang="0">
                  <a:pos x="1578" y="2569"/>
                </a:cxn>
                <a:cxn ang="0">
                  <a:pos x="561" y="765"/>
                </a:cxn>
                <a:cxn ang="0">
                  <a:pos x="665" y="969"/>
                </a:cxn>
                <a:cxn ang="0">
                  <a:pos x="1847" y="3060"/>
                </a:cxn>
                <a:cxn ang="0">
                  <a:pos x="2769" y="4688"/>
                </a:cxn>
                <a:cxn ang="0">
                  <a:pos x="3160" y="5301"/>
                </a:cxn>
                <a:cxn ang="0">
                  <a:pos x="1914" y="3119"/>
                </a:cxn>
                <a:cxn ang="0">
                  <a:pos x="962" y="1408"/>
                </a:cxn>
                <a:cxn ang="0">
                  <a:pos x="143" y="0"/>
                </a:cxn>
                <a:cxn ang="0">
                  <a:pos x="1536" y="2448"/>
                </a:cxn>
                <a:cxn ang="0">
                  <a:pos x="2474" y="4121"/>
                </a:cxn>
                <a:cxn ang="0">
                  <a:pos x="3160" y="5301"/>
                </a:cxn>
                <a:cxn ang="0">
                  <a:pos x="2484" y="4040"/>
                </a:cxn>
                <a:cxn ang="0">
                  <a:pos x="2770" y="4545"/>
                </a:cxn>
                <a:cxn ang="0">
                  <a:pos x="3090" y="5099"/>
                </a:cxn>
              </a:cxnLst>
              <a:rect l="0" t="0" r="r" b="b"/>
              <a:pathLst>
                <a:path w="3210" h="5301">
                  <a:moveTo>
                    <a:pt x="1583" y="2466"/>
                  </a:moveTo>
                  <a:lnTo>
                    <a:pt x="1741" y="2753"/>
                  </a:lnTo>
                  <a:lnTo>
                    <a:pt x="1906" y="3048"/>
                  </a:lnTo>
                  <a:lnTo>
                    <a:pt x="2078" y="3358"/>
                  </a:lnTo>
                  <a:lnTo>
                    <a:pt x="2263" y="3687"/>
                  </a:lnTo>
                  <a:lnTo>
                    <a:pt x="2462" y="4040"/>
                  </a:lnTo>
                  <a:lnTo>
                    <a:pt x="2681" y="4423"/>
                  </a:lnTo>
                  <a:lnTo>
                    <a:pt x="2921" y="4841"/>
                  </a:lnTo>
                  <a:lnTo>
                    <a:pt x="3189" y="5301"/>
                  </a:lnTo>
                  <a:lnTo>
                    <a:pt x="3181" y="5301"/>
                  </a:lnTo>
                  <a:lnTo>
                    <a:pt x="2921" y="4855"/>
                  </a:lnTo>
                  <a:lnTo>
                    <a:pt x="2687" y="4448"/>
                  </a:lnTo>
                  <a:lnTo>
                    <a:pt x="2471" y="4067"/>
                  </a:lnTo>
                  <a:lnTo>
                    <a:pt x="2264" y="3698"/>
                  </a:lnTo>
                  <a:lnTo>
                    <a:pt x="2057" y="3327"/>
                  </a:lnTo>
                  <a:lnTo>
                    <a:pt x="1845" y="2947"/>
                  </a:lnTo>
                  <a:lnTo>
                    <a:pt x="1617" y="2539"/>
                  </a:lnTo>
                  <a:lnTo>
                    <a:pt x="1371" y="2096"/>
                  </a:lnTo>
                  <a:lnTo>
                    <a:pt x="1583" y="2466"/>
                  </a:lnTo>
                  <a:close/>
                  <a:moveTo>
                    <a:pt x="0" y="0"/>
                  </a:moveTo>
                  <a:lnTo>
                    <a:pt x="186" y="323"/>
                  </a:lnTo>
                  <a:lnTo>
                    <a:pt x="434" y="748"/>
                  </a:lnTo>
                  <a:lnTo>
                    <a:pt x="662" y="1143"/>
                  </a:lnTo>
                  <a:lnTo>
                    <a:pt x="872" y="1508"/>
                  </a:lnTo>
                  <a:lnTo>
                    <a:pt x="1068" y="1847"/>
                  </a:lnTo>
                  <a:lnTo>
                    <a:pt x="1247" y="2161"/>
                  </a:lnTo>
                  <a:lnTo>
                    <a:pt x="1414" y="2457"/>
                  </a:lnTo>
                  <a:lnTo>
                    <a:pt x="1571" y="2732"/>
                  </a:lnTo>
                  <a:lnTo>
                    <a:pt x="1720" y="2993"/>
                  </a:lnTo>
                  <a:lnTo>
                    <a:pt x="1986" y="3458"/>
                  </a:lnTo>
                  <a:lnTo>
                    <a:pt x="1759" y="3057"/>
                  </a:lnTo>
                  <a:lnTo>
                    <a:pt x="1543" y="2674"/>
                  </a:lnTo>
                  <a:lnTo>
                    <a:pt x="1330" y="2292"/>
                  </a:lnTo>
                  <a:lnTo>
                    <a:pt x="1110" y="1903"/>
                  </a:lnTo>
                  <a:lnTo>
                    <a:pt x="875" y="1490"/>
                  </a:lnTo>
                  <a:lnTo>
                    <a:pt x="618" y="1044"/>
                  </a:lnTo>
                  <a:lnTo>
                    <a:pt x="331" y="550"/>
                  </a:lnTo>
                  <a:lnTo>
                    <a:pt x="8" y="0"/>
                  </a:lnTo>
                  <a:lnTo>
                    <a:pt x="0" y="0"/>
                  </a:lnTo>
                  <a:close/>
                  <a:moveTo>
                    <a:pt x="2721" y="4738"/>
                  </a:moveTo>
                  <a:lnTo>
                    <a:pt x="3045" y="5301"/>
                  </a:lnTo>
                  <a:lnTo>
                    <a:pt x="3050" y="5301"/>
                  </a:lnTo>
                  <a:lnTo>
                    <a:pt x="3006" y="5226"/>
                  </a:lnTo>
                  <a:lnTo>
                    <a:pt x="2962" y="5154"/>
                  </a:lnTo>
                  <a:lnTo>
                    <a:pt x="2920" y="5081"/>
                  </a:lnTo>
                  <a:lnTo>
                    <a:pt x="2879" y="5012"/>
                  </a:lnTo>
                  <a:lnTo>
                    <a:pt x="2838" y="4941"/>
                  </a:lnTo>
                  <a:lnTo>
                    <a:pt x="2799" y="4873"/>
                  </a:lnTo>
                  <a:lnTo>
                    <a:pt x="2759" y="4803"/>
                  </a:lnTo>
                  <a:lnTo>
                    <a:pt x="2721" y="4738"/>
                  </a:lnTo>
                  <a:close/>
                  <a:moveTo>
                    <a:pt x="3077" y="5301"/>
                  </a:moveTo>
                  <a:lnTo>
                    <a:pt x="2600" y="4481"/>
                  </a:lnTo>
                  <a:lnTo>
                    <a:pt x="2202" y="3786"/>
                  </a:lnTo>
                  <a:lnTo>
                    <a:pt x="1855" y="3173"/>
                  </a:lnTo>
                  <a:lnTo>
                    <a:pt x="1538" y="2607"/>
                  </a:lnTo>
                  <a:lnTo>
                    <a:pt x="1222" y="2045"/>
                  </a:lnTo>
                  <a:lnTo>
                    <a:pt x="885" y="1450"/>
                  </a:lnTo>
                  <a:lnTo>
                    <a:pt x="500" y="780"/>
                  </a:lnTo>
                  <a:lnTo>
                    <a:pt x="45" y="0"/>
                  </a:lnTo>
                  <a:lnTo>
                    <a:pt x="35" y="0"/>
                  </a:lnTo>
                  <a:lnTo>
                    <a:pt x="601" y="978"/>
                  </a:lnTo>
                  <a:lnTo>
                    <a:pt x="1071" y="1797"/>
                  </a:lnTo>
                  <a:lnTo>
                    <a:pt x="1465" y="2488"/>
                  </a:lnTo>
                  <a:lnTo>
                    <a:pt x="1805" y="3091"/>
                  </a:lnTo>
                  <a:lnTo>
                    <a:pt x="2112" y="3636"/>
                  </a:lnTo>
                  <a:lnTo>
                    <a:pt x="2411" y="4163"/>
                  </a:lnTo>
                  <a:lnTo>
                    <a:pt x="2723" y="4706"/>
                  </a:lnTo>
                  <a:lnTo>
                    <a:pt x="3071" y="5301"/>
                  </a:lnTo>
                  <a:lnTo>
                    <a:pt x="3077" y="5301"/>
                  </a:lnTo>
                  <a:close/>
                  <a:moveTo>
                    <a:pt x="3105" y="5301"/>
                  </a:moveTo>
                  <a:lnTo>
                    <a:pt x="2623" y="4472"/>
                  </a:lnTo>
                  <a:lnTo>
                    <a:pt x="2222" y="3771"/>
                  </a:lnTo>
                  <a:lnTo>
                    <a:pt x="1874" y="3155"/>
                  </a:lnTo>
                  <a:lnTo>
                    <a:pt x="1559" y="2588"/>
                  </a:lnTo>
                  <a:lnTo>
                    <a:pt x="1244" y="2027"/>
                  </a:lnTo>
                  <a:lnTo>
                    <a:pt x="910" y="1436"/>
                  </a:lnTo>
                  <a:lnTo>
                    <a:pt x="531" y="773"/>
                  </a:lnTo>
                  <a:lnTo>
                    <a:pt x="82" y="0"/>
                  </a:lnTo>
                  <a:lnTo>
                    <a:pt x="72" y="0"/>
                  </a:lnTo>
                  <a:lnTo>
                    <a:pt x="634" y="974"/>
                  </a:lnTo>
                  <a:lnTo>
                    <a:pt x="1100" y="1788"/>
                  </a:lnTo>
                  <a:lnTo>
                    <a:pt x="1490" y="2476"/>
                  </a:lnTo>
                  <a:lnTo>
                    <a:pt x="1827" y="3075"/>
                  </a:lnTo>
                  <a:lnTo>
                    <a:pt x="2134" y="3619"/>
                  </a:lnTo>
                  <a:lnTo>
                    <a:pt x="2433" y="4149"/>
                  </a:lnTo>
                  <a:lnTo>
                    <a:pt x="2746" y="4697"/>
                  </a:lnTo>
                  <a:lnTo>
                    <a:pt x="3099" y="5301"/>
                  </a:lnTo>
                  <a:lnTo>
                    <a:pt x="3105" y="5301"/>
                  </a:lnTo>
                  <a:close/>
                  <a:moveTo>
                    <a:pt x="3134" y="5301"/>
                  </a:moveTo>
                  <a:lnTo>
                    <a:pt x="2648" y="4464"/>
                  </a:lnTo>
                  <a:lnTo>
                    <a:pt x="2244" y="3755"/>
                  </a:lnTo>
                  <a:lnTo>
                    <a:pt x="1895" y="3137"/>
                  </a:lnTo>
                  <a:lnTo>
                    <a:pt x="1578" y="2569"/>
                  </a:lnTo>
                  <a:lnTo>
                    <a:pt x="1266" y="2009"/>
                  </a:lnTo>
                  <a:lnTo>
                    <a:pt x="936" y="1422"/>
                  </a:lnTo>
                  <a:lnTo>
                    <a:pt x="561" y="765"/>
                  </a:lnTo>
                  <a:lnTo>
                    <a:pt x="119" y="0"/>
                  </a:lnTo>
                  <a:lnTo>
                    <a:pt x="108" y="0"/>
                  </a:lnTo>
                  <a:lnTo>
                    <a:pt x="665" y="969"/>
                  </a:lnTo>
                  <a:lnTo>
                    <a:pt x="1126" y="1778"/>
                  </a:lnTo>
                  <a:lnTo>
                    <a:pt x="1513" y="2462"/>
                  </a:lnTo>
                  <a:lnTo>
                    <a:pt x="1847" y="3060"/>
                  </a:lnTo>
                  <a:lnTo>
                    <a:pt x="2153" y="3604"/>
                  </a:lnTo>
                  <a:lnTo>
                    <a:pt x="2452" y="4135"/>
                  </a:lnTo>
                  <a:lnTo>
                    <a:pt x="2769" y="4688"/>
                  </a:lnTo>
                  <a:lnTo>
                    <a:pt x="3126" y="5301"/>
                  </a:lnTo>
                  <a:lnTo>
                    <a:pt x="3134" y="5301"/>
                  </a:lnTo>
                  <a:close/>
                  <a:moveTo>
                    <a:pt x="3160" y="5301"/>
                  </a:moveTo>
                  <a:lnTo>
                    <a:pt x="2671" y="4455"/>
                  </a:lnTo>
                  <a:lnTo>
                    <a:pt x="2264" y="3741"/>
                  </a:lnTo>
                  <a:lnTo>
                    <a:pt x="1914" y="3119"/>
                  </a:lnTo>
                  <a:lnTo>
                    <a:pt x="1598" y="2549"/>
                  </a:lnTo>
                  <a:lnTo>
                    <a:pt x="1289" y="1991"/>
                  </a:lnTo>
                  <a:lnTo>
                    <a:pt x="962" y="1408"/>
                  </a:lnTo>
                  <a:lnTo>
                    <a:pt x="592" y="757"/>
                  </a:lnTo>
                  <a:lnTo>
                    <a:pt x="156" y="0"/>
                  </a:lnTo>
                  <a:lnTo>
                    <a:pt x="143" y="0"/>
                  </a:lnTo>
                  <a:lnTo>
                    <a:pt x="697" y="964"/>
                  </a:lnTo>
                  <a:lnTo>
                    <a:pt x="1153" y="1768"/>
                  </a:lnTo>
                  <a:lnTo>
                    <a:pt x="1536" y="2448"/>
                  </a:lnTo>
                  <a:lnTo>
                    <a:pt x="1869" y="3043"/>
                  </a:lnTo>
                  <a:lnTo>
                    <a:pt x="2173" y="3587"/>
                  </a:lnTo>
                  <a:lnTo>
                    <a:pt x="2474" y="4121"/>
                  </a:lnTo>
                  <a:lnTo>
                    <a:pt x="2792" y="4679"/>
                  </a:lnTo>
                  <a:lnTo>
                    <a:pt x="3154" y="5301"/>
                  </a:lnTo>
                  <a:lnTo>
                    <a:pt x="3160" y="5301"/>
                  </a:lnTo>
                  <a:close/>
                  <a:moveTo>
                    <a:pt x="3210" y="5301"/>
                  </a:moveTo>
                  <a:lnTo>
                    <a:pt x="2395" y="3879"/>
                  </a:lnTo>
                  <a:lnTo>
                    <a:pt x="2484" y="4040"/>
                  </a:lnTo>
                  <a:lnTo>
                    <a:pt x="2577" y="4204"/>
                  </a:lnTo>
                  <a:lnTo>
                    <a:pt x="2672" y="4371"/>
                  </a:lnTo>
                  <a:lnTo>
                    <a:pt x="2770" y="4545"/>
                  </a:lnTo>
                  <a:lnTo>
                    <a:pt x="2871" y="4721"/>
                  </a:lnTo>
                  <a:lnTo>
                    <a:pt x="2979" y="4906"/>
                  </a:lnTo>
                  <a:lnTo>
                    <a:pt x="3090" y="5099"/>
                  </a:lnTo>
                  <a:lnTo>
                    <a:pt x="3209" y="5301"/>
                  </a:lnTo>
                  <a:lnTo>
                    <a:pt x="3210" y="5301"/>
                  </a:lnTo>
                  <a:close/>
                </a:path>
              </a:pathLst>
            </a:custGeom>
            <a:solidFill>
              <a:srgbClr val="DEB06B"/>
            </a:solidFill>
            <a:ln w="635">
              <a:solidFill>
                <a:srgbClr val="EBBD7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19" name="Freeform 39"/>
            <p:cNvSpPr>
              <a:spLocks/>
            </p:cNvSpPr>
            <p:nvPr/>
          </p:nvSpPr>
          <p:spPr bwMode="auto">
            <a:xfrm>
              <a:off x="2" y="1592"/>
              <a:ext cx="635" cy="1105"/>
            </a:xfrm>
            <a:custGeom>
              <a:avLst/>
              <a:gdLst/>
              <a:ahLst/>
              <a:cxnLst>
                <a:cxn ang="0">
                  <a:pos x="0" y="292"/>
                </a:cxn>
                <a:cxn ang="0">
                  <a:pos x="1102" y="2210"/>
                </a:cxn>
                <a:cxn ang="0">
                  <a:pos x="1269" y="2210"/>
                </a:cxn>
                <a:cxn ang="0">
                  <a:pos x="0" y="0"/>
                </a:cxn>
                <a:cxn ang="0">
                  <a:pos x="0" y="292"/>
                </a:cxn>
              </a:cxnLst>
              <a:rect l="0" t="0" r="r" b="b"/>
              <a:pathLst>
                <a:path w="1269" h="2210">
                  <a:moveTo>
                    <a:pt x="0" y="292"/>
                  </a:moveTo>
                  <a:lnTo>
                    <a:pt x="1102" y="2210"/>
                  </a:lnTo>
                  <a:lnTo>
                    <a:pt x="1269" y="2210"/>
                  </a:lnTo>
                  <a:lnTo>
                    <a:pt x="0" y="0"/>
                  </a:lnTo>
                  <a:lnTo>
                    <a:pt x="0" y="292"/>
                  </a:lnTo>
                  <a:close/>
                </a:path>
              </a:pathLst>
            </a:custGeom>
            <a:solidFill>
              <a:srgbClr val="F5E8B5"/>
            </a:solidFill>
            <a:ln w="3175">
              <a:solidFill>
                <a:srgbClr val="E8DEB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20" name="Freeform 40"/>
            <p:cNvSpPr>
              <a:spLocks/>
            </p:cNvSpPr>
            <p:nvPr/>
          </p:nvSpPr>
          <p:spPr bwMode="auto">
            <a:xfrm>
              <a:off x="2" y="1631"/>
              <a:ext cx="612" cy="1066"/>
            </a:xfrm>
            <a:custGeom>
              <a:avLst/>
              <a:gdLst/>
              <a:ahLst/>
              <a:cxnLst>
                <a:cxn ang="0">
                  <a:pos x="0" y="290"/>
                </a:cxn>
                <a:cxn ang="0">
                  <a:pos x="1060" y="2133"/>
                </a:cxn>
                <a:cxn ang="0">
                  <a:pos x="1225" y="2133"/>
                </a:cxn>
                <a:cxn ang="0">
                  <a:pos x="0" y="0"/>
                </a:cxn>
                <a:cxn ang="0">
                  <a:pos x="0" y="290"/>
                </a:cxn>
              </a:cxnLst>
              <a:rect l="0" t="0" r="r" b="b"/>
              <a:pathLst>
                <a:path w="1225" h="2133">
                  <a:moveTo>
                    <a:pt x="0" y="290"/>
                  </a:moveTo>
                  <a:lnTo>
                    <a:pt x="1060" y="2133"/>
                  </a:lnTo>
                  <a:lnTo>
                    <a:pt x="1225" y="2133"/>
                  </a:lnTo>
                  <a:lnTo>
                    <a:pt x="0" y="0"/>
                  </a:lnTo>
                  <a:lnTo>
                    <a:pt x="0" y="290"/>
                  </a:lnTo>
                  <a:close/>
                </a:path>
              </a:pathLst>
            </a:custGeom>
            <a:solidFill>
              <a:srgbClr val="F7C985"/>
            </a:solidFill>
            <a:ln w="635">
              <a:solidFill>
                <a:srgbClr val="FFD994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21" name="Freeform 41"/>
            <p:cNvSpPr>
              <a:spLocks noEditPoints="1"/>
            </p:cNvSpPr>
            <p:nvPr/>
          </p:nvSpPr>
          <p:spPr bwMode="auto">
            <a:xfrm>
              <a:off x="2" y="1648"/>
              <a:ext cx="607" cy="1049"/>
            </a:xfrm>
            <a:custGeom>
              <a:avLst/>
              <a:gdLst/>
              <a:ahLst/>
              <a:cxnLst>
                <a:cxn ang="0">
                  <a:pos x="481" y="1090"/>
                </a:cxn>
                <a:cxn ang="0">
                  <a:pos x="636" y="1360"/>
                </a:cxn>
                <a:cxn ang="0">
                  <a:pos x="786" y="1618"/>
                </a:cxn>
                <a:cxn ang="0">
                  <a:pos x="928" y="1863"/>
                </a:cxn>
                <a:cxn ang="0">
                  <a:pos x="1065" y="2098"/>
                </a:cxn>
                <a:cxn ang="0">
                  <a:pos x="970" y="1913"/>
                </a:cxn>
                <a:cxn ang="0">
                  <a:pos x="744" y="1522"/>
                </a:cxn>
                <a:cxn ang="0">
                  <a:pos x="495" y="1096"/>
                </a:cxn>
                <a:cxn ang="0">
                  <a:pos x="218" y="627"/>
                </a:cxn>
                <a:cxn ang="0">
                  <a:pos x="1111" y="2098"/>
                </a:cxn>
                <a:cxn ang="0">
                  <a:pos x="982" y="1893"/>
                </a:cxn>
                <a:cxn ang="0">
                  <a:pos x="732" y="1461"/>
                </a:cxn>
                <a:cxn ang="0">
                  <a:pos x="459" y="991"/>
                </a:cxn>
                <a:cxn ang="0">
                  <a:pos x="160" y="478"/>
                </a:cxn>
                <a:cxn ang="0">
                  <a:pos x="0" y="195"/>
                </a:cxn>
                <a:cxn ang="0">
                  <a:pos x="326" y="747"/>
                </a:cxn>
                <a:cxn ang="0">
                  <a:pos x="616" y="1242"/>
                </a:cxn>
                <a:cxn ang="0">
                  <a:pos x="876" y="1689"/>
                </a:cxn>
                <a:cxn ang="0">
                  <a:pos x="1111" y="2098"/>
                </a:cxn>
                <a:cxn ang="0">
                  <a:pos x="1134" y="2098"/>
                </a:cxn>
                <a:cxn ang="0">
                  <a:pos x="888" y="1671"/>
                </a:cxn>
                <a:cxn ang="0">
                  <a:pos x="620" y="1207"/>
                </a:cxn>
                <a:cxn ang="0">
                  <a:pos x="325" y="696"/>
                </a:cxn>
                <a:cxn ang="0">
                  <a:pos x="0" y="140"/>
                </a:cxn>
                <a:cxn ang="0">
                  <a:pos x="174" y="425"/>
                </a:cxn>
                <a:cxn ang="0">
                  <a:pos x="491" y="966"/>
                </a:cxn>
                <a:cxn ang="0">
                  <a:pos x="773" y="1452"/>
                </a:cxn>
                <a:cxn ang="0">
                  <a:pos x="1026" y="1891"/>
                </a:cxn>
                <a:cxn ang="0">
                  <a:pos x="1179" y="2098"/>
                </a:cxn>
                <a:cxn ang="0">
                  <a:pos x="1043" y="1883"/>
                </a:cxn>
                <a:cxn ang="0">
                  <a:pos x="781" y="1425"/>
                </a:cxn>
                <a:cxn ang="0">
                  <a:pos x="491" y="923"/>
                </a:cxn>
                <a:cxn ang="0">
                  <a:pos x="171" y="370"/>
                </a:cxn>
                <a:cxn ang="0">
                  <a:pos x="0" y="64"/>
                </a:cxn>
                <a:cxn ang="0">
                  <a:pos x="350" y="660"/>
                </a:cxn>
                <a:cxn ang="0">
                  <a:pos x="659" y="1191"/>
                </a:cxn>
                <a:cxn ang="0">
                  <a:pos x="932" y="1666"/>
                </a:cxn>
                <a:cxn ang="0">
                  <a:pos x="1179" y="2098"/>
                </a:cxn>
                <a:cxn ang="0">
                  <a:pos x="1200" y="2098"/>
                </a:cxn>
                <a:cxn ang="0">
                  <a:pos x="943" y="1649"/>
                </a:cxn>
                <a:cxn ang="0">
                  <a:pos x="661" y="1155"/>
                </a:cxn>
                <a:cxn ang="0">
                  <a:pos x="348" y="610"/>
                </a:cxn>
                <a:cxn ang="0">
                  <a:pos x="0" y="9"/>
                </a:cxn>
                <a:cxn ang="0">
                  <a:pos x="186" y="318"/>
                </a:cxn>
                <a:cxn ang="0">
                  <a:pos x="527" y="900"/>
                </a:cxn>
                <a:cxn ang="0">
                  <a:pos x="824" y="1416"/>
                </a:cxn>
                <a:cxn ang="0">
                  <a:pos x="1089" y="1881"/>
                </a:cxn>
              </a:cxnLst>
              <a:rect l="0" t="0" r="r" b="b"/>
              <a:pathLst>
                <a:path w="1213" h="2098">
                  <a:moveTo>
                    <a:pt x="69" y="375"/>
                  </a:moveTo>
                  <a:lnTo>
                    <a:pt x="481" y="1090"/>
                  </a:lnTo>
                  <a:lnTo>
                    <a:pt x="559" y="1226"/>
                  </a:lnTo>
                  <a:lnTo>
                    <a:pt x="636" y="1360"/>
                  </a:lnTo>
                  <a:lnTo>
                    <a:pt x="712" y="1490"/>
                  </a:lnTo>
                  <a:lnTo>
                    <a:pt x="786" y="1618"/>
                  </a:lnTo>
                  <a:lnTo>
                    <a:pt x="858" y="1742"/>
                  </a:lnTo>
                  <a:lnTo>
                    <a:pt x="928" y="1863"/>
                  </a:lnTo>
                  <a:lnTo>
                    <a:pt x="997" y="1981"/>
                  </a:lnTo>
                  <a:lnTo>
                    <a:pt x="1065" y="2098"/>
                  </a:lnTo>
                  <a:lnTo>
                    <a:pt x="1076" y="2098"/>
                  </a:lnTo>
                  <a:lnTo>
                    <a:pt x="970" y="1913"/>
                  </a:lnTo>
                  <a:lnTo>
                    <a:pt x="860" y="1721"/>
                  </a:lnTo>
                  <a:lnTo>
                    <a:pt x="744" y="1522"/>
                  </a:lnTo>
                  <a:lnTo>
                    <a:pt x="624" y="1315"/>
                  </a:lnTo>
                  <a:lnTo>
                    <a:pt x="495" y="1096"/>
                  </a:lnTo>
                  <a:lnTo>
                    <a:pt x="360" y="867"/>
                  </a:lnTo>
                  <a:lnTo>
                    <a:pt x="218" y="627"/>
                  </a:lnTo>
                  <a:lnTo>
                    <a:pt x="69" y="375"/>
                  </a:lnTo>
                  <a:close/>
                  <a:moveTo>
                    <a:pt x="1111" y="2098"/>
                  </a:moveTo>
                  <a:lnTo>
                    <a:pt x="1099" y="2098"/>
                  </a:lnTo>
                  <a:lnTo>
                    <a:pt x="982" y="1893"/>
                  </a:lnTo>
                  <a:lnTo>
                    <a:pt x="860" y="1683"/>
                  </a:lnTo>
                  <a:lnTo>
                    <a:pt x="732" y="1461"/>
                  </a:lnTo>
                  <a:lnTo>
                    <a:pt x="599" y="1233"/>
                  </a:lnTo>
                  <a:lnTo>
                    <a:pt x="459" y="991"/>
                  </a:lnTo>
                  <a:lnTo>
                    <a:pt x="313" y="740"/>
                  </a:lnTo>
                  <a:lnTo>
                    <a:pt x="160" y="478"/>
                  </a:lnTo>
                  <a:lnTo>
                    <a:pt x="0" y="205"/>
                  </a:lnTo>
                  <a:lnTo>
                    <a:pt x="0" y="195"/>
                  </a:lnTo>
                  <a:lnTo>
                    <a:pt x="167" y="478"/>
                  </a:lnTo>
                  <a:lnTo>
                    <a:pt x="326" y="747"/>
                  </a:lnTo>
                  <a:lnTo>
                    <a:pt x="474" y="1000"/>
                  </a:lnTo>
                  <a:lnTo>
                    <a:pt x="616" y="1242"/>
                  </a:lnTo>
                  <a:lnTo>
                    <a:pt x="749" y="1470"/>
                  </a:lnTo>
                  <a:lnTo>
                    <a:pt x="876" y="1689"/>
                  </a:lnTo>
                  <a:lnTo>
                    <a:pt x="994" y="1897"/>
                  </a:lnTo>
                  <a:lnTo>
                    <a:pt x="1111" y="2098"/>
                  </a:lnTo>
                  <a:close/>
                  <a:moveTo>
                    <a:pt x="1145" y="2098"/>
                  </a:moveTo>
                  <a:lnTo>
                    <a:pt x="1134" y="2098"/>
                  </a:lnTo>
                  <a:lnTo>
                    <a:pt x="1014" y="1888"/>
                  </a:lnTo>
                  <a:lnTo>
                    <a:pt x="888" y="1671"/>
                  </a:lnTo>
                  <a:lnTo>
                    <a:pt x="757" y="1443"/>
                  </a:lnTo>
                  <a:lnTo>
                    <a:pt x="620" y="1207"/>
                  </a:lnTo>
                  <a:lnTo>
                    <a:pt x="474" y="956"/>
                  </a:lnTo>
                  <a:lnTo>
                    <a:pt x="325" y="696"/>
                  </a:lnTo>
                  <a:lnTo>
                    <a:pt x="166" y="424"/>
                  </a:lnTo>
                  <a:lnTo>
                    <a:pt x="0" y="140"/>
                  </a:lnTo>
                  <a:lnTo>
                    <a:pt x="0" y="131"/>
                  </a:lnTo>
                  <a:lnTo>
                    <a:pt x="174" y="425"/>
                  </a:lnTo>
                  <a:lnTo>
                    <a:pt x="337" y="704"/>
                  </a:lnTo>
                  <a:lnTo>
                    <a:pt x="491" y="966"/>
                  </a:lnTo>
                  <a:lnTo>
                    <a:pt x="638" y="1217"/>
                  </a:lnTo>
                  <a:lnTo>
                    <a:pt x="773" y="1452"/>
                  </a:lnTo>
                  <a:lnTo>
                    <a:pt x="904" y="1677"/>
                  </a:lnTo>
                  <a:lnTo>
                    <a:pt x="1026" y="1891"/>
                  </a:lnTo>
                  <a:lnTo>
                    <a:pt x="1145" y="2098"/>
                  </a:lnTo>
                  <a:close/>
                  <a:moveTo>
                    <a:pt x="1179" y="2098"/>
                  </a:moveTo>
                  <a:lnTo>
                    <a:pt x="1166" y="2098"/>
                  </a:lnTo>
                  <a:lnTo>
                    <a:pt x="1043" y="1883"/>
                  </a:lnTo>
                  <a:lnTo>
                    <a:pt x="915" y="1659"/>
                  </a:lnTo>
                  <a:lnTo>
                    <a:pt x="781" y="1425"/>
                  </a:lnTo>
                  <a:lnTo>
                    <a:pt x="640" y="1181"/>
                  </a:lnTo>
                  <a:lnTo>
                    <a:pt x="491" y="923"/>
                  </a:lnTo>
                  <a:lnTo>
                    <a:pt x="335" y="653"/>
                  </a:lnTo>
                  <a:lnTo>
                    <a:pt x="171" y="370"/>
                  </a:lnTo>
                  <a:lnTo>
                    <a:pt x="0" y="75"/>
                  </a:lnTo>
                  <a:lnTo>
                    <a:pt x="0" y="64"/>
                  </a:lnTo>
                  <a:lnTo>
                    <a:pt x="180" y="370"/>
                  </a:lnTo>
                  <a:lnTo>
                    <a:pt x="350" y="660"/>
                  </a:lnTo>
                  <a:lnTo>
                    <a:pt x="509" y="933"/>
                  </a:lnTo>
                  <a:lnTo>
                    <a:pt x="659" y="1191"/>
                  </a:lnTo>
                  <a:lnTo>
                    <a:pt x="799" y="1434"/>
                  </a:lnTo>
                  <a:lnTo>
                    <a:pt x="932" y="1666"/>
                  </a:lnTo>
                  <a:lnTo>
                    <a:pt x="1058" y="1886"/>
                  </a:lnTo>
                  <a:lnTo>
                    <a:pt x="1179" y="2098"/>
                  </a:lnTo>
                  <a:close/>
                  <a:moveTo>
                    <a:pt x="1213" y="2098"/>
                  </a:moveTo>
                  <a:lnTo>
                    <a:pt x="1200" y="2098"/>
                  </a:lnTo>
                  <a:lnTo>
                    <a:pt x="1075" y="1878"/>
                  </a:lnTo>
                  <a:lnTo>
                    <a:pt x="943" y="1649"/>
                  </a:lnTo>
                  <a:lnTo>
                    <a:pt x="805" y="1407"/>
                  </a:lnTo>
                  <a:lnTo>
                    <a:pt x="661" y="1155"/>
                  </a:lnTo>
                  <a:lnTo>
                    <a:pt x="507" y="888"/>
                  </a:lnTo>
                  <a:lnTo>
                    <a:pt x="348" y="610"/>
                  </a:lnTo>
                  <a:lnTo>
                    <a:pt x="178" y="316"/>
                  </a:lnTo>
                  <a:lnTo>
                    <a:pt x="0" y="9"/>
                  </a:lnTo>
                  <a:lnTo>
                    <a:pt x="0" y="0"/>
                  </a:lnTo>
                  <a:lnTo>
                    <a:pt x="186" y="318"/>
                  </a:lnTo>
                  <a:lnTo>
                    <a:pt x="363" y="618"/>
                  </a:lnTo>
                  <a:lnTo>
                    <a:pt x="527" y="900"/>
                  </a:lnTo>
                  <a:lnTo>
                    <a:pt x="681" y="1166"/>
                  </a:lnTo>
                  <a:lnTo>
                    <a:pt x="824" y="1416"/>
                  </a:lnTo>
                  <a:lnTo>
                    <a:pt x="961" y="1654"/>
                  </a:lnTo>
                  <a:lnTo>
                    <a:pt x="1089" y="1881"/>
                  </a:lnTo>
                  <a:lnTo>
                    <a:pt x="1213" y="2098"/>
                  </a:lnTo>
                  <a:close/>
                </a:path>
              </a:pathLst>
            </a:custGeom>
            <a:solidFill>
              <a:srgbClr val="DEB06B"/>
            </a:solidFill>
            <a:ln w="635">
              <a:solidFill>
                <a:srgbClr val="EBBD7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22" name="Freeform 42"/>
            <p:cNvSpPr>
              <a:spLocks/>
            </p:cNvSpPr>
            <p:nvPr/>
          </p:nvSpPr>
          <p:spPr bwMode="auto">
            <a:xfrm>
              <a:off x="931" y="47"/>
              <a:ext cx="972" cy="16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45" y="3385"/>
                </a:cxn>
                <a:cxn ang="0">
                  <a:pos x="1945" y="3093"/>
                </a:cxn>
                <a:cxn ang="0">
                  <a:pos x="167" y="0"/>
                </a:cxn>
                <a:cxn ang="0">
                  <a:pos x="0" y="0"/>
                </a:cxn>
              </a:cxnLst>
              <a:rect l="0" t="0" r="r" b="b"/>
              <a:pathLst>
                <a:path w="1945" h="3385">
                  <a:moveTo>
                    <a:pt x="0" y="0"/>
                  </a:moveTo>
                  <a:lnTo>
                    <a:pt x="1945" y="3385"/>
                  </a:lnTo>
                  <a:lnTo>
                    <a:pt x="1945" y="3093"/>
                  </a:lnTo>
                  <a:lnTo>
                    <a:pt x="1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E8B5"/>
            </a:solidFill>
            <a:ln w="3175">
              <a:solidFill>
                <a:srgbClr val="E8DEB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23" name="Freeform 43"/>
            <p:cNvSpPr>
              <a:spLocks/>
            </p:cNvSpPr>
            <p:nvPr/>
          </p:nvSpPr>
          <p:spPr bwMode="auto">
            <a:xfrm>
              <a:off x="911" y="47"/>
              <a:ext cx="992" cy="172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84" y="3453"/>
                </a:cxn>
                <a:cxn ang="0">
                  <a:pos x="1984" y="3163"/>
                </a:cxn>
                <a:cxn ang="0">
                  <a:pos x="166" y="0"/>
                </a:cxn>
                <a:cxn ang="0">
                  <a:pos x="0" y="0"/>
                </a:cxn>
              </a:cxnLst>
              <a:rect l="0" t="0" r="r" b="b"/>
              <a:pathLst>
                <a:path w="1984" h="3453">
                  <a:moveTo>
                    <a:pt x="0" y="0"/>
                  </a:moveTo>
                  <a:lnTo>
                    <a:pt x="1984" y="3453"/>
                  </a:lnTo>
                  <a:lnTo>
                    <a:pt x="1984" y="3163"/>
                  </a:lnTo>
                  <a:lnTo>
                    <a:pt x="16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7C985"/>
            </a:solidFill>
            <a:ln w="635">
              <a:solidFill>
                <a:srgbClr val="FFD994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24" name="Freeform 44"/>
            <p:cNvSpPr>
              <a:spLocks noEditPoints="1"/>
            </p:cNvSpPr>
            <p:nvPr/>
          </p:nvSpPr>
          <p:spPr bwMode="auto">
            <a:xfrm>
              <a:off x="911" y="47"/>
              <a:ext cx="992" cy="1709"/>
            </a:xfrm>
            <a:custGeom>
              <a:avLst/>
              <a:gdLst/>
              <a:ahLst/>
              <a:cxnLst>
                <a:cxn ang="0">
                  <a:pos x="377" y="389"/>
                </a:cxn>
                <a:cxn ang="0">
                  <a:pos x="829" y="1176"/>
                </a:cxn>
                <a:cxn ang="0">
                  <a:pos x="1287" y="1970"/>
                </a:cxn>
                <a:cxn ang="0">
                  <a:pos x="1750" y="2769"/>
                </a:cxn>
                <a:cxn ang="0">
                  <a:pos x="1984" y="3182"/>
                </a:cxn>
                <a:cxn ang="0">
                  <a:pos x="1547" y="2432"/>
                </a:cxn>
                <a:cxn ang="0">
                  <a:pos x="1098" y="1656"/>
                </a:cxn>
                <a:cxn ang="0">
                  <a:pos x="631" y="846"/>
                </a:cxn>
                <a:cxn ang="0">
                  <a:pos x="148" y="0"/>
                </a:cxn>
                <a:cxn ang="0">
                  <a:pos x="0" y="0"/>
                </a:cxn>
                <a:cxn ang="0">
                  <a:pos x="1572" y="2736"/>
                </a:cxn>
                <a:cxn ang="0">
                  <a:pos x="1120" y="1944"/>
                </a:cxn>
                <a:cxn ang="0">
                  <a:pos x="671" y="1160"/>
                </a:cxn>
                <a:cxn ang="0">
                  <a:pos x="227" y="383"/>
                </a:cxn>
                <a:cxn ang="0">
                  <a:pos x="0" y="0"/>
                </a:cxn>
                <a:cxn ang="0">
                  <a:pos x="1737" y="2981"/>
                </a:cxn>
                <a:cxn ang="0">
                  <a:pos x="1246" y="2121"/>
                </a:cxn>
                <a:cxn ang="0">
                  <a:pos x="758" y="1266"/>
                </a:cxn>
                <a:cxn ang="0">
                  <a:pos x="275" y="419"/>
                </a:cxn>
                <a:cxn ang="0">
                  <a:pos x="28" y="0"/>
                </a:cxn>
                <a:cxn ang="0">
                  <a:pos x="551" y="914"/>
                </a:cxn>
                <a:cxn ang="0">
                  <a:pos x="1051" y="1787"/>
                </a:cxn>
                <a:cxn ang="0">
                  <a:pos x="1527" y="2621"/>
                </a:cxn>
                <a:cxn ang="0">
                  <a:pos x="1984" y="3419"/>
                </a:cxn>
                <a:cxn ang="0">
                  <a:pos x="1984" y="3370"/>
                </a:cxn>
                <a:cxn ang="0">
                  <a:pos x="1498" y="2521"/>
                </a:cxn>
                <a:cxn ang="0">
                  <a:pos x="1016" y="1676"/>
                </a:cxn>
                <a:cxn ang="0">
                  <a:pos x="537" y="836"/>
                </a:cxn>
                <a:cxn ang="0">
                  <a:pos x="62" y="0"/>
                </a:cxn>
                <a:cxn ang="0">
                  <a:pos x="318" y="458"/>
                </a:cxn>
                <a:cxn ang="0">
                  <a:pos x="822" y="1342"/>
                </a:cxn>
                <a:cxn ang="0">
                  <a:pos x="1302" y="2187"/>
                </a:cxn>
                <a:cxn ang="0">
                  <a:pos x="1761" y="2990"/>
                </a:cxn>
                <a:cxn ang="0">
                  <a:pos x="1984" y="3370"/>
                </a:cxn>
                <a:cxn ang="0">
                  <a:pos x="1742" y="2906"/>
                </a:cxn>
                <a:cxn ang="0">
                  <a:pos x="1264" y="2071"/>
                </a:cxn>
                <a:cxn ang="0">
                  <a:pos x="790" y="1239"/>
                </a:cxn>
                <a:cxn ang="0">
                  <a:pos x="318" y="411"/>
                </a:cxn>
                <a:cxn ang="0">
                  <a:pos x="80" y="0"/>
                </a:cxn>
                <a:cxn ang="0">
                  <a:pos x="592" y="897"/>
                </a:cxn>
                <a:cxn ang="0">
                  <a:pos x="1079" y="1751"/>
                </a:cxn>
                <a:cxn ang="0">
                  <a:pos x="1542" y="2561"/>
                </a:cxn>
                <a:cxn ang="0">
                  <a:pos x="1984" y="3334"/>
                </a:cxn>
                <a:cxn ang="0">
                  <a:pos x="1984" y="3276"/>
                </a:cxn>
                <a:cxn ang="0">
                  <a:pos x="1508" y="2452"/>
                </a:cxn>
                <a:cxn ang="0">
                  <a:pos x="1038" y="1631"/>
                </a:cxn>
                <a:cxn ang="0">
                  <a:pos x="570" y="814"/>
                </a:cxn>
                <a:cxn ang="0">
                  <a:pos x="107" y="0"/>
                </a:cxn>
                <a:cxn ang="0">
                  <a:pos x="358" y="449"/>
                </a:cxn>
                <a:cxn ang="0">
                  <a:pos x="850" y="1311"/>
                </a:cxn>
                <a:cxn ang="0">
                  <a:pos x="1319" y="2133"/>
                </a:cxn>
                <a:cxn ang="0">
                  <a:pos x="1767" y="2912"/>
                </a:cxn>
                <a:cxn ang="0">
                  <a:pos x="1984" y="3276"/>
                </a:cxn>
                <a:cxn ang="0">
                  <a:pos x="1747" y="2817"/>
                </a:cxn>
                <a:cxn ang="0">
                  <a:pos x="1279" y="2006"/>
                </a:cxn>
                <a:cxn ang="0">
                  <a:pos x="815" y="1199"/>
                </a:cxn>
                <a:cxn ang="0">
                  <a:pos x="356" y="397"/>
                </a:cxn>
                <a:cxn ang="0">
                  <a:pos x="126" y="0"/>
                </a:cxn>
                <a:cxn ang="0">
                  <a:pos x="621" y="869"/>
                </a:cxn>
                <a:cxn ang="0">
                  <a:pos x="1094" y="1697"/>
                </a:cxn>
                <a:cxn ang="0">
                  <a:pos x="1548" y="2485"/>
                </a:cxn>
                <a:cxn ang="0">
                  <a:pos x="1984" y="3240"/>
                </a:cxn>
              </a:cxnLst>
              <a:rect l="0" t="0" r="r" b="b"/>
              <a:pathLst>
                <a:path w="1984" h="3419">
                  <a:moveTo>
                    <a:pt x="153" y="0"/>
                  </a:moveTo>
                  <a:lnTo>
                    <a:pt x="377" y="389"/>
                  </a:lnTo>
                  <a:lnTo>
                    <a:pt x="603" y="783"/>
                  </a:lnTo>
                  <a:lnTo>
                    <a:pt x="829" y="1176"/>
                  </a:lnTo>
                  <a:lnTo>
                    <a:pt x="1058" y="1574"/>
                  </a:lnTo>
                  <a:lnTo>
                    <a:pt x="1287" y="1970"/>
                  </a:lnTo>
                  <a:lnTo>
                    <a:pt x="1519" y="2369"/>
                  </a:lnTo>
                  <a:lnTo>
                    <a:pt x="1750" y="2769"/>
                  </a:lnTo>
                  <a:lnTo>
                    <a:pt x="1984" y="3172"/>
                  </a:lnTo>
                  <a:lnTo>
                    <a:pt x="1984" y="3182"/>
                  </a:lnTo>
                  <a:lnTo>
                    <a:pt x="1765" y="2810"/>
                  </a:lnTo>
                  <a:lnTo>
                    <a:pt x="1547" y="2432"/>
                  </a:lnTo>
                  <a:lnTo>
                    <a:pt x="1324" y="2047"/>
                  </a:lnTo>
                  <a:lnTo>
                    <a:pt x="1098" y="1656"/>
                  </a:lnTo>
                  <a:lnTo>
                    <a:pt x="867" y="1255"/>
                  </a:lnTo>
                  <a:lnTo>
                    <a:pt x="631" y="846"/>
                  </a:lnTo>
                  <a:lnTo>
                    <a:pt x="392" y="427"/>
                  </a:lnTo>
                  <a:lnTo>
                    <a:pt x="148" y="0"/>
                  </a:lnTo>
                  <a:lnTo>
                    <a:pt x="153" y="0"/>
                  </a:lnTo>
                  <a:close/>
                  <a:moveTo>
                    <a:pt x="0" y="0"/>
                  </a:moveTo>
                  <a:lnTo>
                    <a:pt x="1800" y="3136"/>
                  </a:lnTo>
                  <a:lnTo>
                    <a:pt x="1572" y="2736"/>
                  </a:lnTo>
                  <a:lnTo>
                    <a:pt x="1346" y="2340"/>
                  </a:lnTo>
                  <a:lnTo>
                    <a:pt x="1120" y="1944"/>
                  </a:lnTo>
                  <a:lnTo>
                    <a:pt x="896" y="1552"/>
                  </a:lnTo>
                  <a:lnTo>
                    <a:pt x="671" y="1160"/>
                  </a:lnTo>
                  <a:lnTo>
                    <a:pt x="448" y="770"/>
                  </a:lnTo>
                  <a:lnTo>
                    <a:pt x="227" y="383"/>
                  </a:lnTo>
                  <a:lnTo>
                    <a:pt x="9" y="0"/>
                  </a:lnTo>
                  <a:lnTo>
                    <a:pt x="0" y="0"/>
                  </a:lnTo>
                  <a:close/>
                  <a:moveTo>
                    <a:pt x="1984" y="3413"/>
                  </a:moveTo>
                  <a:lnTo>
                    <a:pt x="1737" y="2981"/>
                  </a:lnTo>
                  <a:lnTo>
                    <a:pt x="1492" y="2551"/>
                  </a:lnTo>
                  <a:lnTo>
                    <a:pt x="1246" y="2121"/>
                  </a:lnTo>
                  <a:lnTo>
                    <a:pt x="1002" y="1694"/>
                  </a:lnTo>
                  <a:lnTo>
                    <a:pt x="758" y="1266"/>
                  </a:lnTo>
                  <a:lnTo>
                    <a:pt x="516" y="843"/>
                  </a:lnTo>
                  <a:lnTo>
                    <a:pt x="275" y="419"/>
                  </a:lnTo>
                  <a:lnTo>
                    <a:pt x="36" y="0"/>
                  </a:lnTo>
                  <a:lnTo>
                    <a:pt x="28" y="0"/>
                  </a:lnTo>
                  <a:lnTo>
                    <a:pt x="291" y="461"/>
                  </a:lnTo>
                  <a:lnTo>
                    <a:pt x="551" y="914"/>
                  </a:lnTo>
                  <a:lnTo>
                    <a:pt x="803" y="1355"/>
                  </a:lnTo>
                  <a:lnTo>
                    <a:pt x="1051" y="1787"/>
                  </a:lnTo>
                  <a:lnTo>
                    <a:pt x="1291" y="2207"/>
                  </a:lnTo>
                  <a:lnTo>
                    <a:pt x="1527" y="2621"/>
                  </a:lnTo>
                  <a:lnTo>
                    <a:pt x="1758" y="3024"/>
                  </a:lnTo>
                  <a:lnTo>
                    <a:pt x="1984" y="3419"/>
                  </a:lnTo>
                  <a:lnTo>
                    <a:pt x="1984" y="3413"/>
                  </a:lnTo>
                  <a:close/>
                  <a:moveTo>
                    <a:pt x="1984" y="3370"/>
                  </a:moveTo>
                  <a:lnTo>
                    <a:pt x="1740" y="2945"/>
                  </a:lnTo>
                  <a:lnTo>
                    <a:pt x="1498" y="2521"/>
                  </a:lnTo>
                  <a:lnTo>
                    <a:pt x="1256" y="2098"/>
                  </a:lnTo>
                  <a:lnTo>
                    <a:pt x="1016" y="1676"/>
                  </a:lnTo>
                  <a:lnTo>
                    <a:pt x="776" y="1255"/>
                  </a:lnTo>
                  <a:lnTo>
                    <a:pt x="537" y="836"/>
                  </a:lnTo>
                  <a:lnTo>
                    <a:pt x="299" y="416"/>
                  </a:lnTo>
                  <a:lnTo>
                    <a:pt x="62" y="0"/>
                  </a:lnTo>
                  <a:lnTo>
                    <a:pt x="57" y="0"/>
                  </a:lnTo>
                  <a:lnTo>
                    <a:pt x="318" y="458"/>
                  </a:lnTo>
                  <a:lnTo>
                    <a:pt x="572" y="906"/>
                  </a:lnTo>
                  <a:lnTo>
                    <a:pt x="822" y="1342"/>
                  </a:lnTo>
                  <a:lnTo>
                    <a:pt x="1066" y="1770"/>
                  </a:lnTo>
                  <a:lnTo>
                    <a:pt x="1302" y="2187"/>
                  </a:lnTo>
                  <a:lnTo>
                    <a:pt x="1535" y="2593"/>
                  </a:lnTo>
                  <a:lnTo>
                    <a:pt x="1761" y="2990"/>
                  </a:lnTo>
                  <a:lnTo>
                    <a:pt x="1984" y="3377"/>
                  </a:lnTo>
                  <a:lnTo>
                    <a:pt x="1984" y="3370"/>
                  </a:lnTo>
                  <a:close/>
                  <a:moveTo>
                    <a:pt x="1984" y="3325"/>
                  </a:moveTo>
                  <a:lnTo>
                    <a:pt x="1742" y="2906"/>
                  </a:lnTo>
                  <a:lnTo>
                    <a:pt x="1503" y="2488"/>
                  </a:lnTo>
                  <a:lnTo>
                    <a:pt x="1264" y="2071"/>
                  </a:lnTo>
                  <a:lnTo>
                    <a:pt x="1028" y="1656"/>
                  </a:lnTo>
                  <a:lnTo>
                    <a:pt x="790" y="1239"/>
                  </a:lnTo>
                  <a:lnTo>
                    <a:pt x="553" y="825"/>
                  </a:lnTo>
                  <a:lnTo>
                    <a:pt x="318" y="411"/>
                  </a:lnTo>
                  <a:lnTo>
                    <a:pt x="84" y="0"/>
                  </a:lnTo>
                  <a:lnTo>
                    <a:pt x="80" y="0"/>
                  </a:lnTo>
                  <a:lnTo>
                    <a:pt x="339" y="454"/>
                  </a:lnTo>
                  <a:lnTo>
                    <a:pt x="592" y="897"/>
                  </a:lnTo>
                  <a:lnTo>
                    <a:pt x="837" y="1329"/>
                  </a:lnTo>
                  <a:lnTo>
                    <a:pt x="1079" y="1751"/>
                  </a:lnTo>
                  <a:lnTo>
                    <a:pt x="1313" y="2160"/>
                  </a:lnTo>
                  <a:lnTo>
                    <a:pt x="1542" y="2561"/>
                  </a:lnTo>
                  <a:lnTo>
                    <a:pt x="1764" y="2952"/>
                  </a:lnTo>
                  <a:lnTo>
                    <a:pt x="1984" y="3334"/>
                  </a:lnTo>
                  <a:lnTo>
                    <a:pt x="1984" y="3325"/>
                  </a:lnTo>
                  <a:close/>
                  <a:moveTo>
                    <a:pt x="1984" y="3276"/>
                  </a:moveTo>
                  <a:lnTo>
                    <a:pt x="1745" y="2863"/>
                  </a:lnTo>
                  <a:lnTo>
                    <a:pt x="1508" y="2452"/>
                  </a:lnTo>
                  <a:lnTo>
                    <a:pt x="1272" y="2040"/>
                  </a:lnTo>
                  <a:lnTo>
                    <a:pt x="1038" y="1631"/>
                  </a:lnTo>
                  <a:lnTo>
                    <a:pt x="803" y="1221"/>
                  </a:lnTo>
                  <a:lnTo>
                    <a:pt x="570" y="814"/>
                  </a:lnTo>
                  <a:lnTo>
                    <a:pt x="337" y="405"/>
                  </a:lnTo>
                  <a:lnTo>
                    <a:pt x="107" y="0"/>
                  </a:lnTo>
                  <a:lnTo>
                    <a:pt x="103" y="0"/>
                  </a:lnTo>
                  <a:lnTo>
                    <a:pt x="358" y="449"/>
                  </a:lnTo>
                  <a:lnTo>
                    <a:pt x="607" y="886"/>
                  </a:lnTo>
                  <a:lnTo>
                    <a:pt x="850" y="1311"/>
                  </a:lnTo>
                  <a:lnTo>
                    <a:pt x="1089" y="1728"/>
                  </a:lnTo>
                  <a:lnTo>
                    <a:pt x="1319" y="2133"/>
                  </a:lnTo>
                  <a:lnTo>
                    <a:pt x="1545" y="2528"/>
                  </a:lnTo>
                  <a:lnTo>
                    <a:pt x="1767" y="2912"/>
                  </a:lnTo>
                  <a:lnTo>
                    <a:pt x="1984" y="3289"/>
                  </a:lnTo>
                  <a:lnTo>
                    <a:pt x="1984" y="3276"/>
                  </a:lnTo>
                  <a:close/>
                  <a:moveTo>
                    <a:pt x="1984" y="3226"/>
                  </a:moveTo>
                  <a:lnTo>
                    <a:pt x="1747" y="2817"/>
                  </a:lnTo>
                  <a:lnTo>
                    <a:pt x="1513" y="2412"/>
                  </a:lnTo>
                  <a:lnTo>
                    <a:pt x="1279" y="2006"/>
                  </a:lnTo>
                  <a:lnTo>
                    <a:pt x="1048" y="1603"/>
                  </a:lnTo>
                  <a:lnTo>
                    <a:pt x="815" y="1199"/>
                  </a:lnTo>
                  <a:lnTo>
                    <a:pt x="587" y="798"/>
                  </a:lnTo>
                  <a:lnTo>
                    <a:pt x="356" y="397"/>
                  </a:lnTo>
                  <a:lnTo>
                    <a:pt x="129" y="0"/>
                  </a:lnTo>
                  <a:lnTo>
                    <a:pt x="126" y="0"/>
                  </a:lnTo>
                  <a:lnTo>
                    <a:pt x="376" y="440"/>
                  </a:lnTo>
                  <a:lnTo>
                    <a:pt x="621" y="869"/>
                  </a:lnTo>
                  <a:lnTo>
                    <a:pt x="859" y="1287"/>
                  </a:lnTo>
                  <a:lnTo>
                    <a:pt x="1094" y="1697"/>
                  </a:lnTo>
                  <a:lnTo>
                    <a:pt x="1323" y="2094"/>
                  </a:lnTo>
                  <a:lnTo>
                    <a:pt x="1548" y="2485"/>
                  </a:lnTo>
                  <a:lnTo>
                    <a:pt x="1768" y="2866"/>
                  </a:lnTo>
                  <a:lnTo>
                    <a:pt x="1984" y="3240"/>
                  </a:lnTo>
                  <a:lnTo>
                    <a:pt x="1984" y="3226"/>
                  </a:lnTo>
                  <a:close/>
                </a:path>
              </a:pathLst>
            </a:custGeom>
            <a:solidFill>
              <a:srgbClr val="DEB06B"/>
            </a:solidFill>
            <a:ln w="635">
              <a:solidFill>
                <a:srgbClr val="EBBD7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25" name="Freeform 45"/>
            <p:cNvSpPr>
              <a:spLocks/>
            </p:cNvSpPr>
            <p:nvPr/>
          </p:nvSpPr>
          <p:spPr bwMode="auto">
            <a:xfrm>
              <a:off x="2" y="271"/>
              <a:ext cx="1393" cy="2426"/>
            </a:xfrm>
            <a:custGeom>
              <a:avLst/>
              <a:gdLst/>
              <a:ahLst/>
              <a:cxnLst>
                <a:cxn ang="0">
                  <a:pos x="0" y="290"/>
                </a:cxn>
                <a:cxn ang="0">
                  <a:pos x="2619" y="4852"/>
                </a:cxn>
                <a:cxn ang="0">
                  <a:pos x="2787" y="4852"/>
                </a:cxn>
                <a:cxn ang="0">
                  <a:pos x="0" y="0"/>
                </a:cxn>
                <a:cxn ang="0">
                  <a:pos x="0" y="290"/>
                </a:cxn>
              </a:cxnLst>
              <a:rect l="0" t="0" r="r" b="b"/>
              <a:pathLst>
                <a:path w="2787" h="4852">
                  <a:moveTo>
                    <a:pt x="0" y="290"/>
                  </a:moveTo>
                  <a:lnTo>
                    <a:pt x="2619" y="4852"/>
                  </a:lnTo>
                  <a:lnTo>
                    <a:pt x="2787" y="4852"/>
                  </a:lnTo>
                  <a:lnTo>
                    <a:pt x="0" y="0"/>
                  </a:lnTo>
                  <a:lnTo>
                    <a:pt x="0" y="290"/>
                  </a:lnTo>
                  <a:close/>
                </a:path>
              </a:pathLst>
            </a:custGeom>
            <a:solidFill>
              <a:srgbClr val="F5E8B5"/>
            </a:solidFill>
            <a:ln w="3175">
              <a:solidFill>
                <a:srgbClr val="E8DEB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26" name="Freeform 46"/>
            <p:cNvSpPr>
              <a:spLocks/>
            </p:cNvSpPr>
            <p:nvPr/>
          </p:nvSpPr>
          <p:spPr bwMode="auto">
            <a:xfrm>
              <a:off x="2" y="306"/>
              <a:ext cx="1374" cy="2391"/>
            </a:xfrm>
            <a:custGeom>
              <a:avLst/>
              <a:gdLst/>
              <a:ahLst/>
              <a:cxnLst>
                <a:cxn ang="0">
                  <a:pos x="0" y="291"/>
                </a:cxn>
                <a:cxn ang="0">
                  <a:pos x="2580" y="4783"/>
                </a:cxn>
                <a:cxn ang="0">
                  <a:pos x="2747" y="4783"/>
                </a:cxn>
                <a:cxn ang="0">
                  <a:pos x="0" y="0"/>
                </a:cxn>
                <a:cxn ang="0">
                  <a:pos x="0" y="291"/>
                </a:cxn>
              </a:cxnLst>
              <a:rect l="0" t="0" r="r" b="b"/>
              <a:pathLst>
                <a:path w="2747" h="4783">
                  <a:moveTo>
                    <a:pt x="0" y="291"/>
                  </a:moveTo>
                  <a:lnTo>
                    <a:pt x="2580" y="4783"/>
                  </a:lnTo>
                  <a:lnTo>
                    <a:pt x="2747" y="4783"/>
                  </a:lnTo>
                  <a:lnTo>
                    <a:pt x="0" y="0"/>
                  </a:lnTo>
                  <a:lnTo>
                    <a:pt x="0" y="291"/>
                  </a:lnTo>
                  <a:close/>
                </a:path>
              </a:pathLst>
            </a:custGeom>
            <a:solidFill>
              <a:srgbClr val="F7C985"/>
            </a:solidFill>
            <a:ln w="635">
              <a:solidFill>
                <a:srgbClr val="FFD994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27" name="Freeform 47"/>
            <p:cNvSpPr>
              <a:spLocks noEditPoints="1"/>
            </p:cNvSpPr>
            <p:nvPr/>
          </p:nvSpPr>
          <p:spPr bwMode="auto">
            <a:xfrm>
              <a:off x="2" y="322"/>
              <a:ext cx="1368" cy="2375"/>
            </a:xfrm>
            <a:custGeom>
              <a:avLst/>
              <a:gdLst/>
              <a:ahLst/>
              <a:cxnLst>
                <a:cxn ang="0">
                  <a:pos x="599" y="1016"/>
                </a:cxn>
                <a:cxn ang="0">
                  <a:pos x="1199" y="2070"/>
                </a:cxn>
                <a:cxn ang="0">
                  <a:pos x="1808" y="3135"/>
                </a:cxn>
                <a:cxn ang="0">
                  <a:pos x="2424" y="4208"/>
                </a:cxn>
                <a:cxn ang="0">
                  <a:pos x="2728" y="4751"/>
                </a:cxn>
                <a:cxn ang="0">
                  <a:pos x="2114" y="3681"/>
                </a:cxn>
                <a:cxn ang="0">
                  <a:pos x="1466" y="2545"/>
                </a:cxn>
                <a:cxn ang="0">
                  <a:pos x="775" y="1330"/>
                </a:cxn>
                <a:cxn ang="0">
                  <a:pos x="36" y="30"/>
                </a:cxn>
                <a:cxn ang="0">
                  <a:pos x="671" y="1423"/>
                </a:cxn>
                <a:cxn ang="0">
                  <a:pos x="2586" y="4751"/>
                </a:cxn>
                <a:cxn ang="0">
                  <a:pos x="2096" y="3896"/>
                </a:cxn>
                <a:cxn ang="0">
                  <a:pos x="1614" y="3056"/>
                </a:cxn>
                <a:cxn ang="0">
                  <a:pos x="1139" y="2231"/>
                </a:cxn>
                <a:cxn ang="0">
                  <a:pos x="671" y="1423"/>
                </a:cxn>
                <a:cxn ang="0">
                  <a:pos x="2278" y="4165"/>
                </a:cxn>
                <a:cxn ang="0">
                  <a:pos x="1616" y="3005"/>
                </a:cxn>
                <a:cxn ang="0">
                  <a:pos x="961" y="1863"/>
                </a:cxn>
                <a:cxn ang="0">
                  <a:pos x="317" y="745"/>
                </a:cxn>
                <a:cxn ang="0">
                  <a:pos x="0" y="219"/>
                </a:cxn>
                <a:cxn ang="0">
                  <a:pos x="704" y="1438"/>
                </a:cxn>
                <a:cxn ang="0">
                  <a:pos x="1374" y="2599"/>
                </a:cxn>
                <a:cxn ang="0">
                  <a:pos x="2007" y="3702"/>
                </a:cxn>
                <a:cxn ang="0">
                  <a:pos x="2608" y="4751"/>
                </a:cxn>
                <a:cxn ang="0">
                  <a:pos x="2637" y="4751"/>
                </a:cxn>
                <a:cxn ang="0">
                  <a:pos x="1967" y="3577"/>
                </a:cxn>
                <a:cxn ang="0">
                  <a:pos x="1305" y="2415"/>
                </a:cxn>
                <a:cxn ang="0">
                  <a:pos x="648" y="1265"/>
                </a:cxn>
                <a:cxn ang="0">
                  <a:pos x="0" y="134"/>
                </a:cxn>
                <a:cxn ang="0">
                  <a:pos x="363" y="786"/>
                </a:cxn>
                <a:cxn ang="0">
                  <a:pos x="1058" y="1999"/>
                </a:cxn>
                <a:cxn ang="0">
                  <a:pos x="1715" y="3146"/>
                </a:cxn>
                <a:cxn ang="0">
                  <a:pos x="2336" y="4230"/>
                </a:cxn>
                <a:cxn ang="0">
                  <a:pos x="2637" y="4751"/>
                </a:cxn>
                <a:cxn ang="0">
                  <a:pos x="2321" y="4158"/>
                </a:cxn>
                <a:cxn ang="0">
                  <a:pos x="1652" y="2980"/>
                </a:cxn>
                <a:cxn ang="0">
                  <a:pos x="985" y="1812"/>
                </a:cxn>
                <a:cxn ang="0">
                  <a:pos x="326" y="655"/>
                </a:cxn>
                <a:cxn ang="0">
                  <a:pos x="0" y="99"/>
                </a:cxn>
                <a:cxn ang="0">
                  <a:pos x="727" y="1369"/>
                </a:cxn>
                <a:cxn ang="0">
                  <a:pos x="1411" y="2565"/>
                </a:cxn>
                <a:cxn ang="0">
                  <a:pos x="2052" y="3690"/>
                </a:cxn>
                <a:cxn ang="0">
                  <a:pos x="2655" y="4751"/>
                </a:cxn>
                <a:cxn ang="0">
                  <a:pos x="2683" y="4751"/>
                </a:cxn>
                <a:cxn ang="0">
                  <a:pos x="2003" y="3559"/>
                </a:cxn>
                <a:cxn ang="0">
                  <a:pos x="1329" y="2376"/>
                </a:cxn>
                <a:cxn ang="0">
                  <a:pos x="661" y="1201"/>
                </a:cxn>
                <a:cxn ang="0">
                  <a:pos x="0" y="37"/>
                </a:cxn>
                <a:cxn ang="0">
                  <a:pos x="374" y="706"/>
                </a:cxn>
                <a:cxn ang="0">
                  <a:pos x="1086" y="1956"/>
                </a:cxn>
                <a:cxn ang="0">
                  <a:pos x="1754" y="3127"/>
                </a:cxn>
                <a:cxn ang="0">
                  <a:pos x="2379" y="4226"/>
                </a:cxn>
                <a:cxn ang="0">
                  <a:pos x="2683" y="4751"/>
                </a:cxn>
                <a:cxn ang="0">
                  <a:pos x="2361" y="4147"/>
                </a:cxn>
                <a:cxn ang="0">
                  <a:pos x="1677" y="2950"/>
                </a:cxn>
                <a:cxn ang="0">
                  <a:pos x="1001" y="1762"/>
                </a:cxn>
                <a:cxn ang="0">
                  <a:pos x="331" y="585"/>
                </a:cxn>
                <a:cxn ang="0">
                  <a:pos x="0" y="7"/>
                </a:cxn>
                <a:cxn ang="0">
                  <a:pos x="745" y="1315"/>
                </a:cxn>
                <a:cxn ang="0">
                  <a:pos x="1441" y="2537"/>
                </a:cxn>
                <a:cxn ang="0">
                  <a:pos x="2090" y="3680"/>
                </a:cxn>
                <a:cxn ang="0">
                  <a:pos x="2702" y="4751"/>
                </a:cxn>
              </a:cxnLst>
              <a:rect l="0" t="0" r="r" b="b"/>
              <a:pathLst>
                <a:path w="2736" h="4751">
                  <a:moveTo>
                    <a:pt x="303" y="493"/>
                  </a:moveTo>
                  <a:lnTo>
                    <a:pt x="599" y="1016"/>
                  </a:lnTo>
                  <a:lnTo>
                    <a:pt x="899" y="1543"/>
                  </a:lnTo>
                  <a:lnTo>
                    <a:pt x="1199" y="2070"/>
                  </a:lnTo>
                  <a:lnTo>
                    <a:pt x="1503" y="2602"/>
                  </a:lnTo>
                  <a:lnTo>
                    <a:pt x="1808" y="3135"/>
                  </a:lnTo>
                  <a:lnTo>
                    <a:pt x="2114" y="3671"/>
                  </a:lnTo>
                  <a:lnTo>
                    <a:pt x="2424" y="4208"/>
                  </a:lnTo>
                  <a:lnTo>
                    <a:pt x="2736" y="4751"/>
                  </a:lnTo>
                  <a:lnTo>
                    <a:pt x="2728" y="4751"/>
                  </a:lnTo>
                  <a:lnTo>
                    <a:pt x="2425" y="4222"/>
                  </a:lnTo>
                  <a:lnTo>
                    <a:pt x="2114" y="3681"/>
                  </a:lnTo>
                  <a:lnTo>
                    <a:pt x="1793" y="3121"/>
                  </a:lnTo>
                  <a:lnTo>
                    <a:pt x="1466" y="2545"/>
                  </a:lnTo>
                  <a:lnTo>
                    <a:pt x="1125" y="1947"/>
                  </a:lnTo>
                  <a:lnTo>
                    <a:pt x="775" y="1330"/>
                  </a:lnTo>
                  <a:lnTo>
                    <a:pt x="410" y="691"/>
                  </a:lnTo>
                  <a:lnTo>
                    <a:pt x="36" y="30"/>
                  </a:lnTo>
                  <a:lnTo>
                    <a:pt x="303" y="493"/>
                  </a:lnTo>
                  <a:close/>
                  <a:moveTo>
                    <a:pt x="671" y="1423"/>
                  </a:moveTo>
                  <a:lnTo>
                    <a:pt x="2580" y="4751"/>
                  </a:lnTo>
                  <a:lnTo>
                    <a:pt x="2586" y="4751"/>
                  </a:lnTo>
                  <a:lnTo>
                    <a:pt x="2341" y="4321"/>
                  </a:lnTo>
                  <a:lnTo>
                    <a:pt x="2096" y="3896"/>
                  </a:lnTo>
                  <a:lnTo>
                    <a:pt x="1855" y="3474"/>
                  </a:lnTo>
                  <a:lnTo>
                    <a:pt x="1614" y="3056"/>
                  </a:lnTo>
                  <a:lnTo>
                    <a:pt x="1375" y="2641"/>
                  </a:lnTo>
                  <a:lnTo>
                    <a:pt x="1139" y="2231"/>
                  </a:lnTo>
                  <a:lnTo>
                    <a:pt x="904" y="1825"/>
                  </a:lnTo>
                  <a:lnTo>
                    <a:pt x="671" y="1423"/>
                  </a:lnTo>
                  <a:close/>
                  <a:moveTo>
                    <a:pt x="2613" y="4751"/>
                  </a:moveTo>
                  <a:lnTo>
                    <a:pt x="2278" y="4165"/>
                  </a:lnTo>
                  <a:lnTo>
                    <a:pt x="1947" y="3583"/>
                  </a:lnTo>
                  <a:lnTo>
                    <a:pt x="1616" y="3005"/>
                  </a:lnTo>
                  <a:lnTo>
                    <a:pt x="1288" y="2433"/>
                  </a:lnTo>
                  <a:lnTo>
                    <a:pt x="961" y="1863"/>
                  </a:lnTo>
                  <a:lnTo>
                    <a:pt x="639" y="1301"/>
                  </a:lnTo>
                  <a:lnTo>
                    <a:pt x="317" y="745"/>
                  </a:lnTo>
                  <a:lnTo>
                    <a:pt x="0" y="196"/>
                  </a:lnTo>
                  <a:lnTo>
                    <a:pt x="0" y="219"/>
                  </a:lnTo>
                  <a:lnTo>
                    <a:pt x="357" y="836"/>
                  </a:lnTo>
                  <a:lnTo>
                    <a:pt x="704" y="1438"/>
                  </a:lnTo>
                  <a:lnTo>
                    <a:pt x="1043" y="2025"/>
                  </a:lnTo>
                  <a:lnTo>
                    <a:pt x="1374" y="2599"/>
                  </a:lnTo>
                  <a:lnTo>
                    <a:pt x="1694" y="3157"/>
                  </a:lnTo>
                  <a:lnTo>
                    <a:pt x="2007" y="3702"/>
                  </a:lnTo>
                  <a:lnTo>
                    <a:pt x="2311" y="4233"/>
                  </a:lnTo>
                  <a:lnTo>
                    <a:pt x="2608" y="4751"/>
                  </a:lnTo>
                  <a:lnTo>
                    <a:pt x="2613" y="4751"/>
                  </a:lnTo>
                  <a:close/>
                  <a:moveTo>
                    <a:pt x="2637" y="4751"/>
                  </a:moveTo>
                  <a:lnTo>
                    <a:pt x="2301" y="4162"/>
                  </a:lnTo>
                  <a:lnTo>
                    <a:pt x="1967" y="3577"/>
                  </a:lnTo>
                  <a:lnTo>
                    <a:pt x="1635" y="2993"/>
                  </a:lnTo>
                  <a:lnTo>
                    <a:pt x="1305" y="2415"/>
                  </a:lnTo>
                  <a:lnTo>
                    <a:pt x="975" y="1837"/>
                  </a:lnTo>
                  <a:lnTo>
                    <a:pt x="648" y="1265"/>
                  </a:lnTo>
                  <a:lnTo>
                    <a:pt x="322" y="697"/>
                  </a:lnTo>
                  <a:lnTo>
                    <a:pt x="0" y="134"/>
                  </a:lnTo>
                  <a:lnTo>
                    <a:pt x="0" y="154"/>
                  </a:lnTo>
                  <a:lnTo>
                    <a:pt x="363" y="786"/>
                  </a:lnTo>
                  <a:lnTo>
                    <a:pt x="716" y="1402"/>
                  </a:lnTo>
                  <a:lnTo>
                    <a:pt x="1058" y="1999"/>
                  </a:lnTo>
                  <a:lnTo>
                    <a:pt x="1393" y="2582"/>
                  </a:lnTo>
                  <a:lnTo>
                    <a:pt x="1715" y="3146"/>
                  </a:lnTo>
                  <a:lnTo>
                    <a:pt x="2030" y="3697"/>
                  </a:lnTo>
                  <a:lnTo>
                    <a:pt x="2336" y="4230"/>
                  </a:lnTo>
                  <a:lnTo>
                    <a:pt x="2633" y="4751"/>
                  </a:lnTo>
                  <a:lnTo>
                    <a:pt x="2637" y="4751"/>
                  </a:lnTo>
                  <a:close/>
                  <a:moveTo>
                    <a:pt x="2659" y="4751"/>
                  </a:moveTo>
                  <a:lnTo>
                    <a:pt x="2321" y="4158"/>
                  </a:lnTo>
                  <a:lnTo>
                    <a:pt x="1985" y="3568"/>
                  </a:lnTo>
                  <a:lnTo>
                    <a:pt x="1652" y="2980"/>
                  </a:lnTo>
                  <a:lnTo>
                    <a:pt x="1319" y="2395"/>
                  </a:lnTo>
                  <a:lnTo>
                    <a:pt x="985" y="1812"/>
                  </a:lnTo>
                  <a:lnTo>
                    <a:pt x="656" y="1232"/>
                  </a:lnTo>
                  <a:lnTo>
                    <a:pt x="326" y="655"/>
                  </a:lnTo>
                  <a:lnTo>
                    <a:pt x="0" y="81"/>
                  </a:lnTo>
                  <a:lnTo>
                    <a:pt x="0" y="99"/>
                  </a:lnTo>
                  <a:lnTo>
                    <a:pt x="369" y="743"/>
                  </a:lnTo>
                  <a:lnTo>
                    <a:pt x="727" y="1369"/>
                  </a:lnTo>
                  <a:lnTo>
                    <a:pt x="1074" y="1975"/>
                  </a:lnTo>
                  <a:lnTo>
                    <a:pt x="1411" y="2565"/>
                  </a:lnTo>
                  <a:lnTo>
                    <a:pt x="1736" y="3136"/>
                  </a:lnTo>
                  <a:lnTo>
                    <a:pt x="2052" y="3690"/>
                  </a:lnTo>
                  <a:lnTo>
                    <a:pt x="2357" y="4228"/>
                  </a:lnTo>
                  <a:lnTo>
                    <a:pt x="2655" y="4751"/>
                  </a:lnTo>
                  <a:lnTo>
                    <a:pt x="2659" y="4751"/>
                  </a:lnTo>
                  <a:close/>
                  <a:moveTo>
                    <a:pt x="2683" y="4751"/>
                  </a:moveTo>
                  <a:lnTo>
                    <a:pt x="2342" y="4153"/>
                  </a:lnTo>
                  <a:lnTo>
                    <a:pt x="2003" y="3559"/>
                  </a:lnTo>
                  <a:lnTo>
                    <a:pt x="1664" y="2965"/>
                  </a:lnTo>
                  <a:lnTo>
                    <a:pt x="1329" y="2376"/>
                  </a:lnTo>
                  <a:lnTo>
                    <a:pt x="994" y="1787"/>
                  </a:lnTo>
                  <a:lnTo>
                    <a:pt x="661" y="1201"/>
                  </a:lnTo>
                  <a:lnTo>
                    <a:pt x="330" y="617"/>
                  </a:lnTo>
                  <a:lnTo>
                    <a:pt x="0" y="37"/>
                  </a:lnTo>
                  <a:lnTo>
                    <a:pt x="0" y="50"/>
                  </a:lnTo>
                  <a:lnTo>
                    <a:pt x="374" y="706"/>
                  </a:lnTo>
                  <a:lnTo>
                    <a:pt x="736" y="1341"/>
                  </a:lnTo>
                  <a:lnTo>
                    <a:pt x="1086" y="1956"/>
                  </a:lnTo>
                  <a:lnTo>
                    <a:pt x="1427" y="2552"/>
                  </a:lnTo>
                  <a:lnTo>
                    <a:pt x="1754" y="3127"/>
                  </a:lnTo>
                  <a:lnTo>
                    <a:pt x="2072" y="3686"/>
                  </a:lnTo>
                  <a:lnTo>
                    <a:pt x="2379" y="4226"/>
                  </a:lnTo>
                  <a:lnTo>
                    <a:pt x="2678" y="4751"/>
                  </a:lnTo>
                  <a:lnTo>
                    <a:pt x="2683" y="4751"/>
                  </a:lnTo>
                  <a:close/>
                  <a:moveTo>
                    <a:pt x="2708" y="4751"/>
                  </a:moveTo>
                  <a:lnTo>
                    <a:pt x="2361" y="4147"/>
                  </a:lnTo>
                  <a:lnTo>
                    <a:pt x="2018" y="3547"/>
                  </a:lnTo>
                  <a:lnTo>
                    <a:pt x="1677" y="2950"/>
                  </a:lnTo>
                  <a:lnTo>
                    <a:pt x="1338" y="2356"/>
                  </a:lnTo>
                  <a:lnTo>
                    <a:pt x="1001" y="1762"/>
                  </a:lnTo>
                  <a:lnTo>
                    <a:pt x="666" y="1173"/>
                  </a:lnTo>
                  <a:lnTo>
                    <a:pt x="331" y="585"/>
                  </a:lnTo>
                  <a:lnTo>
                    <a:pt x="0" y="0"/>
                  </a:lnTo>
                  <a:lnTo>
                    <a:pt x="0" y="7"/>
                  </a:lnTo>
                  <a:lnTo>
                    <a:pt x="378" y="671"/>
                  </a:lnTo>
                  <a:lnTo>
                    <a:pt x="745" y="1315"/>
                  </a:lnTo>
                  <a:lnTo>
                    <a:pt x="1098" y="1935"/>
                  </a:lnTo>
                  <a:lnTo>
                    <a:pt x="1441" y="2537"/>
                  </a:lnTo>
                  <a:lnTo>
                    <a:pt x="1770" y="3117"/>
                  </a:lnTo>
                  <a:lnTo>
                    <a:pt x="2090" y="3680"/>
                  </a:lnTo>
                  <a:lnTo>
                    <a:pt x="2399" y="4222"/>
                  </a:lnTo>
                  <a:lnTo>
                    <a:pt x="2702" y="4751"/>
                  </a:lnTo>
                  <a:lnTo>
                    <a:pt x="2708" y="4751"/>
                  </a:lnTo>
                  <a:close/>
                </a:path>
              </a:pathLst>
            </a:custGeom>
            <a:solidFill>
              <a:srgbClr val="DEB06B"/>
            </a:solidFill>
            <a:ln w="635">
              <a:solidFill>
                <a:srgbClr val="EBBD7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28" name="Freeform 48"/>
            <p:cNvSpPr>
              <a:spLocks/>
            </p:cNvSpPr>
            <p:nvPr/>
          </p:nvSpPr>
          <p:spPr bwMode="auto">
            <a:xfrm>
              <a:off x="2" y="2258"/>
              <a:ext cx="253" cy="439"/>
            </a:xfrm>
            <a:custGeom>
              <a:avLst/>
              <a:gdLst/>
              <a:ahLst/>
              <a:cxnLst>
                <a:cxn ang="0">
                  <a:pos x="0" y="291"/>
                </a:cxn>
                <a:cxn ang="0">
                  <a:pos x="339" y="880"/>
                </a:cxn>
                <a:cxn ang="0">
                  <a:pos x="506" y="880"/>
                </a:cxn>
                <a:cxn ang="0">
                  <a:pos x="0" y="0"/>
                </a:cxn>
                <a:cxn ang="0">
                  <a:pos x="0" y="291"/>
                </a:cxn>
              </a:cxnLst>
              <a:rect l="0" t="0" r="r" b="b"/>
              <a:pathLst>
                <a:path w="506" h="880">
                  <a:moveTo>
                    <a:pt x="0" y="291"/>
                  </a:moveTo>
                  <a:lnTo>
                    <a:pt x="339" y="880"/>
                  </a:lnTo>
                  <a:lnTo>
                    <a:pt x="506" y="880"/>
                  </a:lnTo>
                  <a:lnTo>
                    <a:pt x="0" y="0"/>
                  </a:lnTo>
                  <a:lnTo>
                    <a:pt x="0" y="291"/>
                  </a:lnTo>
                  <a:close/>
                </a:path>
              </a:pathLst>
            </a:custGeom>
            <a:solidFill>
              <a:srgbClr val="F5E8B5"/>
            </a:solidFill>
            <a:ln w="3175">
              <a:solidFill>
                <a:srgbClr val="E8DEB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29" name="Freeform 49"/>
            <p:cNvSpPr>
              <a:spLocks/>
            </p:cNvSpPr>
            <p:nvPr/>
          </p:nvSpPr>
          <p:spPr bwMode="auto">
            <a:xfrm>
              <a:off x="2" y="2292"/>
              <a:ext cx="233" cy="405"/>
            </a:xfrm>
            <a:custGeom>
              <a:avLst/>
              <a:gdLst/>
              <a:ahLst/>
              <a:cxnLst>
                <a:cxn ang="0">
                  <a:pos x="0" y="289"/>
                </a:cxn>
                <a:cxn ang="0">
                  <a:pos x="300" y="811"/>
                </a:cxn>
                <a:cxn ang="0">
                  <a:pos x="466" y="811"/>
                </a:cxn>
                <a:cxn ang="0">
                  <a:pos x="0" y="0"/>
                </a:cxn>
                <a:cxn ang="0">
                  <a:pos x="0" y="289"/>
                </a:cxn>
              </a:cxnLst>
              <a:rect l="0" t="0" r="r" b="b"/>
              <a:pathLst>
                <a:path w="466" h="811">
                  <a:moveTo>
                    <a:pt x="0" y="289"/>
                  </a:moveTo>
                  <a:lnTo>
                    <a:pt x="300" y="811"/>
                  </a:lnTo>
                  <a:lnTo>
                    <a:pt x="466" y="811"/>
                  </a:lnTo>
                  <a:lnTo>
                    <a:pt x="0" y="0"/>
                  </a:lnTo>
                  <a:lnTo>
                    <a:pt x="0" y="289"/>
                  </a:lnTo>
                  <a:close/>
                </a:path>
              </a:pathLst>
            </a:custGeom>
            <a:solidFill>
              <a:srgbClr val="F7C985"/>
            </a:solidFill>
            <a:ln w="635">
              <a:solidFill>
                <a:srgbClr val="FFD994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30" name="Freeform 50"/>
            <p:cNvSpPr>
              <a:spLocks noEditPoints="1"/>
            </p:cNvSpPr>
            <p:nvPr/>
          </p:nvSpPr>
          <p:spPr bwMode="auto">
            <a:xfrm>
              <a:off x="2" y="2307"/>
              <a:ext cx="233" cy="390"/>
            </a:xfrm>
            <a:custGeom>
              <a:avLst/>
              <a:gdLst/>
              <a:ahLst/>
              <a:cxnLst>
                <a:cxn ang="0">
                  <a:pos x="322" y="530"/>
                </a:cxn>
                <a:cxn ang="0">
                  <a:pos x="363" y="602"/>
                </a:cxn>
                <a:cxn ang="0">
                  <a:pos x="403" y="673"/>
                </a:cxn>
                <a:cxn ang="0">
                  <a:pos x="443" y="745"/>
                </a:cxn>
                <a:cxn ang="0">
                  <a:pos x="461" y="781"/>
                </a:cxn>
                <a:cxn ang="0">
                  <a:pos x="357" y="594"/>
                </a:cxn>
                <a:cxn ang="0">
                  <a:pos x="250" y="409"/>
                </a:cxn>
                <a:cxn ang="0">
                  <a:pos x="143" y="219"/>
                </a:cxn>
                <a:cxn ang="0">
                  <a:pos x="36" y="30"/>
                </a:cxn>
                <a:cxn ang="0">
                  <a:pos x="339" y="781"/>
                </a:cxn>
                <a:cxn ang="0">
                  <a:pos x="253" y="634"/>
                </a:cxn>
                <a:cxn ang="0">
                  <a:pos x="169" y="488"/>
                </a:cxn>
                <a:cxn ang="0">
                  <a:pos x="84" y="342"/>
                </a:cxn>
                <a:cxn ang="0">
                  <a:pos x="0" y="198"/>
                </a:cxn>
                <a:cxn ang="0">
                  <a:pos x="39" y="291"/>
                </a:cxn>
                <a:cxn ang="0">
                  <a:pos x="121" y="431"/>
                </a:cxn>
                <a:cxn ang="0">
                  <a:pos x="202" y="571"/>
                </a:cxn>
                <a:cxn ang="0">
                  <a:pos x="284" y="710"/>
                </a:cxn>
                <a:cxn ang="0">
                  <a:pos x="339" y="781"/>
                </a:cxn>
                <a:cxn ang="0">
                  <a:pos x="325" y="700"/>
                </a:cxn>
                <a:cxn ang="0">
                  <a:pos x="231" y="538"/>
                </a:cxn>
                <a:cxn ang="0">
                  <a:pos x="138" y="376"/>
                </a:cxn>
                <a:cxn ang="0">
                  <a:pos x="46" y="214"/>
                </a:cxn>
                <a:cxn ang="0">
                  <a:pos x="0" y="157"/>
                </a:cxn>
                <a:cxn ang="0">
                  <a:pos x="91" y="313"/>
                </a:cxn>
                <a:cxn ang="0">
                  <a:pos x="181" y="470"/>
                </a:cxn>
                <a:cxn ang="0">
                  <a:pos x="270" y="625"/>
                </a:cxn>
                <a:cxn ang="0">
                  <a:pos x="359" y="781"/>
                </a:cxn>
                <a:cxn ang="0">
                  <a:pos x="399" y="781"/>
                </a:cxn>
                <a:cxn ang="0">
                  <a:pos x="299" y="606"/>
                </a:cxn>
                <a:cxn ang="0">
                  <a:pos x="199" y="431"/>
                </a:cxn>
                <a:cxn ang="0">
                  <a:pos x="100" y="258"/>
                </a:cxn>
                <a:cxn ang="0">
                  <a:pos x="0" y="84"/>
                </a:cxn>
                <a:cxn ang="0">
                  <a:pos x="48" y="186"/>
                </a:cxn>
                <a:cxn ang="0">
                  <a:pos x="147" y="357"/>
                </a:cxn>
                <a:cxn ang="0">
                  <a:pos x="245" y="528"/>
                </a:cxn>
                <a:cxn ang="0">
                  <a:pos x="342" y="696"/>
                </a:cxn>
                <a:cxn ang="0">
                  <a:pos x="399" y="781"/>
                </a:cxn>
                <a:cxn ang="0">
                  <a:pos x="368" y="687"/>
                </a:cxn>
                <a:cxn ang="0">
                  <a:pos x="263" y="502"/>
                </a:cxn>
                <a:cxn ang="0">
                  <a:pos x="157" y="317"/>
                </a:cxn>
                <a:cxn ang="0">
                  <a:pos x="52" y="132"/>
                </a:cxn>
                <a:cxn ang="0">
                  <a:pos x="0" y="52"/>
                </a:cxn>
                <a:cxn ang="0">
                  <a:pos x="105" y="236"/>
                </a:cxn>
                <a:cxn ang="0">
                  <a:pos x="209" y="420"/>
                </a:cxn>
                <a:cxn ang="0">
                  <a:pos x="313" y="600"/>
                </a:cxn>
                <a:cxn ang="0">
                  <a:pos x="417" y="781"/>
                </a:cxn>
                <a:cxn ang="0">
                  <a:pos x="443" y="781"/>
                </a:cxn>
                <a:cxn ang="0">
                  <a:pos x="332" y="584"/>
                </a:cxn>
                <a:cxn ang="0">
                  <a:pos x="221" y="389"/>
                </a:cxn>
                <a:cxn ang="0">
                  <a:pos x="110" y="193"/>
                </a:cxn>
                <a:cxn ang="0">
                  <a:pos x="0" y="0"/>
                </a:cxn>
                <a:cxn ang="0">
                  <a:pos x="55" y="107"/>
                </a:cxn>
                <a:cxn ang="0">
                  <a:pos x="166" y="301"/>
                </a:cxn>
                <a:cxn ang="0">
                  <a:pos x="277" y="494"/>
                </a:cxn>
                <a:cxn ang="0">
                  <a:pos x="386" y="686"/>
                </a:cxn>
                <a:cxn ang="0">
                  <a:pos x="443" y="781"/>
                </a:cxn>
              </a:cxnLst>
              <a:rect l="0" t="0" r="r" b="b"/>
              <a:pathLst>
                <a:path w="465" h="781">
                  <a:moveTo>
                    <a:pt x="303" y="495"/>
                  </a:moveTo>
                  <a:lnTo>
                    <a:pt x="322" y="530"/>
                  </a:lnTo>
                  <a:lnTo>
                    <a:pt x="342" y="566"/>
                  </a:lnTo>
                  <a:lnTo>
                    <a:pt x="363" y="602"/>
                  </a:lnTo>
                  <a:lnTo>
                    <a:pt x="383" y="638"/>
                  </a:lnTo>
                  <a:lnTo>
                    <a:pt x="403" y="673"/>
                  </a:lnTo>
                  <a:lnTo>
                    <a:pt x="424" y="709"/>
                  </a:lnTo>
                  <a:lnTo>
                    <a:pt x="443" y="745"/>
                  </a:lnTo>
                  <a:lnTo>
                    <a:pt x="465" y="781"/>
                  </a:lnTo>
                  <a:lnTo>
                    <a:pt x="461" y="781"/>
                  </a:lnTo>
                  <a:lnTo>
                    <a:pt x="409" y="687"/>
                  </a:lnTo>
                  <a:lnTo>
                    <a:pt x="357" y="594"/>
                  </a:lnTo>
                  <a:lnTo>
                    <a:pt x="303" y="502"/>
                  </a:lnTo>
                  <a:lnTo>
                    <a:pt x="250" y="409"/>
                  </a:lnTo>
                  <a:lnTo>
                    <a:pt x="197" y="314"/>
                  </a:lnTo>
                  <a:lnTo>
                    <a:pt x="143" y="219"/>
                  </a:lnTo>
                  <a:lnTo>
                    <a:pt x="89" y="124"/>
                  </a:lnTo>
                  <a:lnTo>
                    <a:pt x="36" y="30"/>
                  </a:lnTo>
                  <a:lnTo>
                    <a:pt x="303" y="495"/>
                  </a:lnTo>
                  <a:close/>
                  <a:moveTo>
                    <a:pt x="339" y="781"/>
                  </a:moveTo>
                  <a:lnTo>
                    <a:pt x="295" y="708"/>
                  </a:lnTo>
                  <a:lnTo>
                    <a:pt x="253" y="634"/>
                  </a:lnTo>
                  <a:lnTo>
                    <a:pt x="211" y="561"/>
                  </a:lnTo>
                  <a:lnTo>
                    <a:pt x="169" y="488"/>
                  </a:lnTo>
                  <a:lnTo>
                    <a:pt x="126" y="414"/>
                  </a:lnTo>
                  <a:lnTo>
                    <a:pt x="84" y="342"/>
                  </a:lnTo>
                  <a:lnTo>
                    <a:pt x="42" y="270"/>
                  </a:lnTo>
                  <a:lnTo>
                    <a:pt x="0" y="198"/>
                  </a:lnTo>
                  <a:lnTo>
                    <a:pt x="0" y="222"/>
                  </a:lnTo>
                  <a:lnTo>
                    <a:pt x="39" y="291"/>
                  </a:lnTo>
                  <a:lnTo>
                    <a:pt x="80" y="362"/>
                  </a:lnTo>
                  <a:lnTo>
                    <a:pt x="121" y="431"/>
                  </a:lnTo>
                  <a:lnTo>
                    <a:pt x="162" y="502"/>
                  </a:lnTo>
                  <a:lnTo>
                    <a:pt x="202" y="571"/>
                  </a:lnTo>
                  <a:lnTo>
                    <a:pt x="243" y="641"/>
                  </a:lnTo>
                  <a:lnTo>
                    <a:pt x="284" y="710"/>
                  </a:lnTo>
                  <a:lnTo>
                    <a:pt x="325" y="781"/>
                  </a:lnTo>
                  <a:lnTo>
                    <a:pt x="339" y="781"/>
                  </a:lnTo>
                  <a:close/>
                  <a:moveTo>
                    <a:pt x="372" y="781"/>
                  </a:moveTo>
                  <a:lnTo>
                    <a:pt x="325" y="700"/>
                  </a:lnTo>
                  <a:lnTo>
                    <a:pt x="277" y="619"/>
                  </a:lnTo>
                  <a:lnTo>
                    <a:pt x="231" y="538"/>
                  </a:lnTo>
                  <a:lnTo>
                    <a:pt x="185" y="457"/>
                  </a:lnTo>
                  <a:lnTo>
                    <a:pt x="138" y="376"/>
                  </a:lnTo>
                  <a:lnTo>
                    <a:pt x="92" y="295"/>
                  </a:lnTo>
                  <a:lnTo>
                    <a:pt x="46" y="214"/>
                  </a:lnTo>
                  <a:lnTo>
                    <a:pt x="0" y="134"/>
                  </a:lnTo>
                  <a:lnTo>
                    <a:pt x="0" y="157"/>
                  </a:lnTo>
                  <a:lnTo>
                    <a:pt x="45" y="234"/>
                  </a:lnTo>
                  <a:lnTo>
                    <a:pt x="91" y="313"/>
                  </a:lnTo>
                  <a:lnTo>
                    <a:pt x="135" y="391"/>
                  </a:lnTo>
                  <a:lnTo>
                    <a:pt x="181" y="470"/>
                  </a:lnTo>
                  <a:lnTo>
                    <a:pt x="225" y="547"/>
                  </a:lnTo>
                  <a:lnTo>
                    <a:pt x="270" y="625"/>
                  </a:lnTo>
                  <a:lnTo>
                    <a:pt x="314" y="702"/>
                  </a:lnTo>
                  <a:lnTo>
                    <a:pt x="359" y="781"/>
                  </a:lnTo>
                  <a:lnTo>
                    <a:pt x="372" y="781"/>
                  </a:lnTo>
                  <a:close/>
                  <a:moveTo>
                    <a:pt x="399" y="781"/>
                  </a:moveTo>
                  <a:lnTo>
                    <a:pt x="349" y="692"/>
                  </a:lnTo>
                  <a:lnTo>
                    <a:pt x="299" y="606"/>
                  </a:lnTo>
                  <a:lnTo>
                    <a:pt x="249" y="517"/>
                  </a:lnTo>
                  <a:lnTo>
                    <a:pt x="199" y="431"/>
                  </a:lnTo>
                  <a:lnTo>
                    <a:pt x="149" y="344"/>
                  </a:lnTo>
                  <a:lnTo>
                    <a:pt x="100" y="258"/>
                  </a:lnTo>
                  <a:lnTo>
                    <a:pt x="50" y="170"/>
                  </a:lnTo>
                  <a:lnTo>
                    <a:pt x="0" y="84"/>
                  </a:lnTo>
                  <a:lnTo>
                    <a:pt x="0" y="101"/>
                  </a:lnTo>
                  <a:lnTo>
                    <a:pt x="48" y="186"/>
                  </a:lnTo>
                  <a:lnTo>
                    <a:pt x="98" y="272"/>
                  </a:lnTo>
                  <a:lnTo>
                    <a:pt x="147" y="357"/>
                  </a:lnTo>
                  <a:lnTo>
                    <a:pt x="197" y="443"/>
                  </a:lnTo>
                  <a:lnTo>
                    <a:pt x="245" y="528"/>
                  </a:lnTo>
                  <a:lnTo>
                    <a:pt x="294" y="612"/>
                  </a:lnTo>
                  <a:lnTo>
                    <a:pt x="342" y="696"/>
                  </a:lnTo>
                  <a:lnTo>
                    <a:pt x="391" y="781"/>
                  </a:lnTo>
                  <a:lnTo>
                    <a:pt x="399" y="781"/>
                  </a:lnTo>
                  <a:close/>
                  <a:moveTo>
                    <a:pt x="422" y="781"/>
                  </a:moveTo>
                  <a:lnTo>
                    <a:pt x="368" y="687"/>
                  </a:lnTo>
                  <a:lnTo>
                    <a:pt x="316" y="594"/>
                  </a:lnTo>
                  <a:lnTo>
                    <a:pt x="263" y="502"/>
                  </a:lnTo>
                  <a:lnTo>
                    <a:pt x="211" y="409"/>
                  </a:lnTo>
                  <a:lnTo>
                    <a:pt x="157" y="317"/>
                  </a:lnTo>
                  <a:lnTo>
                    <a:pt x="105" y="224"/>
                  </a:lnTo>
                  <a:lnTo>
                    <a:pt x="52" y="132"/>
                  </a:lnTo>
                  <a:lnTo>
                    <a:pt x="0" y="40"/>
                  </a:lnTo>
                  <a:lnTo>
                    <a:pt x="0" y="52"/>
                  </a:lnTo>
                  <a:lnTo>
                    <a:pt x="52" y="143"/>
                  </a:lnTo>
                  <a:lnTo>
                    <a:pt x="105" y="236"/>
                  </a:lnTo>
                  <a:lnTo>
                    <a:pt x="157" y="327"/>
                  </a:lnTo>
                  <a:lnTo>
                    <a:pt x="209" y="420"/>
                  </a:lnTo>
                  <a:lnTo>
                    <a:pt x="261" y="510"/>
                  </a:lnTo>
                  <a:lnTo>
                    <a:pt x="313" y="600"/>
                  </a:lnTo>
                  <a:lnTo>
                    <a:pt x="364" y="690"/>
                  </a:lnTo>
                  <a:lnTo>
                    <a:pt x="417" y="781"/>
                  </a:lnTo>
                  <a:lnTo>
                    <a:pt x="422" y="781"/>
                  </a:lnTo>
                  <a:close/>
                  <a:moveTo>
                    <a:pt x="443" y="781"/>
                  </a:moveTo>
                  <a:lnTo>
                    <a:pt x="387" y="682"/>
                  </a:lnTo>
                  <a:lnTo>
                    <a:pt x="332" y="584"/>
                  </a:lnTo>
                  <a:lnTo>
                    <a:pt x="276" y="486"/>
                  </a:lnTo>
                  <a:lnTo>
                    <a:pt x="221" y="389"/>
                  </a:lnTo>
                  <a:lnTo>
                    <a:pt x="165" y="291"/>
                  </a:lnTo>
                  <a:lnTo>
                    <a:pt x="110" y="193"/>
                  </a:lnTo>
                  <a:lnTo>
                    <a:pt x="55" y="97"/>
                  </a:lnTo>
                  <a:lnTo>
                    <a:pt x="0" y="0"/>
                  </a:lnTo>
                  <a:lnTo>
                    <a:pt x="0" y="9"/>
                  </a:lnTo>
                  <a:lnTo>
                    <a:pt x="55" y="107"/>
                  </a:lnTo>
                  <a:lnTo>
                    <a:pt x="111" y="205"/>
                  </a:lnTo>
                  <a:lnTo>
                    <a:pt x="166" y="301"/>
                  </a:lnTo>
                  <a:lnTo>
                    <a:pt x="222" y="399"/>
                  </a:lnTo>
                  <a:lnTo>
                    <a:pt x="277" y="494"/>
                  </a:lnTo>
                  <a:lnTo>
                    <a:pt x="332" y="591"/>
                  </a:lnTo>
                  <a:lnTo>
                    <a:pt x="386" y="686"/>
                  </a:lnTo>
                  <a:lnTo>
                    <a:pt x="441" y="781"/>
                  </a:lnTo>
                  <a:lnTo>
                    <a:pt x="443" y="781"/>
                  </a:lnTo>
                  <a:close/>
                </a:path>
              </a:pathLst>
            </a:custGeom>
            <a:solidFill>
              <a:srgbClr val="DEB06B"/>
            </a:solidFill>
            <a:ln w="635">
              <a:solidFill>
                <a:srgbClr val="EBBD7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31" name="Freeform 51"/>
            <p:cNvSpPr>
              <a:spLocks/>
            </p:cNvSpPr>
            <p:nvPr/>
          </p:nvSpPr>
          <p:spPr bwMode="auto">
            <a:xfrm>
              <a:off x="1689" y="2327"/>
              <a:ext cx="214" cy="370"/>
            </a:xfrm>
            <a:custGeom>
              <a:avLst/>
              <a:gdLst/>
              <a:ahLst/>
              <a:cxnLst>
                <a:cxn ang="0">
                  <a:pos x="0" y="742"/>
                </a:cxn>
                <a:cxn ang="0">
                  <a:pos x="427" y="0"/>
                </a:cxn>
                <a:cxn ang="0">
                  <a:pos x="427" y="289"/>
                </a:cxn>
                <a:cxn ang="0">
                  <a:pos x="167" y="742"/>
                </a:cxn>
                <a:cxn ang="0">
                  <a:pos x="0" y="742"/>
                </a:cxn>
              </a:cxnLst>
              <a:rect l="0" t="0" r="r" b="b"/>
              <a:pathLst>
                <a:path w="427" h="742">
                  <a:moveTo>
                    <a:pt x="0" y="742"/>
                  </a:moveTo>
                  <a:lnTo>
                    <a:pt x="427" y="0"/>
                  </a:lnTo>
                  <a:lnTo>
                    <a:pt x="427" y="289"/>
                  </a:lnTo>
                  <a:lnTo>
                    <a:pt x="167" y="742"/>
                  </a:lnTo>
                  <a:lnTo>
                    <a:pt x="0" y="742"/>
                  </a:lnTo>
                  <a:close/>
                </a:path>
              </a:pathLst>
            </a:custGeom>
            <a:solidFill>
              <a:srgbClr val="D1A35E"/>
            </a:solidFill>
            <a:ln w="3175">
              <a:solidFill>
                <a:srgbClr val="DEB06B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32" name="Freeform 52"/>
            <p:cNvSpPr>
              <a:spLocks/>
            </p:cNvSpPr>
            <p:nvPr/>
          </p:nvSpPr>
          <p:spPr bwMode="auto">
            <a:xfrm>
              <a:off x="1670" y="2292"/>
              <a:ext cx="233" cy="405"/>
            </a:xfrm>
            <a:custGeom>
              <a:avLst/>
              <a:gdLst/>
              <a:ahLst/>
              <a:cxnLst>
                <a:cxn ang="0">
                  <a:pos x="0" y="810"/>
                </a:cxn>
                <a:cxn ang="0">
                  <a:pos x="465" y="0"/>
                </a:cxn>
                <a:cxn ang="0">
                  <a:pos x="465" y="292"/>
                </a:cxn>
                <a:cxn ang="0">
                  <a:pos x="166" y="810"/>
                </a:cxn>
                <a:cxn ang="0">
                  <a:pos x="0" y="810"/>
                </a:cxn>
              </a:cxnLst>
              <a:rect l="0" t="0" r="r" b="b"/>
              <a:pathLst>
                <a:path w="465" h="810">
                  <a:moveTo>
                    <a:pt x="0" y="810"/>
                  </a:moveTo>
                  <a:lnTo>
                    <a:pt x="465" y="0"/>
                  </a:lnTo>
                  <a:lnTo>
                    <a:pt x="465" y="292"/>
                  </a:lnTo>
                  <a:lnTo>
                    <a:pt x="166" y="810"/>
                  </a:lnTo>
                  <a:lnTo>
                    <a:pt x="0" y="810"/>
                  </a:lnTo>
                  <a:close/>
                </a:path>
              </a:pathLst>
            </a:custGeom>
            <a:solidFill>
              <a:srgbClr val="F7C985"/>
            </a:solidFill>
            <a:ln w="635">
              <a:solidFill>
                <a:srgbClr val="FFE6A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33" name="Freeform 53"/>
            <p:cNvSpPr>
              <a:spLocks noEditPoints="1"/>
            </p:cNvSpPr>
            <p:nvPr/>
          </p:nvSpPr>
          <p:spPr bwMode="auto">
            <a:xfrm>
              <a:off x="1670" y="2315"/>
              <a:ext cx="233" cy="382"/>
            </a:xfrm>
            <a:custGeom>
              <a:avLst/>
              <a:gdLst/>
              <a:ahLst/>
              <a:cxnLst>
                <a:cxn ang="0">
                  <a:pos x="107" y="765"/>
                </a:cxn>
                <a:cxn ang="0">
                  <a:pos x="164" y="668"/>
                </a:cxn>
                <a:cxn ang="0">
                  <a:pos x="221" y="578"/>
                </a:cxn>
                <a:cxn ang="0">
                  <a:pos x="273" y="495"/>
                </a:cxn>
                <a:cxn ang="0">
                  <a:pos x="322" y="420"/>
                </a:cxn>
                <a:cxn ang="0">
                  <a:pos x="364" y="352"/>
                </a:cxn>
                <a:cxn ang="0">
                  <a:pos x="402" y="294"/>
                </a:cxn>
                <a:cxn ang="0">
                  <a:pos x="435" y="244"/>
                </a:cxn>
                <a:cxn ang="0">
                  <a:pos x="465" y="207"/>
                </a:cxn>
                <a:cxn ang="0">
                  <a:pos x="465" y="247"/>
                </a:cxn>
                <a:cxn ang="0">
                  <a:pos x="359" y="429"/>
                </a:cxn>
                <a:cxn ang="0">
                  <a:pos x="347" y="436"/>
                </a:cxn>
                <a:cxn ang="0">
                  <a:pos x="331" y="454"/>
                </a:cxn>
                <a:cxn ang="0">
                  <a:pos x="306" y="482"/>
                </a:cxn>
                <a:cxn ang="0">
                  <a:pos x="279" y="522"/>
                </a:cxn>
                <a:cxn ang="0">
                  <a:pos x="245" y="569"/>
                </a:cxn>
                <a:cxn ang="0">
                  <a:pos x="208" y="626"/>
                </a:cxn>
                <a:cxn ang="0">
                  <a:pos x="164" y="692"/>
                </a:cxn>
                <a:cxn ang="0">
                  <a:pos x="118" y="765"/>
                </a:cxn>
                <a:cxn ang="0">
                  <a:pos x="107" y="765"/>
                </a:cxn>
                <a:cxn ang="0">
                  <a:pos x="57" y="765"/>
                </a:cxn>
                <a:cxn ang="0">
                  <a:pos x="65" y="765"/>
                </a:cxn>
                <a:cxn ang="0">
                  <a:pos x="116" y="680"/>
                </a:cxn>
                <a:cxn ang="0">
                  <a:pos x="167" y="595"/>
                </a:cxn>
                <a:cxn ang="0">
                  <a:pos x="218" y="512"/>
                </a:cxn>
                <a:cxn ang="0">
                  <a:pos x="269" y="431"/>
                </a:cxn>
                <a:cxn ang="0">
                  <a:pos x="318" y="348"/>
                </a:cxn>
                <a:cxn ang="0">
                  <a:pos x="368" y="269"/>
                </a:cxn>
                <a:cxn ang="0">
                  <a:pos x="416" y="190"/>
                </a:cxn>
                <a:cxn ang="0">
                  <a:pos x="465" y="114"/>
                </a:cxn>
                <a:cxn ang="0">
                  <a:pos x="465" y="104"/>
                </a:cxn>
                <a:cxn ang="0">
                  <a:pos x="414" y="185"/>
                </a:cxn>
                <a:cxn ang="0">
                  <a:pos x="364" y="266"/>
                </a:cxn>
                <a:cxn ang="0">
                  <a:pos x="313" y="348"/>
                </a:cxn>
                <a:cxn ang="0">
                  <a:pos x="262" y="432"/>
                </a:cxn>
                <a:cxn ang="0">
                  <a:pos x="209" y="514"/>
                </a:cxn>
                <a:cxn ang="0">
                  <a:pos x="159" y="598"/>
                </a:cxn>
                <a:cxn ang="0">
                  <a:pos x="107" y="681"/>
                </a:cxn>
                <a:cxn ang="0">
                  <a:pos x="57" y="765"/>
                </a:cxn>
                <a:cxn ang="0">
                  <a:pos x="0" y="765"/>
                </a:cxn>
                <a:cxn ang="0">
                  <a:pos x="0" y="765"/>
                </a:cxn>
                <a:cxn ang="0">
                  <a:pos x="37" y="710"/>
                </a:cxn>
                <a:cxn ang="0">
                  <a:pos x="81" y="643"/>
                </a:cxn>
                <a:cxn ang="0">
                  <a:pos x="131" y="563"/>
                </a:cxn>
                <a:cxn ang="0">
                  <a:pos x="190" y="474"/>
                </a:cxn>
                <a:cxn ang="0">
                  <a:pos x="251" y="375"/>
                </a:cxn>
                <a:cxn ang="0">
                  <a:pos x="319" y="269"/>
                </a:cxn>
                <a:cxn ang="0">
                  <a:pos x="389" y="154"/>
                </a:cxn>
                <a:cxn ang="0">
                  <a:pos x="465" y="36"/>
                </a:cxn>
                <a:cxn ang="0">
                  <a:pos x="465" y="0"/>
                </a:cxn>
                <a:cxn ang="0">
                  <a:pos x="438" y="37"/>
                </a:cxn>
                <a:cxn ang="0">
                  <a:pos x="415" y="73"/>
                </a:cxn>
                <a:cxn ang="0">
                  <a:pos x="391" y="108"/>
                </a:cxn>
                <a:cxn ang="0">
                  <a:pos x="369" y="144"/>
                </a:cxn>
                <a:cxn ang="0">
                  <a:pos x="346" y="176"/>
                </a:cxn>
                <a:cxn ang="0">
                  <a:pos x="324" y="208"/>
                </a:cxn>
                <a:cxn ang="0">
                  <a:pos x="304" y="238"/>
                </a:cxn>
                <a:cxn ang="0">
                  <a:pos x="285" y="267"/>
                </a:cxn>
                <a:cxn ang="0">
                  <a:pos x="0" y="765"/>
                </a:cxn>
              </a:cxnLst>
              <a:rect l="0" t="0" r="r" b="b"/>
              <a:pathLst>
                <a:path w="465" h="765">
                  <a:moveTo>
                    <a:pt x="107" y="765"/>
                  </a:moveTo>
                  <a:lnTo>
                    <a:pt x="164" y="668"/>
                  </a:lnTo>
                  <a:lnTo>
                    <a:pt x="221" y="578"/>
                  </a:lnTo>
                  <a:lnTo>
                    <a:pt x="273" y="495"/>
                  </a:lnTo>
                  <a:lnTo>
                    <a:pt x="322" y="420"/>
                  </a:lnTo>
                  <a:lnTo>
                    <a:pt x="364" y="352"/>
                  </a:lnTo>
                  <a:lnTo>
                    <a:pt x="402" y="294"/>
                  </a:lnTo>
                  <a:lnTo>
                    <a:pt x="435" y="244"/>
                  </a:lnTo>
                  <a:lnTo>
                    <a:pt x="465" y="207"/>
                  </a:lnTo>
                  <a:lnTo>
                    <a:pt x="465" y="247"/>
                  </a:lnTo>
                  <a:lnTo>
                    <a:pt x="359" y="429"/>
                  </a:lnTo>
                  <a:lnTo>
                    <a:pt x="347" y="436"/>
                  </a:lnTo>
                  <a:lnTo>
                    <a:pt x="331" y="454"/>
                  </a:lnTo>
                  <a:lnTo>
                    <a:pt x="306" y="482"/>
                  </a:lnTo>
                  <a:lnTo>
                    <a:pt x="279" y="522"/>
                  </a:lnTo>
                  <a:lnTo>
                    <a:pt x="245" y="569"/>
                  </a:lnTo>
                  <a:lnTo>
                    <a:pt x="208" y="626"/>
                  </a:lnTo>
                  <a:lnTo>
                    <a:pt x="164" y="692"/>
                  </a:lnTo>
                  <a:lnTo>
                    <a:pt x="118" y="765"/>
                  </a:lnTo>
                  <a:lnTo>
                    <a:pt x="107" y="765"/>
                  </a:lnTo>
                  <a:close/>
                  <a:moveTo>
                    <a:pt x="57" y="765"/>
                  </a:moveTo>
                  <a:lnTo>
                    <a:pt x="65" y="765"/>
                  </a:lnTo>
                  <a:lnTo>
                    <a:pt x="116" y="680"/>
                  </a:lnTo>
                  <a:lnTo>
                    <a:pt x="167" y="595"/>
                  </a:lnTo>
                  <a:lnTo>
                    <a:pt x="218" y="512"/>
                  </a:lnTo>
                  <a:lnTo>
                    <a:pt x="269" y="431"/>
                  </a:lnTo>
                  <a:lnTo>
                    <a:pt x="318" y="348"/>
                  </a:lnTo>
                  <a:lnTo>
                    <a:pt x="368" y="269"/>
                  </a:lnTo>
                  <a:lnTo>
                    <a:pt x="416" y="190"/>
                  </a:lnTo>
                  <a:lnTo>
                    <a:pt x="465" y="114"/>
                  </a:lnTo>
                  <a:lnTo>
                    <a:pt x="465" y="104"/>
                  </a:lnTo>
                  <a:lnTo>
                    <a:pt x="414" y="185"/>
                  </a:lnTo>
                  <a:lnTo>
                    <a:pt x="364" y="266"/>
                  </a:lnTo>
                  <a:lnTo>
                    <a:pt x="313" y="348"/>
                  </a:lnTo>
                  <a:lnTo>
                    <a:pt x="262" y="432"/>
                  </a:lnTo>
                  <a:lnTo>
                    <a:pt x="209" y="514"/>
                  </a:lnTo>
                  <a:lnTo>
                    <a:pt x="159" y="598"/>
                  </a:lnTo>
                  <a:lnTo>
                    <a:pt x="107" y="681"/>
                  </a:lnTo>
                  <a:lnTo>
                    <a:pt x="57" y="765"/>
                  </a:lnTo>
                  <a:close/>
                  <a:moveTo>
                    <a:pt x="0" y="765"/>
                  </a:moveTo>
                  <a:lnTo>
                    <a:pt x="0" y="765"/>
                  </a:lnTo>
                  <a:lnTo>
                    <a:pt x="37" y="710"/>
                  </a:lnTo>
                  <a:lnTo>
                    <a:pt x="81" y="643"/>
                  </a:lnTo>
                  <a:lnTo>
                    <a:pt x="131" y="563"/>
                  </a:lnTo>
                  <a:lnTo>
                    <a:pt x="190" y="474"/>
                  </a:lnTo>
                  <a:lnTo>
                    <a:pt x="251" y="375"/>
                  </a:lnTo>
                  <a:lnTo>
                    <a:pt x="319" y="269"/>
                  </a:lnTo>
                  <a:lnTo>
                    <a:pt x="389" y="154"/>
                  </a:lnTo>
                  <a:lnTo>
                    <a:pt x="465" y="36"/>
                  </a:lnTo>
                  <a:lnTo>
                    <a:pt x="465" y="0"/>
                  </a:lnTo>
                  <a:lnTo>
                    <a:pt x="438" y="37"/>
                  </a:lnTo>
                  <a:lnTo>
                    <a:pt x="415" y="73"/>
                  </a:lnTo>
                  <a:lnTo>
                    <a:pt x="391" y="108"/>
                  </a:lnTo>
                  <a:lnTo>
                    <a:pt x="369" y="144"/>
                  </a:lnTo>
                  <a:lnTo>
                    <a:pt x="346" y="176"/>
                  </a:lnTo>
                  <a:lnTo>
                    <a:pt x="324" y="208"/>
                  </a:lnTo>
                  <a:lnTo>
                    <a:pt x="304" y="238"/>
                  </a:lnTo>
                  <a:lnTo>
                    <a:pt x="285" y="267"/>
                  </a:lnTo>
                  <a:lnTo>
                    <a:pt x="0" y="765"/>
                  </a:lnTo>
                  <a:close/>
                </a:path>
              </a:pathLst>
            </a:custGeom>
            <a:solidFill>
              <a:srgbClr val="DEB06B"/>
            </a:solidFill>
            <a:ln w="635">
              <a:solidFill>
                <a:srgbClr val="EBBD7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34" name="Freeform 54"/>
            <p:cNvSpPr>
              <a:spLocks/>
            </p:cNvSpPr>
            <p:nvPr/>
          </p:nvSpPr>
          <p:spPr bwMode="auto">
            <a:xfrm>
              <a:off x="549" y="341"/>
              <a:ext cx="1354" cy="2356"/>
            </a:xfrm>
            <a:custGeom>
              <a:avLst/>
              <a:gdLst/>
              <a:ahLst/>
              <a:cxnLst>
                <a:cxn ang="0">
                  <a:pos x="0" y="4714"/>
                </a:cxn>
                <a:cxn ang="0">
                  <a:pos x="2708" y="0"/>
                </a:cxn>
                <a:cxn ang="0">
                  <a:pos x="2708" y="291"/>
                </a:cxn>
                <a:cxn ang="0">
                  <a:pos x="168" y="4714"/>
                </a:cxn>
                <a:cxn ang="0">
                  <a:pos x="0" y="4714"/>
                </a:cxn>
              </a:cxnLst>
              <a:rect l="0" t="0" r="r" b="b"/>
              <a:pathLst>
                <a:path w="2708" h="4714">
                  <a:moveTo>
                    <a:pt x="0" y="4714"/>
                  </a:moveTo>
                  <a:lnTo>
                    <a:pt x="2708" y="0"/>
                  </a:lnTo>
                  <a:lnTo>
                    <a:pt x="2708" y="291"/>
                  </a:lnTo>
                  <a:lnTo>
                    <a:pt x="168" y="4714"/>
                  </a:lnTo>
                  <a:lnTo>
                    <a:pt x="0" y="4714"/>
                  </a:lnTo>
                  <a:close/>
                </a:path>
              </a:pathLst>
            </a:custGeom>
            <a:solidFill>
              <a:srgbClr val="D1A35E"/>
            </a:solidFill>
            <a:ln w="3175">
              <a:solidFill>
                <a:srgbClr val="DEB06B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35" name="Freeform 55"/>
            <p:cNvSpPr>
              <a:spLocks/>
            </p:cNvSpPr>
            <p:nvPr/>
          </p:nvSpPr>
          <p:spPr bwMode="auto">
            <a:xfrm>
              <a:off x="530" y="307"/>
              <a:ext cx="1373" cy="2390"/>
            </a:xfrm>
            <a:custGeom>
              <a:avLst/>
              <a:gdLst/>
              <a:ahLst/>
              <a:cxnLst>
                <a:cxn ang="0">
                  <a:pos x="0" y="4780"/>
                </a:cxn>
                <a:cxn ang="0">
                  <a:pos x="2746" y="0"/>
                </a:cxn>
                <a:cxn ang="0">
                  <a:pos x="2746" y="289"/>
                </a:cxn>
                <a:cxn ang="0">
                  <a:pos x="166" y="4780"/>
                </a:cxn>
                <a:cxn ang="0">
                  <a:pos x="0" y="4780"/>
                </a:cxn>
              </a:cxnLst>
              <a:rect l="0" t="0" r="r" b="b"/>
              <a:pathLst>
                <a:path w="2746" h="4780">
                  <a:moveTo>
                    <a:pt x="0" y="4780"/>
                  </a:moveTo>
                  <a:lnTo>
                    <a:pt x="2746" y="0"/>
                  </a:lnTo>
                  <a:lnTo>
                    <a:pt x="2746" y="289"/>
                  </a:lnTo>
                  <a:lnTo>
                    <a:pt x="166" y="4780"/>
                  </a:lnTo>
                  <a:lnTo>
                    <a:pt x="0" y="4780"/>
                  </a:lnTo>
                  <a:close/>
                </a:path>
              </a:pathLst>
            </a:custGeom>
            <a:solidFill>
              <a:srgbClr val="F7C985"/>
            </a:solidFill>
            <a:ln w="635">
              <a:solidFill>
                <a:srgbClr val="FFE6A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36" name="Freeform 56"/>
            <p:cNvSpPr>
              <a:spLocks noEditPoints="1"/>
            </p:cNvSpPr>
            <p:nvPr/>
          </p:nvSpPr>
          <p:spPr bwMode="auto">
            <a:xfrm>
              <a:off x="530" y="330"/>
              <a:ext cx="1373" cy="2367"/>
            </a:xfrm>
            <a:custGeom>
              <a:avLst/>
              <a:gdLst/>
              <a:ahLst/>
              <a:cxnLst>
                <a:cxn ang="0">
                  <a:pos x="174" y="4705"/>
                </a:cxn>
                <a:cxn ang="0">
                  <a:pos x="201" y="4664"/>
                </a:cxn>
                <a:cxn ang="0">
                  <a:pos x="226" y="4628"/>
                </a:cxn>
                <a:cxn ang="0">
                  <a:pos x="346" y="4406"/>
                </a:cxn>
                <a:cxn ang="0">
                  <a:pos x="255" y="4542"/>
                </a:cxn>
                <a:cxn ang="0">
                  <a:pos x="137" y="4735"/>
                </a:cxn>
                <a:cxn ang="0">
                  <a:pos x="317" y="4300"/>
                </a:cxn>
                <a:cxn ang="0">
                  <a:pos x="1058" y="3079"/>
                </a:cxn>
                <a:cxn ang="0">
                  <a:pos x="1533" y="2322"/>
                </a:cxn>
                <a:cxn ang="0">
                  <a:pos x="1352" y="2637"/>
                </a:cxn>
                <a:cxn ang="0">
                  <a:pos x="905" y="3342"/>
                </a:cxn>
                <a:cxn ang="0">
                  <a:pos x="281" y="4370"/>
                </a:cxn>
                <a:cxn ang="0">
                  <a:pos x="0" y="4735"/>
                </a:cxn>
                <a:cxn ang="0">
                  <a:pos x="799" y="3434"/>
                </a:cxn>
                <a:cxn ang="0">
                  <a:pos x="1731" y="1906"/>
                </a:cxn>
                <a:cxn ang="0">
                  <a:pos x="2192" y="1206"/>
                </a:cxn>
                <a:cxn ang="0">
                  <a:pos x="1723" y="1937"/>
                </a:cxn>
                <a:cxn ang="0">
                  <a:pos x="837" y="3386"/>
                </a:cxn>
                <a:cxn ang="0">
                  <a:pos x="11" y="4735"/>
                </a:cxn>
                <a:cxn ang="0">
                  <a:pos x="891" y="3215"/>
                </a:cxn>
                <a:cxn ang="0">
                  <a:pos x="1779" y="1765"/>
                </a:cxn>
                <a:cxn ang="0">
                  <a:pos x="2544" y="541"/>
                </a:cxn>
                <a:cxn ang="0">
                  <a:pos x="2746" y="204"/>
                </a:cxn>
                <a:cxn ang="0">
                  <a:pos x="2228" y="1020"/>
                </a:cxn>
                <a:cxn ang="0">
                  <a:pos x="1457" y="2275"/>
                </a:cxn>
                <a:cxn ang="0">
                  <a:pos x="703" y="3508"/>
                </a:cxn>
                <a:cxn ang="0">
                  <a:pos x="1713" y="1794"/>
                </a:cxn>
                <a:cxn ang="0">
                  <a:pos x="2209" y="987"/>
                </a:cxn>
                <a:cxn ang="0">
                  <a:pos x="2746" y="114"/>
                </a:cxn>
                <a:cxn ang="0">
                  <a:pos x="2488" y="519"/>
                </a:cxn>
                <a:cxn ang="0">
                  <a:pos x="2105" y="1130"/>
                </a:cxn>
                <a:cxn ang="0">
                  <a:pos x="1783" y="1630"/>
                </a:cxn>
                <a:cxn ang="0">
                  <a:pos x="2566" y="266"/>
                </a:cxn>
                <a:cxn ang="0">
                  <a:pos x="2627" y="174"/>
                </a:cxn>
                <a:cxn ang="0">
                  <a:pos x="2696" y="73"/>
                </a:cxn>
                <a:cxn ang="0">
                  <a:pos x="2746" y="34"/>
                </a:cxn>
                <a:cxn ang="0">
                  <a:pos x="2529" y="379"/>
                </a:cxn>
                <a:cxn ang="0">
                  <a:pos x="2356" y="650"/>
                </a:cxn>
                <a:cxn ang="0">
                  <a:pos x="992" y="3297"/>
                </a:cxn>
                <a:cxn ang="0">
                  <a:pos x="711" y="3751"/>
                </a:cxn>
                <a:cxn ang="0">
                  <a:pos x="442" y="4173"/>
                </a:cxn>
                <a:cxn ang="0">
                  <a:pos x="100" y="4735"/>
                </a:cxn>
                <a:cxn ang="0">
                  <a:pos x="413" y="4206"/>
                </a:cxn>
                <a:cxn ang="0">
                  <a:pos x="790" y="3593"/>
                </a:cxn>
                <a:cxn ang="0">
                  <a:pos x="992" y="3297"/>
                </a:cxn>
              </a:cxnLst>
              <a:rect l="0" t="0" r="r" b="b"/>
              <a:pathLst>
                <a:path w="2746" h="4735">
                  <a:moveTo>
                    <a:pt x="156" y="4735"/>
                  </a:moveTo>
                  <a:lnTo>
                    <a:pt x="165" y="4719"/>
                  </a:lnTo>
                  <a:lnTo>
                    <a:pt x="174" y="4705"/>
                  </a:lnTo>
                  <a:lnTo>
                    <a:pt x="183" y="4691"/>
                  </a:lnTo>
                  <a:lnTo>
                    <a:pt x="193" y="4678"/>
                  </a:lnTo>
                  <a:lnTo>
                    <a:pt x="201" y="4664"/>
                  </a:lnTo>
                  <a:lnTo>
                    <a:pt x="209" y="4651"/>
                  </a:lnTo>
                  <a:lnTo>
                    <a:pt x="217" y="4640"/>
                  </a:lnTo>
                  <a:lnTo>
                    <a:pt x="226" y="4628"/>
                  </a:lnTo>
                  <a:lnTo>
                    <a:pt x="388" y="4349"/>
                  </a:lnTo>
                  <a:lnTo>
                    <a:pt x="369" y="4374"/>
                  </a:lnTo>
                  <a:lnTo>
                    <a:pt x="346" y="4406"/>
                  </a:lnTo>
                  <a:lnTo>
                    <a:pt x="319" y="4444"/>
                  </a:lnTo>
                  <a:lnTo>
                    <a:pt x="290" y="4491"/>
                  </a:lnTo>
                  <a:lnTo>
                    <a:pt x="255" y="4542"/>
                  </a:lnTo>
                  <a:lnTo>
                    <a:pt x="218" y="4601"/>
                  </a:lnTo>
                  <a:lnTo>
                    <a:pt x="179" y="4664"/>
                  </a:lnTo>
                  <a:lnTo>
                    <a:pt x="137" y="4735"/>
                  </a:lnTo>
                  <a:lnTo>
                    <a:pt x="156" y="4735"/>
                  </a:lnTo>
                  <a:close/>
                  <a:moveTo>
                    <a:pt x="54" y="4735"/>
                  </a:moveTo>
                  <a:lnTo>
                    <a:pt x="317" y="4300"/>
                  </a:lnTo>
                  <a:lnTo>
                    <a:pt x="579" y="3870"/>
                  </a:lnTo>
                  <a:lnTo>
                    <a:pt x="828" y="3456"/>
                  </a:lnTo>
                  <a:lnTo>
                    <a:pt x="1058" y="3079"/>
                  </a:lnTo>
                  <a:lnTo>
                    <a:pt x="1256" y="2752"/>
                  </a:lnTo>
                  <a:lnTo>
                    <a:pt x="1419" y="2495"/>
                  </a:lnTo>
                  <a:lnTo>
                    <a:pt x="1533" y="2322"/>
                  </a:lnTo>
                  <a:lnTo>
                    <a:pt x="1593" y="2250"/>
                  </a:lnTo>
                  <a:lnTo>
                    <a:pt x="1435" y="2525"/>
                  </a:lnTo>
                  <a:lnTo>
                    <a:pt x="1352" y="2637"/>
                  </a:lnTo>
                  <a:lnTo>
                    <a:pt x="1233" y="2818"/>
                  </a:lnTo>
                  <a:lnTo>
                    <a:pt x="1081" y="3056"/>
                  </a:lnTo>
                  <a:lnTo>
                    <a:pt x="905" y="3342"/>
                  </a:lnTo>
                  <a:lnTo>
                    <a:pt x="708" y="3663"/>
                  </a:lnTo>
                  <a:lnTo>
                    <a:pt x="498" y="4010"/>
                  </a:lnTo>
                  <a:lnTo>
                    <a:pt x="281" y="4370"/>
                  </a:lnTo>
                  <a:lnTo>
                    <a:pt x="64" y="4735"/>
                  </a:lnTo>
                  <a:lnTo>
                    <a:pt x="54" y="4735"/>
                  </a:lnTo>
                  <a:close/>
                  <a:moveTo>
                    <a:pt x="0" y="4735"/>
                  </a:moveTo>
                  <a:lnTo>
                    <a:pt x="203" y="4379"/>
                  </a:lnTo>
                  <a:lnTo>
                    <a:pt x="483" y="3939"/>
                  </a:lnTo>
                  <a:lnTo>
                    <a:pt x="799" y="3434"/>
                  </a:lnTo>
                  <a:lnTo>
                    <a:pt x="1125" y="2899"/>
                  </a:lnTo>
                  <a:lnTo>
                    <a:pt x="1444" y="2377"/>
                  </a:lnTo>
                  <a:lnTo>
                    <a:pt x="1731" y="1906"/>
                  </a:lnTo>
                  <a:lnTo>
                    <a:pt x="1966" y="1528"/>
                  </a:lnTo>
                  <a:lnTo>
                    <a:pt x="2127" y="1280"/>
                  </a:lnTo>
                  <a:lnTo>
                    <a:pt x="2192" y="1206"/>
                  </a:lnTo>
                  <a:lnTo>
                    <a:pt x="2039" y="1474"/>
                  </a:lnTo>
                  <a:lnTo>
                    <a:pt x="1923" y="1626"/>
                  </a:lnTo>
                  <a:lnTo>
                    <a:pt x="1723" y="1937"/>
                  </a:lnTo>
                  <a:lnTo>
                    <a:pt x="1458" y="2361"/>
                  </a:lnTo>
                  <a:lnTo>
                    <a:pt x="1157" y="2859"/>
                  </a:lnTo>
                  <a:lnTo>
                    <a:pt x="837" y="3386"/>
                  </a:lnTo>
                  <a:lnTo>
                    <a:pt x="524" y="3903"/>
                  </a:lnTo>
                  <a:lnTo>
                    <a:pt x="240" y="4366"/>
                  </a:lnTo>
                  <a:lnTo>
                    <a:pt x="11" y="4735"/>
                  </a:lnTo>
                  <a:lnTo>
                    <a:pt x="0" y="4735"/>
                  </a:lnTo>
                  <a:close/>
                  <a:moveTo>
                    <a:pt x="703" y="3508"/>
                  </a:moveTo>
                  <a:lnTo>
                    <a:pt x="891" y="3215"/>
                  </a:lnTo>
                  <a:lnTo>
                    <a:pt x="1153" y="2793"/>
                  </a:lnTo>
                  <a:lnTo>
                    <a:pt x="1458" y="2292"/>
                  </a:lnTo>
                  <a:lnTo>
                    <a:pt x="1779" y="1765"/>
                  </a:lnTo>
                  <a:lnTo>
                    <a:pt x="2086" y="1262"/>
                  </a:lnTo>
                  <a:lnTo>
                    <a:pt x="2351" y="837"/>
                  </a:lnTo>
                  <a:lnTo>
                    <a:pt x="2544" y="541"/>
                  </a:lnTo>
                  <a:lnTo>
                    <a:pt x="2640" y="426"/>
                  </a:lnTo>
                  <a:lnTo>
                    <a:pt x="2746" y="244"/>
                  </a:lnTo>
                  <a:lnTo>
                    <a:pt x="2746" y="204"/>
                  </a:lnTo>
                  <a:lnTo>
                    <a:pt x="2626" y="383"/>
                  </a:lnTo>
                  <a:lnTo>
                    <a:pt x="2448" y="664"/>
                  </a:lnTo>
                  <a:lnTo>
                    <a:pt x="2228" y="1020"/>
                  </a:lnTo>
                  <a:lnTo>
                    <a:pt x="1981" y="1427"/>
                  </a:lnTo>
                  <a:lnTo>
                    <a:pt x="1718" y="1852"/>
                  </a:lnTo>
                  <a:lnTo>
                    <a:pt x="1457" y="2275"/>
                  </a:lnTo>
                  <a:lnTo>
                    <a:pt x="1210" y="2666"/>
                  </a:lnTo>
                  <a:lnTo>
                    <a:pt x="994" y="3000"/>
                  </a:lnTo>
                  <a:lnTo>
                    <a:pt x="703" y="3508"/>
                  </a:lnTo>
                  <a:close/>
                  <a:moveTo>
                    <a:pt x="1490" y="2136"/>
                  </a:moveTo>
                  <a:lnTo>
                    <a:pt x="1586" y="1992"/>
                  </a:lnTo>
                  <a:lnTo>
                    <a:pt x="1713" y="1794"/>
                  </a:lnTo>
                  <a:lnTo>
                    <a:pt x="1862" y="1553"/>
                  </a:lnTo>
                  <a:lnTo>
                    <a:pt x="2031" y="1280"/>
                  </a:lnTo>
                  <a:lnTo>
                    <a:pt x="2209" y="987"/>
                  </a:lnTo>
                  <a:lnTo>
                    <a:pt x="2392" y="687"/>
                  </a:lnTo>
                  <a:lnTo>
                    <a:pt x="2572" y="392"/>
                  </a:lnTo>
                  <a:lnTo>
                    <a:pt x="2746" y="114"/>
                  </a:lnTo>
                  <a:lnTo>
                    <a:pt x="2746" y="104"/>
                  </a:lnTo>
                  <a:lnTo>
                    <a:pt x="2617" y="309"/>
                  </a:lnTo>
                  <a:lnTo>
                    <a:pt x="2488" y="519"/>
                  </a:lnTo>
                  <a:lnTo>
                    <a:pt x="2357" y="729"/>
                  </a:lnTo>
                  <a:lnTo>
                    <a:pt x="2229" y="934"/>
                  </a:lnTo>
                  <a:lnTo>
                    <a:pt x="2105" y="1130"/>
                  </a:lnTo>
                  <a:lnTo>
                    <a:pt x="1989" y="1315"/>
                  </a:lnTo>
                  <a:lnTo>
                    <a:pt x="1880" y="1482"/>
                  </a:lnTo>
                  <a:lnTo>
                    <a:pt x="1783" y="1630"/>
                  </a:lnTo>
                  <a:lnTo>
                    <a:pt x="1490" y="2136"/>
                  </a:lnTo>
                  <a:close/>
                  <a:moveTo>
                    <a:pt x="2275" y="771"/>
                  </a:moveTo>
                  <a:lnTo>
                    <a:pt x="2566" y="266"/>
                  </a:lnTo>
                  <a:lnTo>
                    <a:pt x="2585" y="236"/>
                  </a:lnTo>
                  <a:lnTo>
                    <a:pt x="2605" y="207"/>
                  </a:lnTo>
                  <a:lnTo>
                    <a:pt x="2627" y="174"/>
                  </a:lnTo>
                  <a:lnTo>
                    <a:pt x="2650" y="142"/>
                  </a:lnTo>
                  <a:lnTo>
                    <a:pt x="2672" y="108"/>
                  </a:lnTo>
                  <a:lnTo>
                    <a:pt x="2696" y="73"/>
                  </a:lnTo>
                  <a:lnTo>
                    <a:pt x="2719" y="36"/>
                  </a:lnTo>
                  <a:lnTo>
                    <a:pt x="2746" y="0"/>
                  </a:lnTo>
                  <a:lnTo>
                    <a:pt x="2746" y="34"/>
                  </a:lnTo>
                  <a:lnTo>
                    <a:pt x="2669" y="155"/>
                  </a:lnTo>
                  <a:lnTo>
                    <a:pt x="2596" y="271"/>
                  </a:lnTo>
                  <a:lnTo>
                    <a:pt x="2529" y="379"/>
                  </a:lnTo>
                  <a:lnTo>
                    <a:pt x="2466" y="480"/>
                  </a:lnTo>
                  <a:lnTo>
                    <a:pt x="2407" y="570"/>
                  </a:lnTo>
                  <a:lnTo>
                    <a:pt x="2356" y="650"/>
                  </a:lnTo>
                  <a:lnTo>
                    <a:pt x="2311" y="717"/>
                  </a:lnTo>
                  <a:lnTo>
                    <a:pt x="2275" y="771"/>
                  </a:lnTo>
                  <a:close/>
                  <a:moveTo>
                    <a:pt x="992" y="3297"/>
                  </a:moveTo>
                  <a:lnTo>
                    <a:pt x="832" y="3575"/>
                  </a:lnTo>
                  <a:lnTo>
                    <a:pt x="777" y="3651"/>
                  </a:lnTo>
                  <a:lnTo>
                    <a:pt x="711" y="3751"/>
                  </a:lnTo>
                  <a:lnTo>
                    <a:pt x="631" y="3873"/>
                  </a:lnTo>
                  <a:lnTo>
                    <a:pt x="542" y="4015"/>
                  </a:lnTo>
                  <a:lnTo>
                    <a:pt x="442" y="4173"/>
                  </a:lnTo>
                  <a:lnTo>
                    <a:pt x="335" y="4348"/>
                  </a:lnTo>
                  <a:lnTo>
                    <a:pt x="220" y="4536"/>
                  </a:lnTo>
                  <a:lnTo>
                    <a:pt x="100" y="4735"/>
                  </a:lnTo>
                  <a:lnTo>
                    <a:pt x="94" y="4735"/>
                  </a:lnTo>
                  <a:lnTo>
                    <a:pt x="258" y="4461"/>
                  </a:lnTo>
                  <a:lnTo>
                    <a:pt x="413" y="4206"/>
                  </a:lnTo>
                  <a:lnTo>
                    <a:pt x="553" y="3974"/>
                  </a:lnTo>
                  <a:lnTo>
                    <a:pt x="681" y="3769"/>
                  </a:lnTo>
                  <a:lnTo>
                    <a:pt x="790" y="3593"/>
                  </a:lnTo>
                  <a:lnTo>
                    <a:pt x="879" y="3453"/>
                  </a:lnTo>
                  <a:lnTo>
                    <a:pt x="947" y="3353"/>
                  </a:lnTo>
                  <a:lnTo>
                    <a:pt x="992" y="3297"/>
                  </a:lnTo>
                  <a:close/>
                </a:path>
              </a:pathLst>
            </a:custGeom>
            <a:solidFill>
              <a:srgbClr val="DEB06B"/>
            </a:solidFill>
            <a:ln w="635">
              <a:solidFill>
                <a:srgbClr val="EBBD7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37" name="Freeform 57"/>
            <p:cNvSpPr>
              <a:spLocks/>
            </p:cNvSpPr>
            <p:nvPr/>
          </p:nvSpPr>
          <p:spPr bwMode="auto">
            <a:xfrm>
              <a:off x="2" y="47"/>
              <a:ext cx="1012" cy="1762"/>
            </a:xfrm>
            <a:custGeom>
              <a:avLst/>
              <a:gdLst/>
              <a:ahLst/>
              <a:cxnLst>
                <a:cxn ang="0">
                  <a:pos x="0" y="3232"/>
                </a:cxn>
                <a:cxn ang="0">
                  <a:pos x="1857" y="0"/>
                </a:cxn>
                <a:cxn ang="0">
                  <a:pos x="2024" y="0"/>
                </a:cxn>
                <a:cxn ang="0">
                  <a:pos x="0" y="3524"/>
                </a:cxn>
                <a:cxn ang="0">
                  <a:pos x="0" y="3232"/>
                </a:cxn>
              </a:cxnLst>
              <a:rect l="0" t="0" r="r" b="b"/>
              <a:pathLst>
                <a:path w="2024" h="3524">
                  <a:moveTo>
                    <a:pt x="0" y="3232"/>
                  </a:moveTo>
                  <a:lnTo>
                    <a:pt x="1857" y="0"/>
                  </a:lnTo>
                  <a:lnTo>
                    <a:pt x="2024" y="0"/>
                  </a:lnTo>
                  <a:lnTo>
                    <a:pt x="0" y="3524"/>
                  </a:lnTo>
                  <a:lnTo>
                    <a:pt x="0" y="3232"/>
                  </a:lnTo>
                  <a:close/>
                </a:path>
              </a:pathLst>
            </a:custGeom>
            <a:solidFill>
              <a:srgbClr val="D1A35E"/>
            </a:solidFill>
            <a:ln w="3175">
              <a:solidFill>
                <a:srgbClr val="DEB06B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38" name="Freeform 58"/>
            <p:cNvSpPr>
              <a:spLocks/>
            </p:cNvSpPr>
            <p:nvPr/>
          </p:nvSpPr>
          <p:spPr bwMode="auto">
            <a:xfrm>
              <a:off x="2" y="47"/>
              <a:ext cx="993" cy="1727"/>
            </a:xfrm>
            <a:custGeom>
              <a:avLst/>
              <a:gdLst/>
              <a:ahLst/>
              <a:cxnLst>
                <a:cxn ang="0">
                  <a:pos x="0" y="3165"/>
                </a:cxn>
                <a:cxn ang="0">
                  <a:pos x="1818" y="0"/>
                </a:cxn>
                <a:cxn ang="0">
                  <a:pos x="1985" y="0"/>
                </a:cxn>
                <a:cxn ang="0">
                  <a:pos x="0" y="3455"/>
                </a:cxn>
                <a:cxn ang="0">
                  <a:pos x="0" y="3165"/>
                </a:cxn>
              </a:cxnLst>
              <a:rect l="0" t="0" r="r" b="b"/>
              <a:pathLst>
                <a:path w="1985" h="3455">
                  <a:moveTo>
                    <a:pt x="0" y="3165"/>
                  </a:moveTo>
                  <a:lnTo>
                    <a:pt x="1818" y="0"/>
                  </a:lnTo>
                  <a:lnTo>
                    <a:pt x="1985" y="0"/>
                  </a:lnTo>
                  <a:lnTo>
                    <a:pt x="0" y="3455"/>
                  </a:lnTo>
                  <a:lnTo>
                    <a:pt x="0" y="3165"/>
                  </a:lnTo>
                  <a:close/>
                </a:path>
              </a:pathLst>
            </a:custGeom>
            <a:solidFill>
              <a:srgbClr val="F7C985"/>
            </a:solidFill>
            <a:ln w="635">
              <a:solidFill>
                <a:srgbClr val="FFE6A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39" name="Freeform 59"/>
            <p:cNvSpPr>
              <a:spLocks noEditPoints="1"/>
            </p:cNvSpPr>
            <p:nvPr/>
          </p:nvSpPr>
          <p:spPr bwMode="auto">
            <a:xfrm>
              <a:off x="2" y="47"/>
              <a:ext cx="993" cy="1680"/>
            </a:xfrm>
            <a:custGeom>
              <a:avLst/>
              <a:gdLst/>
              <a:ahLst/>
              <a:cxnLst>
                <a:cxn ang="0">
                  <a:pos x="199" y="2969"/>
                </a:cxn>
                <a:cxn ang="0">
                  <a:pos x="583" y="2335"/>
                </a:cxn>
                <a:cxn ang="0">
                  <a:pos x="919" y="1784"/>
                </a:cxn>
                <a:cxn ang="0">
                  <a:pos x="1184" y="1368"/>
                </a:cxn>
                <a:cxn ang="0">
                  <a:pos x="1444" y="942"/>
                </a:cxn>
                <a:cxn ang="0">
                  <a:pos x="1250" y="1233"/>
                </a:cxn>
                <a:cxn ang="0">
                  <a:pos x="919" y="1772"/>
                </a:cxn>
                <a:cxn ang="0">
                  <a:pos x="488" y="2483"/>
                </a:cxn>
                <a:cxn ang="0">
                  <a:pos x="0" y="3295"/>
                </a:cxn>
                <a:cxn ang="0">
                  <a:pos x="172" y="2864"/>
                </a:cxn>
                <a:cxn ang="0">
                  <a:pos x="628" y="2103"/>
                </a:cxn>
                <a:cxn ang="0">
                  <a:pos x="984" y="1529"/>
                </a:cxn>
                <a:cxn ang="0">
                  <a:pos x="1364" y="909"/>
                </a:cxn>
                <a:cxn ang="0">
                  <a:pos x="1738" y="292"/>
                </a:cxn>
                <a:cxn ang="0">
                  <a:pos x="1923" y="0"/>
                </a:cxn>
                <a:cxn ang="0">
                  <a:pos x="1447" y="782"/>
                </a:cxn>
                <a:cxn ang="0">
                  <a:pos x="950" y="1608"/>
                </a:cxn>
                <a:cxn ang="0">
                  <a:pos x="500" y="2346"/>
                </a:cxn>
                <a:cxn ang="0">
                  <a:pos x="172" y="2864"/>
                </a:cxn>
                <a:cxn ang="0">
                  <a:pos x="1259" y="973"/>
                </a:cxn>
                <a:cxn ang="0">
                  <a:pos x="1397" y="758"/>
                </a:cxn>
                <a:cxn ang="0">
                  <a:pos x="1548" y="522"/>
                </a:cxn>
                <a:cxn ang="0">
                  <a:pos x="1707" y="266"/>
                </a:cxn>
                <a:cxn ang="0">
                  <a:pos x="1873" y="0"/>
                </a:cxn>
                <a:cxn ang="0">
                  <a:pos x="1742" y="231"/>
                </a:cxn>
                <a:cxn ang="0">
                  <a:pos x="1474" y="674"/>
                </a:cxn>
                <a:cxn ang="0">
                  <a:pos x="1235" y="1062"/>
                </a:cxn>
                <a:cxn ang="0">
                  <a:pos x="1042" y="1367"/>
                </a:cxn>
                <a:cxn ang="0">
                  <a:pos x="1759" y="103"/>
                </a:cxn>
                <a:cxn ang="0">
                  <a:pos x="1774" y="78"/>
                </a:cxn>
                <a:cxn ang="0">
                  <a:pos x="1791" y="54"/>
                </a:cxn>
                <a:cxn ang="0">
                  <a:pos x="1809" y="27"/>
                </a:cxn>
                <a:cxn ang="0">
                  <a:pos x="1828" y="0"/>
                </a:cxn>
                <a:cxn ang="0">
                  <a:pos x="1759" y="103"/>
                </a:cxn>
                <a:cxn ang="0">
                  <a:pos x="1888" y="170"/>
                </a:cxn>
                <a:cxn ang="0">
                  <a:pos x="1579" y="640"/>
                </a:cxn>
                <a:cxn ang="0">
                  <a:pos x="1104" y="1414"/>
                </a:cxn>
                <a:cxn ang="0">
                  <a:pos x="548" y="2333"/>
                </a:cxn>
                <a:cxn ang="0">
                  <a:pos x="0" y="3245"/>
                </a:cxn>
                <a:cxn ang="0">
                  <a:pos x="285" y="2751"/>
                </a:cxn>
                <a:cxn ang="0">
                  <a:pos x="870" y="1788"/>
                </a:cxn>
                <a:cxn ang="0">
                  <a:pos x="1411" y="895"/>
                </a:cxn>
                <a:cxn ang="0">
                  <a:pos x="1829" y="215"/>
                </a:cxn>
                <a:cxn ang="0">
                  <a:pos x="1985" y="0"/>
                </a:cxn>
                <a:cxn ang="0">
                  <a:pos x="676" y="2281"/>
                </a:cxn>
                <a:cxn ang="0">
                  <a:pos x="544" y="2477"/>
                </a:cxn>
                <a:cxn ang="0">
                  <a:pos x="387" y="2729"/>
                </a:cxn>
                <a:cxn ang="0">
                  <a:pos x="203" y="3026"/>
                </a:cxn>
                <a:cxn ang="0">
                  <a:pos x="0" y="3361"/>
                </a:cxn>
                <a:cxn ang="0">
                  <a:pos x="144" y="3109"/>
                </a:cxn>
                <a:cxn ang="0">
                  <a:pos x="408" y="2675"/>
                </a:cxn>
                <a:cxn ang="0">
                  <a:pos x="624" y="2324"/>
                </a:cxn>
                <a:cxn ang="0">
                  <a:pos x="784" y="2075"/>
                </a:cxn>
              </a:cxnLst>
              <a:rect l="0" t="0" r="r" b="b"/>
              <a:pathLst>
                <a:path w="1985" h="3361">
                  <a:moveTo>
                    <a:pt x="0" y="3304"/>
                  </a:moveTo>
                  <a:lnTo>
                    <a:pt x="199" y="2969"/>
                  </a:lnTo>
                  <a:lnTo>
                    <a:pt x="396" y="2645"/>
                  </a:lnTo>
                  <a:lnTo>
                    <a:pt x="583" y="2335"/>
                  </a:lnTo>
                  <a:lnTo>
                    <a:pt x="759" y="2047"/>
                  </a:lnTo>
                  <a:lnTo>
                    <a:pt x="919" y="1784"/>
                  </a:lnTo>
                  <a:lnTo>
                    <a:pt x="1062" y="1557"/>
                  </a:lnTo>
                  <a:lnTo>
                    <a:pt x="1184" y="1368"/>
                  </a:lnTo>
                  <a:lnTo>
                    <a:pt x="1282" y="1224"/>
                  </a:lnTo>
                  <a:lnTo>
                    <a:pt x="1444" y="942"/>
                  </a:lnTo>
                  <a:lnTo>
                    <a:pt x="1366" y="1052"/>
                  </a:lnTo>
                  <a:lnTo>
                    <a:pt x="1250" y="1233"/>
                  </a:lnTo>
                  <a:lnTo>
                    <a:pt x="1099" y="1476"/>
                  </a:lnTo>
                  <a:lnTo>
                    <a:pt x="919" y="1772"/>
                  </a:lnTo>
                  <a:lnTo>
                    <a:pt x="713" y="2110"/>
                  </a:lnTo>
                  <a:lnTo>
                    <a:pt x="488" y="2483"/>
                  </a:lnTo>
                  <a:lnTo>
                    <a:pt x="248" y="2881"/>
                  </a:lnTo>
                  <a:lnTo>
                    <a:pt x="0" y="3295"/>
                  </a:lnTo>
                  <a:lnTo>
                    <a:pt x="0" y="3304"/>
                  </a:lnTo>
                  <a:close/>
                  <a:moveTo>
                    <a:pt x="172" y="2864"/>
                  </a:moveTo>
                  <a:lnTo>
                    <a:pt x="465" y="2359"/>
                  </a:lnTo>
                  <a:lnTo>
                    <a:pt x="628" y="2103"/>
                  </a:lnTo>
                  <a:lnTo>
                    <a:pt x="801" y="1824"/>
                  </a:lnTo>
                  <a:lnTo>
                    <a:pt x="984" y="1529"/>
                  </a:lnTo>
                  <a:lnTo>
                    <a:pt x="1173" y="1221"/>
                  </a:lnTo>
                  <a:lnTo>
                    <a:pt x="1364" y="909"/>
                  </a:lnTo>
                  <a:lnTo>
                    <a:pt x="1554" y="596"/>
                  </a:lnTo>
                  <a:lnTo>
                    <a:pt x="1738" y="292"/>
                  </a:lnTo>
                  <a:lnTo>
                    <a:pt x="1916" y="0"/>
                  </a:lnTo>
                  <a:lnTo>
                    <a:pt x="1923" y="0"/>
                  </a:lnTo>
                  <a:lnTo>
                    <a:pt x="1691" y="377"/>
                  </a:lnTo>
                  <a:lnTo>
                    <a:pt x="1447" y="782"/>
                  </a:lnTo>
                  <a:lnTo>
                    <a:pt x="1196" y="1197"/>
                  </a:lnTo>
                  <a:lnTo>
                    <a:pt x="950" y="1608"/>
                  </a:lnTo>
                  <a:lnTo>
                    <a:pt x="713" y="1995"/>
                  </a:lnTo>
                  <a:lnTo>
                    <a:pt x="500" y="2346"/>
                  </a:lnTo>
                  <a:lnTo>
                    <a:pt x="316" y="2639"/>
                  </a:lnTo>
                  <a:lnTo>
                    <a:pt x="172" y="2864"/>
                  </a:lnTo>
                  <a:close/>
                  <a:moveTo>
                    <a:pt x="968" y="1481"/>
                  </a:moveTo>
                  <a:lnTo>
                    <a:pt x="1259" y="973"/>
                  </a:lnTo>
                  <a:lnTo>
                    <a:pt x="1326" y="869"/>
                  </a:lnTo>
                  <a:lnTo>
                    <a:pt x="1397" y="758"/>
                  </a:lnTo>
                  <a:lnTo>
                    <a:pt x="1470" y="641"/>
                  </a:lnTo>
                  <a:lnTo>
                    <a:pt x="1548" y="522"/>
                  </a:lnTo>
                  <a:lnTo>
                    <a:pt x="1626" y="396"/>
                  </a:lnTo>
                  <a:lnTo>
                    <a:pt x="1707" y="266"/>
                  </a:lnTo>
                  <a:lnTo>
                    <a:pt x="1788" y="134"/>
                  </a:lnTo>
                  <a:lnTo>
                    <a:pt x="1873" y="0"/>
                  </a:lnTo>
                  <a:lnTo>
                    <a:pt x="1883" y="0"/>
                  </a:lnTo>
                  <a:lnTo>
                    <a:pt x="1742" y="231"/>
                  </a:lnTo>
                  <a:lnTo>
                    <a:pt x="1606" y="458"/>
                  </a:lnTo>
                  <a:lnTo>
                    <a:pt x="1474" y="674"/>
                  </a:lnTo>
                  <a:lnTo>
                    <a:pt x="1350" y="877"/>
                  </a:lnTo>
                  <a:lnTo>
                    <a:pt x="1235" y="1062"/>
                  </a:lnTo>
                  <a:lnTo>
                    <a:pt x="1131" y="1226"/>
                  </a:lnTo>
                  <a:lnTo>
                    <a:pt x="1042" y="1367"/>
                  </a:lnTo>
                  <a:lnTo>
                    <a:pt x="968" y="1481"/>
                  </a:lnTo>
                  <a:close/>
                  <a:moveTo>
                    <a:pt x="1759" y="103"/>
                  </a:moveTo>
                  <a:lnTo>
                    <a:pt x="1767" y="90"/>
                  </a:lnTo>
                  <a:lnTo>
                    <a:pt x="1774" y="78"/>
                  </a:lnTo>
                  <a:lnTo>
                    <a:pt x="1782" y="65"/>
                  </a:lnTo>
                  <a:lnTo>
                    <a:pt x="1791" y="54"/>
                  </a:lnTo>
                  <a:lnTo>
                    <a:pt x="1799" y="40"/>
                  </a:lnTo>
                  <a:lnTo>
                    <a:pt x="1809" y="27"/>
                  </a:lnTo>
                  <a:lnTo>
                    <a:pt x="1818" y="13"/>
                  </a:lnTo>
                  <a:lnTo>
                    <a:pt x="1828" y="0"/>
                  </a:lnTo>
                  <a:lnTo>
                    <a:pt x="1818" y="0"/>
                  </a:lnTo>
                  <a:lnTo>
                    <a:pt x="1759" y="103"/>
                  </a:lnTo>
                  <a:close/>
                  <a:moveTo>
                    <a:pt x="1985" y="0"/>
                  </a:moveTo>
                  <a:lnTo>
                    <a:pt x="1888" y="170"/>
                  </a:lnTo>
                  <a:lnTo>
                    <a:pt x="1759" y="356"/>
                  </a:lnTo>
                  <a:lnTo>
                    <a:pt x="1579" y="640"/>
                  </a:lnTo>
                  <a:lnTo>
                    <a:pt x="1356" y="998"/>
                  </a:lnTo>
                  <a:lnTo>
                    <a:pt x="1104" y="1414"/>
                  </a:lnTo>
                  <a:lnTo>
                    <a:pt x="831" y="1864"/>
                  </a:lnTo>
                  <a:lnTo>
                    <a:pt x="548" y="2333"/>
                  </a:lnTo>
                  <a:lnTo>
                    <a:pt x="268" y="2799"/>
                  </a:lnTo>
                  <a:lnTo>
                    <a:pt x="0" y="3245"/>
                  </a:lnTo>
                  <a:lnTo>
                    <a:pt x="0" y="3217"/>
                  </a:lnTo>
                  <a:lnTo>
                    <a:pt x="285" y="2751"/>
                  </a:lnTo>
                  <a:lnTo>
                    <a:pt x="579" y="2270"/>
                  </a:lnTo>
                  <a:lnTo>
                    <a:pt x="870" y="1788"/>
                  </a:lnTo>
                  <a:lnTo>
                    <a:pt x="1152" y="1324"/>
                  </a:lnTo>
                  <a:lnTo>
                    <a:pt x="1411" y="895"/>
                  </a:lnTo>
                  <a:lnTo>
                    <a:pt x="1640" y="519"/>
                  </a:lnTo>
                  <a:lnTo>
                    <a:pt x="1829" y="215"/>
                  </a:lnTo>
                  <a:lnTo>
                    <a:pt x="1969" y="0"/>
                  </a:lnTo>
                  <a:lnTo>
                    <a:pt x="1985" y="0"/>
                  </a:lnTo>
                  <a:close/>
                  <a:moveTo>
                    <a:pt x="840" y="1995"/>
                  </a:moveTo>
                  <a:lnTo>
                    <a:pt x="676" y="2281"/>
                  </a:lnTo>
                  <a:lnTo>
                    <a:pt x="613" y="2371"/>
                  </a:lnTo>
                  <a:lnTo>
                    <a:pt x="544" y="2477"/>
                  </a:lnTo>
                  <a:lnTo>
                    <a:pt x="469" y="2597"/>
                  </a:lnTo>
                  <a:lnTo>
                    <a:pt x="387" y="2729"/>
                  </a:lnTo>
                  <a:lnTo>
                    <a:pt x="298" y="2872"/>
                  </a:lnTo>
                  <a:lnTo>
                    <a:pt x="203" y="3026"/>
                  </a:lnTo>
                  <a:lnTo>
                    <a:pt x="103" y="3188"/>
                  </a:lnTo>
                  <a:lnTo>
                    <a:pt x="0" y="3361"/>
                  </a:lnTo>
                  <a:lnTo>
                    <a:pt x="0" y="3350"/>
                  </a:lnTo>
                  <a:lnTo>
                    <a:pt x="144" y="3109"/>
                  </a:lnTo>
                  <a:lnTo>
                    <a:pt x="282" y="2882"/>
                  </a:lnTo>
                  <a:lnTo>
                    <a:pt x="408" y="2675"/>
                  </a:lnTo>
                  <a:lnTo>
                    <a:pt x="523" y="2489"/>
                  </a:lnTo>
                  <a:lnTo>
                    <a:pt x="624" y="2324"/>
                  </a:lnTo>
                  <a:lnTo>
                    <a:pt x="712" y="2186"/>
                  </a:lnTo>
                  <a:lnTo>
                    <a:pt x="784" y="2075"/>
                  </a:lnTo>
                  <a:lnTo>
                    <a:pt x="840" y="1995"/>
                  </a:lnTo>
                  <a:close/>
                </a:path>
              </a:pathLst>
            </a:custGeom>
            <a:solidFill>
              <a:srgbClr val="DEB06B"/>
            </a:solidFill>
            <a:ln w="635">
              <a:solidFill>
                <a:srgbClr val="EBBD7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40" name="Freeform 60"/>
            <p:cNvSpPr>
              <a:spLocks/>
            </p:cNvSpPr>
            <p:nvPr/>
          </p:nvSpPr>
          <p:spPr bwMode="auto">
            <a:xfrm>
              <a:off x="1310" y="1666"/>
              <a:ext cx="593" cy="1031"/>
            </a:xfrm>
            <a:custGeom>
              <a:avLst/>
              <a:gdLst/>
              <a:ahLst/>
              <a:cxnLst>
                <a:cxn ang="0">
                  <a:pos x="0" y="2064"/>
                </a:cxn>
                <a:cxn ang="0">
                  <a:pos x="1187" y="0"/>
                </a:cxn>
                <a:cxn ang="0">
                  <a:pos x="1187" y="291"/>
                </a:cxn>
                <a:cxn ang="0">
                  <a:pos x="168" y="2064"/>
                </a:cxn>
                <a:cxn ang="0">
                  <a:pos x="0" y="2064"/>
                </a:cxn>
              </a:cxnLst>
              <a:rect l="0" t="0" r="r" b="b"/>
              <a:pathLst>
                <a:path w="1187" h="2064">
                  <a:moveTo>
                    <a:pt x="0" y="2064"/>
                  </a:moveTo>
                  <a:lnTo>
                    <a:pt x="1187" y="0"/>
                  </a:lnTo>
                  <a:lnTo>
                    <a:pt x="1187" y="291"/>
                  </a:lnTo>
                  <a:lnTo>
                    <a:pt x="168" y="2064"/>
                  </a:lnTo>
                  <a:lnTo>
                    <a:pt x="0" y="2064"/>
                  </a:lnTo>
                  <a:close/>
                </a:path>
              </a:pathLst>
            </a:custGeom>
            <a:solidFill>
              <a:srgbClr val="D1A35E"/>
            </a:solidFill>
            <a:ln w="3175">
              <a:solidFill>
                <a:srgbClr val="DEB06B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41" name="Freeform 61"/>
            <p:cNvSpPr>
              <a:spLocks/>
            </p:cNvSpPr>
            <p:nvPr/>
          </p:nvSpPr>
          <p:spPr bwMode="auto">
            <a:xfrm>
              <a:off x="1289" y="1628"/>
              <a:ext cx="614" cy="1069"/>
            </a:xfrm>
            <a:custGeom>
              <a:avLst/>
              <a:gdLst/>
              <a:ahLst/>
              <a:cxnLst>
                <a:cxn ang="0">
                  <a:pos x="0" y="2140"/>
                </a:cxn>
                <a:cxn ang="0">
                  <a:pos x="1229" y="0"/>
                </a:cxn>
                <a:cxn ang="0">
                  <a:pos x="1229" y="291"/>
                </a:cxn>
                <a:cxn ang="0">
                  <a:pos x="165" y="2140"/>
                </a:cxn>
                <a:cxn ang="0">
                  <a:pos x="0" y="2140"/>
                </a:cxn>
              </a:cxnLst>
              <a:rect l="0" t="0" r="r" b="b"/>
              <a:pathLst>
                <a:path w="1229" h="2140">
                  <a:moveTo>
                    <a:pt x="0" y="2140"/>
                  </a:moveTo>
                  <a:lnTo>
                    <a:pt x="1229" y="0"/>
                  </a:lnTo>
                  <a:lnTo>
                    <a:pt x="1229" y="291"/>
                  </a:lnTo>
                  <a:lnTo>
                    <a:pt x="165" y="2140"/>
                  </a:lnTo>
                  <a:lnTo>
                    <a:pt x="0" y="2140"/>
                  </a:lnTo>
                  <a:close/>
                </a:path>
              </a:pathLst>
            </a:custGeom>
            <a:solidFill>
              <a:srgbClr val="F7C985"/>
            </a:solidFill>
            <a:ln w="635">
              <a:solidFill>
                <a:srgbClr val="FFD994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42" name="Freeform 62"/>
            <p:cNvSpPr>
              <a:spLocks noEditPoints="1"/>
            </p:cNvSpPr>
            <p:nvPr/>
          </p:nvSpPr>
          <p:spPr bwMode="auto">
            <a:xfrm>
              <a:off x="1299" y="1640"/>
              <a:ext cx="604" cy="1057"/>
            </a:xfrm>
            <a:custGeom>
              <a:avLst/>
              <a:gdLst/>
              <a:ahLst/>
              <a:cxnLst>
                <a:cxn ang="0">
                  <a:pos x="234" y="1917"/>
                </a:cxn>
                <a:cxn ang="0">
                  <a:pos x="475" y="1494"/>
                </a:cxn>
                <a:cxn ang="0">
                  <a:pos x="744" y="1028"/>
                </a:cxn>
                <a:cxn ang="0">
                  <a:pos x="1044" y="514"/>
                </a:cxn>
                <a:cxn ang="0">
                  <a:pos x="1208" y="229"/>
                </a:cxn>
                <a:cxn ang="0">
                  <a:pos x="886" y="774"/>
                </a:cxn>
                <a:cxn ang="0">
                  <a:pos x="603" y="1259"/>
                </a:cxn>
                <a:cxn ang="0">
                  <a:pos x="349" y="1700"/>
                </a:cxn>
                <a:cxn ang="0">
                  <a:pos x="115" y="2115"/>
                </a:cxn>
                <a:cxn ang="0">
                  <a:pos x="422" y="1343"/>
                </a:cxn>
                <a:cxn ang="0">
                  <a:pos x="854" y="589"/>
                </a:cxn>
                <a:cxn ang="0">
                  <a:pos x="948" y="428"/>
                </a:cxn>
                <a:cxn ang="0">
                  <a:pos x="1048" y="261"/>
                </a:cxn>
                <a:cxn ang="0">
                  <a:pos x="1153" y="89"/>
                </a:cxn>
                <a:cxn ang="0">
                  <a:pos x="1208" y="9"/>
                </a:cxn>
                <a:cxn ang="0">
                  <a:pos x="988" y="375"/>
                </a:cxn>
                <a:cxn ang="0">
                  <a:pos x="786" y="720"/>
                </a:cxn>
                <a:cxn ang="0">
                  <a:pos x="597" y="1041"/>
                </a:cxn>
                <a:cxn ang="0">
                  <a:pos x="422" y="1343"/>
                </a:cxn>
                <a:cxn ang="0">
                  <a:pos x="1022" y="362"/>
                </a:cxn>
                <a:cxn ang="0">
                  <a:pos x="688" y="932"/>
                </a:cxn>
                <a:cxn ang="0">
                  <a:pos x="391" y="1441"/>
                </a:cxn>
                <a:cxn ang="0">
                  <a:pos x="126" y="1900"/>
                </a:cxn>
                <a:cxn ang="0">
                  <a:pos x="0" y="2115"/>
                </a:cxn>
                <a:cxn ang="0">
                  <a:pos x="261" y="1656"/>
                </a:cxn>
                <a:cxn ang="0">
                  <a:pos x="541" y="1174"/>
                </a:cxn>
                <a:cxn ang="0">
                  <a:pos x="850" y="644"/>
                </a:cxn>
                <a:cxn ang="0">
                  <a:pos x="1208" y="45"/>
                </a:cxn>
                <a:cxn ang="0">
                  <a:pos x="1208" y="99"/>
                </a:cxn>
                <a:cxn ang="0">
                  <a:pos x="860" y="686"/>
                </a:cxn>
                <a:cxn ang="0">
                  <a:pos x="553" y="1212"/>
                </a:cxn>
                <a:cxn ang="0">
                  <a:pos x="280" y="1684"/>
                </a:cxn>
                <a:cxn ang="0">
                  <a:pos x="34" y="2115"/>
                </a:cxn>
                <a:cxn ang="0">
                  <a:pos x="153" y="1892"/>
                </a:cxn>
                <a:cxn ang="0">
                  <a:pos x="415" y="1435"/>
                </a:cxn>
                <a:cxn ang="0">
                  <a:pos x="702" y="944"/>
                </a:cxn>
                <a:cxn ang="0">
                  <a:pos x="1026" y="395"/>
                </a:cxn>
                <a:cxn ang="0">
                  <a:pos x="1208" y="99"/>
                </a:cxn>
                <a:cxn ang="0">
                  <a:pos x="1034" y="438"/>
                </a:cxn>
                <a:cxn ang="0">
                  <a:pos x="717" y="980"/>
                </a:cxn>
                <a:cxn ang="0">
                  <a:pos x="433" y="1468"/>
                </a:cxn>
                <a:cxn ang="0">
                  <a:pos x="180" y="1908"/>
                </a:cxn>
                <a:cxn ang="0">
                  <a:pos x="59" y="2115"/>
                </a:cxn>
                <a:cxn ang="0">
                  <a:pos x="305" y="1678"/>
                </a:cxn>
                <a:cxn ang="0">
                  <a:pos x="571" y="1217"/>
                </a:cxn>
                <a:cxn ang="0">
                  <a:pos x="868" y="710"/>
                </a:cxn>
                <a:cxn ang="0">
                  <a:pos x="1208" y="137"/>
                </a:cxn>
                <a:cxn ang="0">
                  <a:pos x="1208" y="191"/>
                </a:cxn>
                <a:cxn ang="0">
                  <a:pos x="881" y="747"/>
                </a:cxn>
                <a:cxn ang="0">
                  <a:pos x="589" y="1250"/>
                </a:cxn>
                <a:cxn ang="0">
                  <a:pos x="327" y="1702"/>
                </a:cxn>
                <a:cxn ang="0">
                  <a:pos x="93" y="2115"/>
                </a:cxn>
                <a:cxn ang="0">
                  <a:pos x="206" y="1904"/>
                </a:cxn>
                <a:cxn ang="0">
                  <a:pos x="454" y="1467"/>
                </a:cxn>
                <a:cxn ang="0">
                  <a:pos x="727" y="996"/>
                </a:cxn>
                <a:cxn ang="0">
                  <a:pos x="1035" y="470"/>
                </a:cxn>
                <a:cxn ang="0">
                  <a:pos x="1208" y="191"/>
                </a:cxn>
                <a:cxn ang="0">
                  <a:pos x="144" y="2115"/>
                </a:cxn>
                <a:cxn ang="0">
                  <a:pos x="336" y="1773"/>
                </a:cxn>
                <a:cxn ang="0">
                  <a:pos x="542" y="1413"/>
                </a:cxn>
                <a:cxn ang="0">
                  <a:pos x="764" y="1026"/>
                </a:cxn>
                <a:cxn ang="0">
                  <a:pos x="1012" y="604"/>
                </a:cxn>
              </a:cxnLst>
              <a:rect l="0" t="0" r="r" b="b"/>
              <a:pathLst>
                <a:path w="1208" h="2115">
                  <a:moveTo>
                    <a:pt x="122" y="2115"/>
                  </a:moveTo>
                  <a:lnTo>
                    <a:pt x="234" y="1917"/>
                  </a:lnTo>
                  <a:lnTo>
                    <a:pt x="351" y="1710"/>
                  </a:lnTo>
                  <a:lnTo>
                    <a:pt x="475" y="1494"/>
                  </a:lnTo>
                  <a:lnTo>
                    <a:pt x="607" y="1268"/>
                  </a:lnTo>
                  <a:lnTo>
                    <a:pt x="744" y="1028"/>
                  </a:lnTo>
                  <a:lnTo>
                    <a:pt x="890" y="778"/>
                  </a:lnTo>
                  <a:lnTo>
                    <a:pt x="1044" y="514"/>
                  </a:lnTo>
                  <a:lnTo>
                    <a:pt x="1208" y="236"/>
                  </a:lnTo>
                  <a:lnTo>
                    <a:pt x="1208" y="229"/>
                  </a:lnTo>
                  <a:lnTo>
                    <a:pt x="1040" y="509"/>
                  </a:lnTo>
                  <a:lnTo>
                    <a:pt x="886" y="774"/>
                  </a:lnTo>
                  <a:lnTo>
                    <a:pt x="739" y="1022"/>
                  </a:lnTo>
                  <a:lnTo>
                    <a:pt x="603" y="1259"/>
                  </a:lnTo>
                  <a:lnTo>
                    <a:pt x="473" y="1482"/>
                  </a:lnTo>
                  <a:lnTo>
                    <a:pt x="349" y="1700"/>
                  </a:lnTo>
                  <a:lnTo>
                    <a:pt x="230" y="1909"/>
                  </a:lnTo>
                  <a:lnTo>
                    <a:pt x="115" y="2115"/>
                  </a:lnTo>
                  <a:lnTo>
                    <a:pt x="122" y="2115"/>
                  </a:lnTo>
                  <a:close/>
                  <a:moveTo>
                    <a:pt x="422" y="1343"/>
                  </a:moveTo>
                  <a:lnTo>
                    <a:pt x="808" y="668"/>
                  </a:lnTo>
                  <a:lnTo>
                    <a:pt x="854" y="589"/>
                  </a:lnTo>
                  <a:lnTo>
                    <a:pt x="901" y="509"/>
                  </a:lnTo>
                  <a:lnTo>
                    <a:pt x="948" y="428"/>
                  </a:lnTo>
                  <a:lnTo>
                    <a:pt x="998" y="347"/>
                  </a:lnTo>
                  <a:lnTo>
                    <a:pt x="1048" y="261"/>
                  </a:lnTo>
                  <a:lnTo>
                    <a:pt x="1100" y="176"/>
                  </a:lnTo>
                  <a:lnTo>
                    <a:pt x="1153" y="89"/>
                  </a:lnTo>
                  <a:lnTo>
                    <a:pt x="1208" y="0"/>
                  </a:lnTo>
                  <a:lnTo>
                    <a:pt x="1208" y="9"/>
                  </a:lnTo>
                  <a:lnTo>
                    <a:pt x="1095" y="194"/>
                  </a:lnTo>
                  <a:lnTo>
                    <a:pt x="988" y="375"/>
                  </a:lnTo>
                  <a:lnTo>
                    <a:pt x="884" y="549"/>
                  </a:lnTo>
                  <a:lnTo>
                    <a:pt x="786" y="720"/>
                  </a:lnTo>
                  <a:lnTo>
                    <a:pt x="689" y="882"/>
                  </a:lnTo>
                  <a:lnTo>
                    <a:pt x="597" y="1041"/>
                  </a:lnTo>
                  <a:lnTo>
                    <a:pt x="507" y="1194"/>
                  </a:lnTo>
                  <a:lnTo>
                    <a:pt x="422" y="1343"/>
                  </a:lnTo>
                  <a:close/>
                  <a:moveTo>
                    <a:pt x="1208" y="54"/>
                  </a:moveTo>
                  <a:lnTo>
                    <a:pt x="1022" y="362"/>
                  </a:lnTo>
                  <a:lnTo>
                    <a:pt x="850" y="656"/>
                  </a:lnTo>
                  <a:lnTo>
                    <a:pt x="688" y="932"/>
                  </a:lnTo>
                  <a:lnTo>
                    <a:pt x="535" y="1194"/>
                  </a:lnTo>
                  <a:lnTo>
                    <a:pt x="391" y="1441"/>
                  </a:lnTo>
                  <a:lnTo>
                    <a:pt x="255" y="1676"/>
                  </a:lnTo>
                  <a:lnTo>
                    <a:pt x="126" y="1900"/>
                  </a:lnTo>
                  <a:lnTo>
                    <a:pt x="5" y="2115"/>
                  </a:lnTo>
                  <a:lnTo>
                    <a:pt x="0" y="2115"/>
                  </a:lnTo>
                  <a:lnTo>
                    <a:pt x="128" y="1886"/>
                  </a:lnTo>
                  <a:lnTo>
                    <a:pt x="261" y="1656"/>
                  </a:lnTo>
                  <a:lnTo>
                    <a:pt x="396" y="1418"/>
                  </a:lnTo>
                  <a:lnTo>
                    <a:pt x="541" y="1174"/>
                  </a:lnTo>
                  <a:lnTo>
                    <a:pt x="690" y="915"/>
                  </a:lnTo>
                  <a:lnTo>
                    <a:pt x="850" y="644"/>
                  </a:lnTo>
                  <a:lnTo>
                    <a:pt x="1021" y="353"/>
                  </a:lnTo>
                  <a:lnTo>
                    <a:pt x="1208" y="45"/>
                  </a:lnTo>
                  <a:lnTo>
                    <a:pt x="1208" y="54"/>
                  </a:lnTo>
                  <a:close/>
                  <a:moveTo>
                    <a:pt x="1208" y="99"/>
                  </a:moveTo>
                  <a:lnTo>
                    <a:pt x="1028" y="400"/>
                  </a:lnTo>
                  <a:lnTo>
                    <a:pt x="860" y="686"/>
                  </a:lnTo>
                  <a:lnTo>
                    <a:pt x="702" y="956"/>
                  </a:lnTo>
                  <a:lnTo>
                    <a:pt x="553" y="1212"/>
                  </a:lnTo>
                  <a:lnTo>
                    <a:pt x="411" y="1454"/>
                  </a:lnTo>
                  <a:lnTo>
                    <a:pt x="280" y="1684"/>
                  </a:lnTo>
                  <a:lnTo>
                    <a:pt x="153" y="1904"/>
                  </a:lnTo>
                  <a:lnTo>
                    <a:pt x="34" y="2115"/>
                  </a:lnTo>
                  <a:lnTo>
                    <a:pt x="29" y="2115"/>
                  </a:lnTo>
                  <a:lnTo>
                    <a:pt x="153" y="1892"/>
                  </a:lnTo>
                  <a:lnTo>
                    <a:pt x="282" y="1667"/>
                  </a:lnTo>
                  <a:lnTo>
                    <a:pt x="415" y="1435"/>
                  </a:lnTo>
                  <a:lnTo>
                    <a:pt x="556" y="1196"/>
                  </a:lnTo>
                  <a:lnTo>
                    <a:pt x="702" y="944"/>
                  </a:lnTo>
                  <a:lnTo>
                    <a:pt x="859" y="677"/>
                  </a:lnTo>
                  <a:lnTo>
                    <a:pt x="1026" y="395"/>
                  </a:lnTo>
                  <a:lnTo>
                    <a:pt x="1208" y="92"/>
                  </a:lnTo>
                  <a:lnTo>
                    <a:pt x="1208" y="99"/>
                  </a:lnTo>
                  <a:close/>
                  <a:moveTo>
                    <a:pt x="1208" y="145"/>
                  </a:moveTo>
                  <a:lnTo>
                    <a:pt x="1034" y="438"/>
                  </a:lnTo>
                  <a:lnTo>
                    <a:pt x="870" y="717"/>
                  </a:lnTo>
                  <a:lnTo>
                    <a:pt x="717" y="980"/>
                  </a:lnTo>
                  <a:lnTo>
                    <a:pt x="571" y="1232"/>
                  </a:lnTo>
                  <a:lnTo>
                    <a:pt x="433" y="1468"/>
                  </a:lnTo>
                  <a:lnTo>
                    <a:pt x="304" y="1693"/>
                  </a:lnTo>
                  <a:lnTo>
                    <a:pt x="180" y="1908"/>
                  </a:lnTo>
                  <a:lnTo>
                    <a:pt x="64" y="2115"/>
                  </a:lnTo>
                  <a:lnTo>
                    <a:pt x="59" y="2115"/>
                  </a:lnTo>
                  <a:lnTo>
                    <a:pt x="180" y="1898"/>
                  </a:lnTo>
                  <a:lnTo>
                    <a:pt x="305" y="1678"/>
                  </a:lnTo>
                  <a:lnTo>
                    <a:pt x="434" y="1451"/>
                  </a:lnTo>
                  <a:lnTo>
                    <a:pt x="571" y="1217"/>
                  </a:lnTo>
                  <a:lnTo>
                    <a:pt x="714" y="969"/>
                  </a:lnTo>
                  <a:lnTo>
                    <a:pt x="868" y="710"/>
                  </a:lnTo>
                  <a:lnTo>
                    <a:pt x="1031" y="432"/>
                  </a:lnTo>
                  <a:lnTo>
                    <a:pt x="1208" y="137"/>
                  </a:lnTo>
                  <a:lnTo>
                    <a:pt x="1208" y="145"/>
                  </a:lnTo>
                  <a:close/>
                  <a:moveTo>
                    <a:pt x="1208" y="191"/>
                  </a:moveTo>
                  <a:lnTo>
                    <a:pt x="1038" y="477"/>
                  </a:lnTo>
                  <a:lnTo>
                    <a:pt x="881" y="747"/>
                  </a:lnTo>
                  <a:lnTo>
                    <a:pt x="730" y="1004"/>
                  </a:lnTo>
                  <a:lnTo>
                    <a:pt x="589" y="1250"/>
                  </a:lnTo>
                  <a:lnTo>
                    <a:pt x="454" y="1481"/>
                  </a:lnTo>
                  <a:lnTo>
                    <a:pt x="327" y="1702"/>
                  </a:lnTo>
                  <a:lnTo>
                    <a:pt x="207" y="1913"/>
                  </a:lnTo>
                  <a:lnTo>
                    <a:pt x="93" y="2115"/>
                  </a:lnTo>
                  <a:lnTo>
                    <a:pt x="88" y="2115"/>
                  </a:lnTo>
                  <a:lnTo>
                    <a:pt x="206" y="1904"/>
                  </a:lnTo>
                  <a:lnTo>
                    <a:pt x="327" y="1689"/>
                  </a:lnTo>
                  <a:lnTo>
                    <a:pt x="454" y="1467"/>
                  </a:lnTo>
                  <a:lnTo>
                    <a:pt x="588" y="1238"/>
                  </a:lnTo>
                  <a:lnTo>
                    <a:pt x="727" y="996"/>
                  </a:lnTo>
                  <a:lnTo>
                    <a:pt x="877" y="742"/>
                  </a:lnTo>
                  <a:lnTo>
                    <a:pt x="1035" y="470"/>
                  </a:lnTo>
                  <a:lnTo>
                    <a:pt x="1208" y="184"/>
                  </a:lnTo>
                  <a:lnTo>
                    <a:pt x="1208" y="191"/>
                  </a:lnTo>
                  <a:close/>
                  <a:moveTo>
                    <a:pt x="1012" y="604"/>
                  </a:moveTo>
                  <a:lnTo>
                    <a:pt x="144" y="2115"/>
                  </a:lnTo>
                  <a:lnTo>
                    <a:pt x="238" y="1945"/>
                  </a:lnTo>
                  <a:lnTo>
                    <a:pt x="336" y="1773"/>
                  </a:lnTo>
                  <a:lnTo>
                    <a:pt x="436" y="1594"/>
                  </a:lnTo>
                  <a:lnTo>
                    <a:pt x="542" y="1413"/>
                  </a:lnTo>
                  <a:lnTo>
                    <a:pt x="649" y="1223"/>
                  </a:lnTo>
                  <a:lnTo>
                    <a:pt x="764" y="1026"/>
                  </a:lnTo>
                  <a:lnTo>
                    <a:pt x="884" y="820"/>
                  </a:lnTo>
                  <a:lnTo>
                    <a:pt x="1012" y="604"/>
                  </a:lnTo>
                  <a:close/>
                </a:path>
              </a:pathLst>
            </a:custGeom>
            <a:solidFill>
              <a:srgbClr val="DEB06B"/>
            </a:solidFill>
            <a:ln w="635">
              <a:solidFill>
                <a:srgbClr val="EBBD7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43" name="Freeform 63"/>
            <p:cNvSpPr>
              <a:spLocks/>
            </p:cNvSpPr>
            <p:nvPr/>
          </p:nvSpPr>
          <p:spPr bwMode="auto">
            <a:xfrm>
              <a:off x="169" y="47"/>
              <a:ext cx="1606" cy="2650"/>
            </a:xfrm>
            <a:custGeom>
              <a:avLst/>
              <a:gdLst/>
              <a:ahLst/>
              <a:cxnLst>
                <a:cxn ang="0">
                  <a:pos x="0" y="5301"/>
                </a:cxn>
                <a:cxn ang="0">
                  <a:pos x="3045" y="0"/>
                </a:cxn>
                <a:cxn ang="0">
                  <a:pos x="3211" y="0"/>
                </a:cxn>
                <a:cxn ang="0">
                  <a:pos x="167" y="5301"/>
                </a:cxn>
                <a:cxn ang="0">
                  <a:pos x="0" y="5301"/>
                </a:cxn>
              </a:cxnLst>
              <a:rect l="0" t="0" r="r" b="b"/>
              <a:pathLst>
                <a:path w="3211" h="5301">
                  <a:moveTo>
                    <a:pt x="0" y="5301"/>
                  </a:moveTo>
                  <a:lnTo>
                    <a:pt x="3045" y="0"/>
                  </a:lnTo>
                  <a:lnTo>
                    <a:pt x="3211" y="0"/>
                  </a:lnTo>
                  <a:lnTo>
                    <a:pt x="167" y="5301"/>
                  </a:lnTo>
                  <a:lnTo>
                    <a:pt x="0" y="5301"/>
                  </a:lnTo>
                  <a:close/>
                </a:path>
              </a:pathLst>
            </a:custGeom>
            <a:solidFill>
              <a:srgbClr val="D1A35E"/>
            </a:solidFill>
            <a:ln w="3175">
              <a:solidFill>
                <a:srgbClr val="DEB06B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44" name="Freeform 64"/>
            <p:cNvSpPr>
              <a:spLocks/>
            </p:cNvSpPr>
            <p:nvPr/>
          </p:nvSpPr>
          <p:spPr bwMode="auto">
            <a:xfrm>
              <a:off x="148" y="47"/>
              <a:ext cx="1605" cy="2650"/>
            </a:xfrm>
            <a:custGeom>
              <a:avLst/>
              <a:gdLst/>
              <a:ahLst/>
              <a:cxnLst>
                <a:cxn ang="0">
                  <a:pos x="0" y="5301"/>
                </a:cxn>
                <a:cxn ang="0">
                  <a:pos x="3042" y="0"/>
                </a:cxn>
                <a:cxn ang="0">
                  <a:pos x="3210" y="0"/>
                </a:cxn>
                <a:cxn ang="0">
                  <a:pos x="165" y="5301"/>
                </a:cxn>
                <a:cxn ang="0">
                  <a:pos x="0" y="5301"/>
                </a:cxn>
              </a:cxnLst>
              <a:rect l="0" t="0" r="r" b="b"/>
              <a:pathLst>
                <a:path w="3210" h="5301">
                  <a:moveTo>
                    <a:pt x="0" y="5301"/>
                  </a:moveTo>
                  <a:lnTo>
                    <a:pt x="3042" y="0"/>
                  </a:lnTo>
                  <a:lnTo>
                    <a:pt x="3210" y="0"/>
                  </a:lnTo>
                  <a:lnTo>
                    <a:pt x="165" y="5301"/>
                  </a:lnTo>
                  <a:lnTo>
                    <a:pt x="0" y="5301"/>
                  </a:lnTo>
                  <a:close/>
                </a:path>
              </a:pathLst>
            </a:custGeom>
            <a:solidFill>
              <a:srgbClr val="F7C985"/>
            </a:solidFill>
            <a:ln w="635">
              <a:solidFill>
                <a:srgbClr val="FFD994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45" name="Freeform 65"/>
            <p:cNvSpPr>
              <a:spLocks noEditPoints="1"/>
            </p:cNvSpPr>
            <p:nvPr/>
          </p:nvSpPr>
          <p:spPr bwMode="auto">
            <a:xfrm>
              <a:off x="148" y="47"/>
              <a:ext cx="1605" cy="2650"/>
            </a:xfrm>
            <a:custGeom>
              <a:avLst/>
              <a:gdLst/>
              <a:ahLst/>
              <a:cxnLst>
                <a:cxn ang="0">
                  <a:pos x="1907" y="2243"/>
                </a:cxn>
                <a:cxn ang="0">
                  <a:pos x="2463" y="1255"/>
                </a:cxn>
                <a:cxn ang="0">
                  <a:pos x="3187" y="0"/>
                </a:cxn>
                <a:cxn ang="0">
                  <a:pos x="2688" y="848"/>
                </a:cxn>
                <a:cxn ang="0">
                  <a:pos x="2058" y="1966"/>
                </a:cxn>
                <a:cxn ang="0">
                  <a:pos x="1373" y="3197"/>
                </a:cxn>
                <a:cxn ang="0">
                  <a:pos x="188" y="4972"/>
                </a:cxn>
                <a:cxn ang="0">
                  <a:pos x="874" y="3784"/>
                </a:cxn>
                <a:cxn ang="0">
                  <a:pos x="1416" y="2836"/>
                </a:cxn>
                <a:cxn ang="0">
                  <a:pos x="1988" y="1836"/>
                </a:cxn>
                <a:cxn ang="0">
                  <a:pos x="1329" y="3001"/>
                </a:cxn>
                <a:cxn ang="0">
                  <a:pos x="617" y="4252"/>
                </a:cxn>
                <a:cxn ang="0">
                  <a:pos x="0" y="5301"/>
                </a:cxn>
                <a:cxn ang="0">
                  <a:pos x="3049" y="0"/>
                </a:cxn>
                <a:cxn ang="0">
                  <a:pos x="2920" y="215"/>
                </a:cxn>
                <a:cxn ang="0">
                  <a:pos x="2799" y="422"/>
                </a:cxn>
                <a:cxn ang="0">
                  <a:pos x="3077" y="0"/>
                </a:cxn>
                <a:cxn ang="0">
                  <a:pos x="1855" y="2123"/>
                </a:cxn>
                <a:cxn ang="0">
                  <a:pos x="884" y="3848"/>
                </a:cxn>
                <a:cxn ang="0">
                  <a:pos x="32" y="5301"/>
                </a:cxn>
                <a:cxn ang="0">
                  <a:pos x="1462" y="2808"/>
                </a:cxn>
                <a:cxn ang="0">
                  <a:pos x="2411" y="1134"/>
                </a:cxn>
                <a:cxn ang="0">
                  <a:pos x="3077" y="0"/>
                </a:cxn>
                <a:cxn ang="0">
                  <a:pos x="2221" y="1526"/>
                </a:cxn>
                <a:cxn ang="0">
                  <a:pos x="1243" y="3268"/>
                </a:cxn>
                <a:cxn ang="0">
                  <a:pos x="80" y="5301"/>
                </a:cxn>
                <a:cxn ang="0">
                  <a:pos x="1098" y="3510"/>
                </a:cxn>
                <a:cxn ang="0">
                  <a:pos x="2133" y="1675"/>
                </a:cxn>
                <a:cxn ang="0">
                  <a:pos x="3097" y="0"/>
                </a:cxn>
                <a:cxn ang="0">
                  <a:pos x="2647" y="834"/>
                </a:cxn>
                <a:cxn ang="0">
                  <a:pos x="1578" y="2728"/>
                </a:cxn>
                <a:cxn ang="0">
                  <a:pos x="560" y="4533"/>
                </a:cxn>
                <a:cxn ang="0">
                  <a:pos x="664" y="4329"/>
                </a:cxn>
                <a:cxn ang="0">
                  <a:pos x="1847" y="2238"/>
                </a:cxn>
                <a:cxn ang="0">
                  <a:pos x="2767" y="609"/>
                </a:cxn>
                <a:cxn ang="0">
                  <a:pos x="3160" y="0"/>
                </a:cxn>
                <a:cxn ang="0">
                  <a:pos x="1915" y="2175"/>
                </a:cxn>
                <a:cxn ang="0">
                  <a:pos x="962" y="3888"/>
                </a:cxn>
                <a:cxn ang="0">
                  <a:pos x="143" y="5301"/>
                </a:cxn>
                <a:cxn ang="0">
                  <a:pos x="1535" y="2846"/>
                </a:cxn>
                <a:cxn ang="0">
                  <a:pos x="2472" y="1176"/>
                </a:cxn>
                <a:cxn ang="0">
                  <a:pos x="3160" y="0"/>
                </a:cxn>
                <a:cxn ang="0">
                  <a:pos x="2485" y="1253"/>
                </a:cxn>
                <a:cxn ang="0">
                  <a:pos x="2771" y="752"/>
                </a:cxn>
                <a:cxn ang="0">
                  <a:pos x="3090" y="199"/>
                </a:cxn>
              </a:cxnLst>
              <a:rect l="0" t="0" r="r" b="b"/>
              <a:pathLst>
                <a:path w="3210" h="5301">
                  <a:moveTo>
                    <a:pt x="1585" y="2827"/>
                  </a:moveTo>
                  <a:lnTo>
                    <a:pt x="1743" y="2539"/>
                  </a:lnTo>
                  <a:lnTo>
                    <a:pt x="1907" y="2243"/>
                  </a:lnTo>
                  <a:lnTo>
                    <a:pt x="2080" y="1935"/>
                  </a:lnTo>
                  <a:lnTo>
                    <a:pt x="2265" y="1607"/>
                  </a:lnTo>
                  <a:lnTo>
                    <a:pt x="2463" y="1255"/>
                  </a:lnTo>
                  <a:lnTo>
                    <a:pt x="2682" y="873"/>
                  </a:lnTo>
                  <a:lnTo>
                    <a:pt x="2921" y="456"/>
                  </a:lnTo>
                  <a:lnTo>
                    <a:pt x="3187" y="0"/>
                  </a:lnTo>
                  <a:lnTo>
                    <a:pt x="3180" y="0"/>
                  </a:lnTo>
                  <a:lnTo>
                    <a:pt x="2921" y="442"/>
                  </a:lnTo>
                  <a:lnTo>
                    <a:pt x="2688" y="848"/>
                  </a:lnTo>
                  <a:lnTo>
                    <a:pt x="2471" y="1229"/>
                  </a:lnTo>
                  <a:lnTo>
                    <a:pt x="2265" y="1598"/>
                  </a:lnTo>
                  <a:lnTo>
                    <a:pt x="2058" y="1966"/>
                  </a:lnTo>
                  <a:lnTo>
                    <a:pt x="1847" y="2348"/>
                  </a:lnTo>
                  <a:lnTo>
                    <a:pt x="1619" y="2753"/>
                  </a:lnTo>
                  <a:lnTo>
                    <a:pt x="1373" y="3197"/>
                  </a:lnTo>
                  <a:lnTo>
                    <a:pt x="1585" y="2827"/>
                  </a:lnTo>
                  <a:close/>
                  <a:moveTo>
                    <a:pt x="0" y="5301"/>
                  </a:moveTo>
                  <a:lnTo>
                    <a:pt x="188" y="4972"/>
                  </a:lnTo>
                  <a:lnTo>
                    <a:pt x="436" y="4544"/>
                  </a:lnTo>
                  <a:lnTo>
                    <a:pt x="664" y="4149"/>
                  </a:lnTo>
                  <a:lnTo>
                    <a:pt x="874" y="3784"/>
                  </a:lnTo>
                  <a:lnTo>
                    <a:pt x="1070" y="3446"/>
                  </a:lnTo>
                  <a:lnTo>
                    <a:pt x="1249" y="3131"/>
                  </a:lnTo>
                  <a:lnTo>
                    <a:pt x="1416" y="2836"/>
                  </a:lnTo>
                  <a:lnTo>
                    <a:pt x="1573" y="2561"/>
                  </a:lnTo>
                  <a:lnTo>
                    <a:pt x="1722" y="2301"/>
                  </a:lnTo>
                  <a:lnTo>
                    <a:pt x="1988" y="1836"/>
                  </a:lnTo>
                  <a:lnTo>
                    <a:pt x="1761" y="2234"/>
                  </a:lnTo>
                  <a:lnTo>
                    <a:pt x="1545" y="2620"/>
                  </a:lnTo>
                  <a:lnTo>
                    <a:pt x="1329" y="3001"/>
                  </a:lnTo>
                  <a:lnTo>
                    <a:pt x="1109" y="3393"/>
                  </a:lnTo>
                  <a:lnTo>
                    <a:pt x="874" y="3804"/>
                  </a:lnTo>
                  <a:lnTo>
                    <a:pt x="617" y="4252"/>
                  </a:lnTo>
                  <a:lnTo>
                    <a:pt x="329" y="4747"/>
                  </a:lnTo>
                  <a:lnTo>
                    <a:pt x="6" y="5301"/>
                  </a:lnTo>
                  <a:lnTo>
                    <a:pt x="0" y="5301"/>
                  </a:lnTo>
                  <a:close/>
                  <a:moveTo>
                    <a:pt x="2723" y="557"/>
                  </a:moveTo>
                  <a:lnTo>
                    <a:pt x="3042" y="0"/>
                  </a:lnTo>
                  <a:lnTo>
                    <a:pt x="3049" y="0"/>
                  </a:lnTo>
                  <a:lnTo>
                    <a:pt x="3004" y="72"/>
                  </a:lnTo>
                  <a:lnTo>
                    <a:pt x="2962" y="144"/>
                  </a:lnTo>
                  <a:lnTo>
                    <a:pt x="2920" y="215"/>
                  </a:lnTo>
                  <a:lnTo>
                    <a:pt x="2880" y="285"/>
                  </a:lnTo>
                  <a:lnTo>
                    <a:pt x="2838" y="353"/>
                  </a:lnTo>
                  <a:lnTo>
                    <a:pt x="2799" y="422"/>
                  </a:lnTo>
                  <a:lnTo>
                    <a:pt x="2760" y="488"/>
                  </a:lnTo>
                  <a:lnTo>
                    <a:pt x="2723" y="557"/>
                  </a:lnTo>
                  <a:close/>
                  <a:moveTo>
                    <a:pt x="3077" y="0"/>
                  </a:moveTo>
                  <a:lnTo>
                    <a:pt x="2600" y="816"/>
                  </a:lnTo>
                  <a:lnTo>
                    <a:pt x="2201" y="1512"/>
                  </a:lnTo>
                  <a:lnTo>
                    <a:pt x="1855" y="2123"/>
                  </a:lnTo>
                  <a:lnTo>
                    <a:pt x="1538" y="2690"/>
                  </a:lnTo>
                  <a:lnTo>
                    <a:pt x="1222" y="3251"/>
                  </a:lnTo>
                  <a:lnTo>
                    <a:pt x="884" y="3848"/>
                  </a:lnTo>
                  <a:lnTo>
                    <a:pt x="499" y="4518"/>
                  </a:lnTo>
                  <a:lnTo>
                    <a:pt x="44" y="5301"/>
                  </a:lnTo>
                  <a:lnTo>
                    <a:pt x="32" y="5301"/>
                  </a:lnTo>
                  <a:lnTo>
                    <a:pt x="598" y="4320"/>
                  </a:lnTo>
                  <a:lnTo>
                    <a:pt x="1068" y="3501"/>
                  </a:lnTo>
                  <a:lnTo>
                    <a:pt x="1462" y="2808"/>
                  </a:lnTo>
                  <a:lnTo>
                    <a:pt x="1803" y="2207"/>
                  </a:lnTo>
                  <a:lnTo>
                    <a:pt x="2112" y="1660"/>
                  </a:lnTo>
                  <a:lnTo>
                    <a:pt x="2411" y="1134"/>
                  </a:lnTo>
                  <a:lnTo>
                    <a:pt x="2721" y="591"/>
                  </a:lnTo>
                  <a:lnTo>
                    <a:pt x="3069" y="0"/>
                  </a:lnTo>
                  <a:lnTo>
                    <a:pt x="3077" y="0"/>
                  </a:lnTo>
                  <a:close/>
                  <a:moveTo>
                    <a:pt x="3104" y="0"/>
                  </a:moveTo>
                  <a:lnTo>
                    <a:pt x="2622" y="825"/>
                  </a:lnTo>
                  <a:lnTo>
                    <a:pt x="2221" y="1526"/>
                  </a:lnTo>
                  <a:lnTo>
                    <a:pt x="1875" y="2141"/>
                  </a:lnTo>
                  <a:lnTo>
                    <a:pt x="1558" y="2709"/>
                  </a:lnTo>
                  <a:lnTo>
                    <a:pt x="1243" y="3268"/>
                  </a:lnTo>
                  <a:lnTo>
                    <a:pt x="910" y="3861"/>
                  </a:lnTo>
                  <a:lnTo>
                    <a:pt x="529" y="4524"/>
                  </a:lnTo>
                  <a:lnTo>
                    <a:pt x="80" y="5301"/>
                  </a:lnTo>
                  <a:lnTo>
                    <a:pt x="70" y="5301"/>
                  </a:lnTo>
                  <a:lnTo>
                    <a:pt x="632" y="4324"/>
                  </a:lnTo>
                  <a:lnTo>
                    <a:pt x="1098" y="3510"/>
                  </a:lnTo>
                  <a:lnTo>
                    <a:pt x="1489" y="2821"/>
                  </a:lnTo>
                  <a:lnTo>
                    <a:pt x="1826" y="2222"/>
                  </a:lnTo>
                  <a:lnTo>
                    <a:pt x="2133" y="1675"/>
                  </a:lnTo>
                  <a:lnTo>
                    <a:pt x="2432" y="1148"/>
                  </a:lnTo>
                  <a:lnTo>
                    <a:pt x="2746" y="600"/>
                  </a:lnTo>
                  <a:lnTo>
                    <a:pt x="3097" y="0"/>
                  </a:lnTo>
                  <a:lnTo>
                    <a:pt x="3104" y="0"/>
                  </a:lnTo>
                  <a:close/>
                  <a:moveTo>
                    <a:pt x="3132" y="0"/>
                  </a:moveTo>
                  <a:lnTo>
                    <a:pt x="2647" y="834"/>
                  </a:lnTo>
                  <a:lnTo>
                    <a:pt x="2243" y="1541"/>
                  </a:lnTo>
                  <a:lnTo>
                    <a:pt x="1894" y="2159"/>
                  </a:lnTo>
                  <a:lnTo>
                    <a:pt x="1578" y="2728"/>
                  </a:lnTo>
                  <a:lnTo>
                    <a:pt x="1267" y="3286"/>
                  </a:lnTo>
                  <a:lnTo>
                    <a:pt x="935" y="3875"/>
                  </a:lnTo>
                  <a:lnTo>
                    <a:pt x="560" y="4533"/>
                  </a:lnTo>
                  <a:lnTo>
                    <a:pt x="116" y="5301"/>
                  </a:lnTo>
                  <a:lnTo>
                    <a:pt x="106" y="5301"/>
                  </a:lnTo>
                  <a:lnTo>
                    <a:pt x="664" y="4329"/>
                  </a:lnTo>
                  <a:lnTo>
                    <a:pt x="1126" y="3519"/>
                  </a:lnTo>
                  <a:lnTo>
                    <a:pt x="1512" y="2834"/>
                  </a:lnTo>
                  <a:lnTo>
                    <a:pt x="1847" y="2238"/>
                  </a:lnTo>
                  <a:lnTo>
                    <a:pt x="2152" y="1692"/>
                  </a:lnTo>
                  <a:lnTo>
                    <a:pt x="2452" y="1162"/>
                  </a:lnTo>
                  <a:lnTo>
                    <a:pt x="2767" y="609"/>
                  </a:lnTo>
                  <a:lnTo>
                    <a:pt x="3124" y="0"/>
                  </a:lnTo>
                  <a:lnTo>
                    <a:pt x="3132" y="0"/>
                  </a:lnTo>
                  <a:close/>
                  <a:moveTo>
                    <a:pt x="3160" y="0"/>
                  </a:moveTo>
                  <a:lnTo>
                    <a:pt x="2670" y="843"/>
                  </a:lnTo>
                  <a:lnTo>
                    <a:pt x="2264" y="1556"/>
                  </a:lnTo>
                  <a:lnTo>
                    <a:pt x="1915" y="2175"/>
                  </a:lnTo>
                  <a:lnTo>
                    <a:pt x="1599" y="2746"/>
                  </a:lnTo>
                  <a:lnTo>
                    <a:pt x="1288" y="3303"/>
                  </a:lnTo>
                  <a:lnTo>
                    <a:pt x="962" y="3888"/>
                  </a:lnTo>
                  <a:lnTo>
                    <a:pt x="592" y="4540"/>
                  </a:lnTo>
                  <a:lnTo>
                    <a:pt x="154" y="5301"/>
                  </a:lnTo>
                  <a:lnTo>
                    <a:pt x="143" y="5301"/>
                  </a:lnTo>
                  <a:lnTo>
                    <a:pt x="695" y="4333"/>
                  </a:lnTo>
                  <a:lnTo>
                    <a:pt x="1153" y="3528"/>
                  </a:lnTo>
                  <a:lnTo>
                    <a:pt x="1535" y="2846"/>
                  </a:lnTo>
                  <a:lnTo>
                    <a:pt x="1869" y="2254"/>
                  </a:lnTo>
                  <a:lnTo>
                    <a:pt x="2172" y="1709"/>
                  </a:lnTo>
                  <a:lnTo>
                    <a:pt x="2472" y="1176"/>
                  </a:lnTo>
                  <a:lnTo>
                    <a:pt x="2790" y="618"/>
                  </a:lnTo>
                  <a:lnTo>
                    <a:pt x="3152" y="0"/>
                  </a:lnTo>
                  <a:lnTo>
                    <a:pt x="3160" y="0"/>
                  </a:lnTo>
                  <a:close/>
                  <a:moveTo>
                    <a:pt x="3210" y="0"/>
                  </a:moveTo>
                  <a:lnTo>
                    <a:pt x="2397" y="1415"/>
                  </a:lnTo>
                  <a:lnTo>
                    <a:pt x="2485" y="1253"/>
                  </a:lnTo>
                  <a:lnTo>
                    <a:pt x="2578" y="1090"/>
                  </a:lnTo>
                  <a:lnTo>
                    <a:pt x="2673" y="923"/>
                  </a:lnTo>
                  <a:lnTo>
                    <a:pt x="2771" y="752"/>
                  </a:lnTo>
                  <a:lnTo>
                    <a:pt x="2872" y="575"/>
                  </a:lnTo>
                  <a:lnTo>
                    <a:pt x="2978" y="391"/>
                  </a:lnTo>
                  <a:lnTo>
                    <a:pt x="3090" y="199"/>
                  </a:lnTo>
                  <a:lnTo>
                    <a:pt x="3207" y="0"/>
                  </a:lnTo>
                  <a:lnTo>
                    <a:pt x="3210" y="0"/>
                  </a:lnTo>
                  <a:close/>
                </a:path>
              </a:pathLst>
            </a:custGeom>
            <a:solidFill>
              <a:srgbClr val="DEB06B"/>
            </a:solidFill>
            <a:ln w="635">
              <a:solidFill>
                <a:srgbClr val="EBBD7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46" name="Freeform 66"/>
            <p:cNvSpPr>
              <a:spLocks/>
            </p:cNvSpPr>
            <p:nvPr/>
          </p:nvSpPr>
          <p:spPr bwMode="auto">
            <a:xfrm>
              <a:off x="2" y="47"/>
              <a:ext cx="633" cy="1102"/>
            </a:xfrm>
            <a:custGeom>
              <a:avLst/>
              <a:gdLst/>
              <a:ahLst/>
              <a:cxnLst>
                <a:cxn ang="0">
                  <a:pos x="0" y="1912"/>
                </a:cxn>
                <a:cxn ang="0">
                  <a:pos x="1099" y="0"/>
                </a:cxn>
                <a:cxn ang="0">
                  <a:pos x="1267" y="0"/>
                </a:cxn>
                <a:cxn ang="0">
                  <a:pos x="0" y="2204"/>
                </a:cxn>
                <a:cxn ang="0">
                  <a:pos x="0" y="1912"/>
                </a:cxn>
              </a:cxnLst>
              <a:rect l="0" t="0" r="r" b="b"/>
              <a:pathLst>
                <a:path w="1267" h="2204">
                  <a:moveTo>
                    <a:pt x="0" y="1912"/>
                  </a:moveTo>
                  <a:lnTo>
                    <a:pt x="1099" y="0"/>
                  </a:lnTo>
                  <a:lnTo>
                    <a:pt x="1267" y="0"/>
                  </a:lnTo>
                  <a:lnTo>
                    <a:pt x="0" y="2204"/>
                  </a:lnTo>
                  <a:lnTo>
                    <a:pt x="0" y="1912"/>
                  </a:lnTo>
                  <a:close/>
                </a:path>
              </a:pathLst>
            </a:custGeom>
            <a:solidFill>
              <a:srgbClr val="D1A35E"/>
            </a:solidFill>
            <a:ln w="3175">
              <a:solidFill>
                <a:srgbClr val="DEB06B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47" name="Freeform 67"/>
            <p:cNvSpPr>
              <a:spLocks/>
            </p:cNvSpPr>
            <p:nvPr/>
          </p:nvSpPr>
          <p:spPr bwMode="auto">
            <a:xfrm>
              <a:off x="2" y="47"/>
              <a:ext cx="611" cy="1063"/>
            </a:xfrm>
            <a:custGeom>
              <a:avLst/>
              <a:gdLst/>
              <a:ahLst/>
              <a:cxnLst>
                <a:cxn ang="0">
                  <a:pos x="0" y="1836"/>
                </a:cxn>
                <a:cxn ang="0">
                  <a:pos x="1055" y="0"/>
                </a:cxn>
                <a:cxn ang="0">
                  <a:pos x="1222" y="0"/>
                </a:cxn>
                <a:cxn ang="0">
                  <a:pos x="0" y="2125"/>
                </a:cxn>
                <a:cxn ang="0">
                  <a:pos x="0" y="1836"/>
                </a:cxn>
              </a:cxnLst>
              <a:rect l="0" t="0" r="r" b="b"/>
              <a:pathLst>
                <a:path w="1222" h="2125">
                  <a:moveTo>
                    <a:pt x="0" y="1836"/>
                  </a:moveTo>
                  <a:lnTo>
                    <a:pt x="1055" y="0"/>
                  </a:lnTo>
                  <a:lnTo>
                    <a:pt x="1222" y="0"/>
                  </a:lnTo>
                  <a:lnTo>
                    <a:pt x="0" y="2125"/>
                  </a:lnTo>
                  <a:lnTo>
                    <a:pt x="0" y="1836"/>
                  </a:lnTo>
                  <a:close/>
                </a:path>
              </a:pathLst>
            </a:custGeom>
            <a:solidFill>
              <a:srgbClr val="F7C985"/>
            </a:solidFill>
            <a:ln w="635">
              <a:solidFill>
                <a:srgbClr val="FFD994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48" name="Freeform 68"/>
            <p:cNvSpPr>
              <a:spLocks noEditPoints="1"/>
            </p:cNvSpPr>
            <p:nvPr/>
          </p:nvSpPr>
          <p:spPr bwMode="auto">
            <a:xfrm>
              <a:off x="2" y="47"/>
              <a:ext cx="605" cy="1045"/>
            </a:xfrm>
            <a:custGeom>
              <a:avLst/>
              <a:gdLst/>
              <a:ahLst/>
              <a:cxnLst>
                <a:cxn ang="0">
                  <a:pos x="481" y="1001"/>
                </a:cxn>
                <a:cxn ang="0">
                  <a:pos x="635" y="730"/>
                </a:cxn>
                <a:cxn ang="0">
                  <a:pos x="785" y="476"/>
                </a:cxn>
                <a:cxn ang="0">
                  <a:pos x="925" y="231"/>
                </a:cxn>
                <a:cxn ang="0">
                  <a:pos x="1061" y="0"/>
                </a:cxn>
                <a:cxn ang="0">
                  <a:pos x="966" y="181"/>
                </a:cxn>
                <a:cxn ang="0">
                  <a:pos x="741" y="569"/>
                </a:cxn>
                <a:cxn ang="0">
                  <a:pos x="493" y="994"/>
                </a:cxn>
                <a:cxn ang="0">
                  <a:pos x="217" y="1463"/>
                </a:cxn>
                <a:cxn ang="0">
                  <a:pos x="1107" y="0"/>
                </a:cxn>
                <a:cxn ang="0">
                  <a:pos x="977" y="200"/>
                </a:cxn>
                <a:cxn ang="0">
                  <a:pos x="729" y="631"/>
                </a:cxn>
                <a:cxn ang="0">
                  <a:pos x="456" y="1099"/>
                </a:cxn>
                <a:cxn ang="0">
                  <a:pos x="158" y="1612"/>
                </a:cxn>
                <a:cxn ang="0">
                  <a:pos x="0" y="1896"/>
                </a:cxn>
                <a:cxn ang="0">
                  <a:pos x="325" y="1345"/>
                </a:cxn>
                <a:cxn ang="0">
                  <a:pos x="615" y="852"/>
                </a:cxn>
                <a:cxn ang="0">
                  <a:pos x="873" y="406"/>
                </a:cxn>
                <a:cxn ang="0">
                  <a:pos x="1107" y="0"/>
                </a:cxn>
                <a:cxn ang="0">
                  <a:pos x="1129" y="0"/>
                </a:cxn>
                <a:cxn ang="0">
                  <a:pos x="885" y="423"/>
                </a:cxn>
                <a:cxn ang="0">
                  <a:pos x="617" y="888"/>
                </a:cxn>
                <a:cxn ang="0">
                  <a:pos x="323" y="1395"/>
                </a:cxn>
                <a:cxn ang="0">
                  <a:pos x="0" y="1952"/>
                </a:cxn>
                <a:cxn ang="0">
                  <a:pos x="172" y="1666"/>
                </a:cxn>
                <a:cxn ang="0">
                  <a:pos x="489" y="1124"/>
                </a:cxn>
                <a:cxn ang="0">
                  <a:pos x="771" y="640"/>
                </a:cxn>
                <a:cxn ang="0">
                  <a:pos x="1024" y="203"/>
                </a:cxn>
                <a:cxn ang="0">
                  <a:pos x="1175" y="0"/>
                </a:cxn>
                <a:cxn ang="0">
                  <a:pos x="1040" y="212"/>
                </a:cxn>
                <a:cxn ang="0">
                  <a:pos x="778" y="667"/>
                </a:cxn>
                <a:cxn ang="0">
                  <a:pos x="489" y="1169"/>
                </a:cxn>
                <a:cxn ang="0">
                  <a:pos x="171" y="1719"/>
                </a:cxn>
                <a:cxn ang="0">
                  <a:pos x="0" y="2026"/>
                </a:cxn>
                <a:cxn ang="0">
                  <a:pos x="349" y="1431"/>
                </a:cxn>
                <a:cxn ang="0">
                  <a:pos x="657" y="902"/>
                </a:cxn>
                <a:cxn ang="0">
                  <a:pos x="929" y="429"/>
                </a:cxn>
                <a:cxn ang="0">
                  <a:pos x="1175" y="0"/>
                </a:cxn>
                <a:cxn ang="0">
                  <a:pos x="1195" y="0"/>
                </a:cxn>
                <a:cxn ang="0">
                  <a:pos x="941" y="446"/>
                </a:cxn>
                <a:cxn ang="0">
                  <a:pos x="659" y="938"/>
                </a:cxn>
                <a:cxn ang="0">
                  <a:pos x="346" y="1482"/>
                </a:cxn>
                <a:cxn ang="0">
                  <a:pos x="0" y="2083"/>
                </a:cxn>
                <a:cxn ang="0">
                  <a:pos x="186" y="1772"/>
                </a:cxn>
                <a:cxn ang="0">
                  <a:pos x="524" y="1192"/>
                </a:cxn>
                <a:cxn ang="0">
                  <a:pos x="822" y="676"/>
                </a:cxn>
                <a:cxn ang="0">
                  <a:pos x="1086" y="215"/>
                </a:cxn>
              </a:cxnLst>
              <a:rect l="0" t="0" r="r" b="b"/>
              <a:pathLst>
                <a:path w="1209" h="2090">
                  <a:moveTo>
                    <a:pt x="69" y="1715"/>
                  </a:moveTo>
                  <a:lnTo>
                    <a:pt x="481" y="1001"/>
                  </a:lnTo>
                  <a:lnTo>
                    <a:pt x="559" y="864"/>
                  </a:lnTo>
                  <a:lnTo>
                    <a:pt x="635" y="730"/>
                  </a:lnTo>
                  <a:lnTo>
                    <a:pt x="711" y="600"/>
                  </a:lnTo>
                  <a:lnTo>
                    <a:pt x="785" y="476"/>
                  </a:lnTo>
                  <a:lnTo>
                    <a:pt x="855" y="351"/>
                  </a:lnTo>
                  <a:lnTo>
                    <a:pt x="925" y="231"/>
                  </a:lnTo>
                  <a:lnTo>
                    <a:pt x="993" y="114"/>
                  </a:lnTo>
                  <a:lnTo>
                    <a:pt x="1061" y="0"/>
                  </a:lnTo>
                  <a:lnTo>
                    <a:pt x="1072" y="0"/>
                  </a:lnTo>
                  <a:lnTo>
                    <a:pt x="966" y="181"/>
                  </a:lnTo>
                  <a:lnTo>
                    <a:pt x="856" y="371"/>
                  </a:lnTo>
                  <a:lnTo>
                    <a:pt x="741" y="569"/>
                  </a:lnTo>
                  <a:lnTo>
                    <a:pt x="621" y="778"/>
                  </a:lnTo>
                  <a:lnTo>
                    <a:pt x="493" y="994"/>
                  </a:lnTo>
                  <a:lnTo>
                    <a:pt x="359" y="1223"/>
                  </a:lnTo>
                  <a:lnTo>
                    <a:pt x="217" y="1463"/>
                  </a:lnTo>
                  <a:lnTo>
                    <a:pt x="69" y="1715"/>
                  </a:lnTo>
                  <a:close/>
                  <a:moveTo>
                    <a:pt x="1107" y="0"/>
                  </a:moveTo>
                  <a:lnTo>
                    <a:pt x="1094" y="0"/>
                  </a:lnTo>
                  <a:lnTo>
                    <a:pt x="977" y="200"/>
                  </a:lnTo>
                  <a:lnTo>
                    <a:pt x="855" y="411"/>
                  </a:lnTo>
                  <a:lnTo>
                    <a:pt x="729" y="631"/>
                  </a:lnTo>
                  <a:lnTo>
                    <a:pt x="597" y="861"/>
                  </a:lnTo>
                  <a:lnTo>
                    <a:pt x="456" y="1099"/>
                  </a:lnTo>
                  <a:lnTo>
                    <a:pt x="312" y="1350"/>
                  </a:lnTo>
                  <a:lnTo>
                    <a:pt x="158" y="1612"/>
                  </a:lnTo>
                  <a:lnTo>
                    <a:pt x="0" y="1886"/>
                  </a:lnTo>
                  <a:lnTo>
                    <a:pt x="0" y="1896"/>
                  </a:lnTo>
                  <a:lnTo>
                    <a:pt x="166" y="1612"/>
                  </a:lnTo>
                  <a:lnTo>
                    <a:pt x="325" y="1345"/>
                  </a:lnTo>
                  <a:lnTo>
                    <a:pt x="473" y="1091"/>
                  </a:lnTo>
                  <a:lnTo>
                    <a:pt x="615" y="852"/>
                  </a:lnTo>
                  <a:lnTo>
                    <a:pt x="746" y="623"/>
                  </a:lnTo>
                  <a:lnTo>
                    <a:pt x="873" y="406"/>
                  </a:lnTo>
                  <a:lnTo>
                    <a:pt x="992" y="198"/>
                  </a:lnTo>
                  <a:lnTo>
                    <a:pt x="1107" y="0"/>
                  </a:lnTo>
                  <a:close/>
                  <a:moveTo>
                    <a:pt x="1141" y="0"/>
                  </a:moveTo>
                  <a:lnTo>
                    <a:pt x="1129" y="0"/>
                  </a:lnTo>
                  <a:lnTo>
                    <a:pt x="1009" y="206"/>
                  </a:lnTo>
                  <a:lnTo>
                    <a:pt x="885" y="423"/>
                  </a:lnTo>
                  <a:lnTo>
                    <a:pt x="753" y="649"/>
                  </a:lnTo>
                  <a:lnTo>
                    <a:pt x="617" y="888"/>
                  </a:lnTo>
                  <a:lnTo>
                    <a:pt x="473" y="1135"/>
                  </a:lnTo>
                  <a:lnTo>
                    <a:pt x="323" y="1395"/>
                  </a:lnTo>
                  <a:lnTo>
                    <a:pt x="165" y="1666"/>
                  </a:lnTo>
                  <a:lnTo>
                    <a:pt x="0" y="1952"/>
                  </a:lnTo>
                  <a:lnTo>
                    <a:pt x="0" y="1961"/>
                  </a:lnTo>
                  <a:lnTo>
                    <a:pt x="172" y="1666"/>
                  </a:lnTo>
                  <a:lnTo>
                    <a:pt x="336" y="1387"/>
                  </a:lnTo>
                  <a:lnTo>
                    <a:pt x="489" y="1124"/>
                  </a:lnTo>
                  <a:lnTo>
                    <a:pt x="635" y="877"/>
                  </a:lnTo>
                  <a:lnTo>
                    <a:pt x="771" y="640"/>
                  </a:lnTo>
                  <a:lnTo>
                    <a:pt x="901" y="416"/>
                  </a:lnTo>
                  <a:lnTo>
                    <a:pt x="1024" y="203"/>
                  </a:lnTo>
                  <a:lnTo>
                    <a:pt x="1141" y="0"/>
                  </a:lnTo>
                  <a:close/>
                  <a:moveTo>
                    <a:pt x="1175" y="0"/>
                  </a:moveTo>
                  <a:lnTo>
                    <a:pt x="1163" y="0"/>
                  </a:lnTo>
                  <a:lnTo>
                    <a:pt x="1040" y="212"/>
                  </a:lnTo>
                  <a:lnTo>
                    <a:pt x="913" y="434"/>
                  </a:lnTo>
                  <a:lnTo>
                    <a:pt x="778" y="667"/>
                  </a:lnTo>
                  <a:lnTo>
                    <a:pt x="639" y="913"/>
                  </a:lnTo>
                  <a:lnTo>
                    <a:pt x="489" y="1169"/>
                  </a:lnTo>
                  <a:lnTo>
                    <a:pt x="335" y="1437"/>
                  </a:lnTo>
                  <a:lnTo>
                    <a:pt x="171" y="1719"/>
                  </a:lnTo>
                  <a:lnTo>
                    <a:pt x="0" y="2016"/>
                  </a:lnTo>
                  <a:lnTo>
                    <a:pt x="0" y="2026"/>
                  </a:lnTo>
                  <a:lnTo>
                    <a:pt x="179" y="1719"/>
                  </a:lnTo>
                  <a:lnTo>
                    <a:pt x="349" y="1431"/>
                  </a:lnTo>
                  <a:lnTo>
                    <a:pt x="506" y="1158"/>
                  </a:lnTo>
                  <a:lnTo>
                    <a:pt x="657" y="902"/>
                  </a:lnTo>
                  <a:lnTo>
                    <a:pt x="796" y="659"/>
                  </a:lnTo>
                  <a:lnTo>
                    <a:pt x="929" y="429"/>
                  </a:lnTo>
                  <a:lnTo>
                    <a:pt x="1055" y="209"/>
                  </a:lnTo>
                  <a:lnTo>
                    <a:pt x="1175" y="0"/>
                  </a:lnTo>
                  <a:close/>
                  <a:moveTo>
                    <a:pt x="1209" y="0"/>
                  </a:moveTo>
                  <a:lnTo>
                    <a:pt x="1195" y="0"/>
                  </a:lnTo>
                  <a:lnTo>
                    <a:pt x="1071" y="217"/>
                  </a:lnTo>
                  <a:lnTo>
                    <a:pt x="941" y="446"/>
                  </a:lnTo>
                  <a:lnTo>
                    <a:pt x="803" y="685"/>
                  </a:lnTo>
                  <a:lnTo>
                    <a:pt x="659" y="938"/>
                  </a:lnTo>
                  <a:lnTo>
                    <a:pt x="506" y="1203"/>
                  </a:lnTo>
                  <a:lnTo>
                    <a:pt x="346" y="1482"/>
                  </a:lnTo>
                  <a:lnTo>
                    <a:pt x="176" y="1774"/>
                  </a:lnTo>
                  <a:lnTo>
                    <a:pt x="0" y="2083"/>
                  </a:lnTo>
                  <a:lnTo>
                    <a:pt x="0" y="2090"/>
                  </a:lnTo>
                  <a:lnTo>
                    <a:pt x="186" y="1772"/>
                  </a:lnTo>
                  <a:lnTo>
                    <a:pt x="362" y="1473"/>
                  </a:lnTo>
                  <a:lnTo>
                    <a:pt x="524" y="1192"/>
                  </a:lnTo>
                  <a:lnTo>
                    <a:pt x="679" y="928"/>
                  </a:lnTo>
                  <a:lnTo>
                    <a:pt x="822" y="676"/>
                  </a:lnTo>
                  <a:lnTo>
                    <a:pt x="959" y="441"/>
                  </a:lnTo>
                  <a:lnTo>
                    <a:pt x="1086" y="215"/>
                  </a:lnTo>
                  <a:lnTo>
                    <a:pt x="1209" y="0"/>
                  </a:lnTo>
                  <a:close/>
                </a:path>
              </a:pathLst>
            </a:custGeom>
            <a:solidFill>
              <a:srgbClr val="DEB06B"/>
            </a:solidFill>
            <a:ln w="635">
              <a:solidFill>
                <a:srgbClr val="EBBD7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49" name="Freeform 69"/>
            <p:cNvSpPr>
              <a:spLocks/>
            </p:cNvSpPr>
            <p:nvPr/>
          </p:nvSpPr>
          <p:spPr bwMode="auto">
            <a:xfrm>
              <a:off x="928" y="1002"/>
              <a:ext cx="975" cy="1695"/>
            </a:xfrm>
            <a:custGeom>
              <a:avLst/>
              <a:gdLst/>
              <a:ahLst/>
              <a:cxnLst>
                <a:cxn ang="0">
                  <a:pos x="0" y="3392"/>
                </a:cxn>
                <a:cxn ang="0">
                  <a:pos x="1950" y="0"/>
                </a:cxn>
                <a:cxn ang="0">
                  <a:pos x="1950" y="292"/>
                </a:cxn>
                <a:cxn ang="0">
                  <a:pos x="168" y="3392"/>
                </a:cxn>
                <a:cxn ang="0">
                  <a:pos x="0" y="3392"/>
                </a:cxn>
              </a:cxnLst>
              <a:rect l="0" t="0" r="r" b="b"/>
              <a:pathLst>
                <a:path w="1950" h="3392">
                  <a:moveTo>
                    <a:pt x="0" y="3392"/>
                  </a:moveTo>
                  <a:lnTo>
                    <a:pt x="1950" y="0"/>
                  </a:lnTo>
                  <a:lnTo>
                    <a:pt x="1950" y="292"/>
                  </a:lnTo>
                  <a:lnTo>
                    <a:pt x="168" y="3392"/>
                  </a:lnTo>
                  <a:lnTo>
                    <a:pt x="0" y="3392"/>
                  </a:lnTo>
                  <a:close/>
                </a:path>
              </a:pathLst>
            </a:custGeom>
            <a:solidFill>
              <a:srgbClr val="D1A35E"/>
            </a:solidFill>
            <a:ln w="3175">
              <a:solidFill>
                <a:srgbClr val="DEB06B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50" name="Freeform 70"/>
            <p:cNvSpPr>
              <a:spLocks/>
            </p:cNvSpPr>
            <p:nvPr/>
          </p:nvSpPr>
          <p:spPr bwMode="auto">
            <a:xfrm>
              <a:off x="909" y="968"/>
              <a:ext cx="994" cy="1729"/>
            </a:xfrm>
            <a:custGeom>
              <a:avLst/>
              <a:gdLst/>
              <a:ahLst/>
              <a:cxnLst>
                <a:cxn ang="0">
                  <a:pos x="0" y="3460"/>
                </a:cxn>
                <a:cxn ang="0">
                  <a:pos x="1988" y="0"/>
                </a:cxn>
                <a:cxn ang="0">
                  <a:pos x="1988" y="291"/>
                </a:cxn>
                <a:cxn ang="0">
                  <a:pos x="166" y="3460"/>
                </a:cxn>
                <a:cxn ang="0">
                  <a:pos x="0" y="3460"/>
                </a:cxn>
              </a:cxnLst>
              <a:rect l="0" t="0" r="r" b="b"/>
              <a:pathLst>
                <a:path w="1988" h="3460">
                  <a:moveTo>
                    <a:pt x="0" y="3460"/>
                  </a:moveTo>
                  <a:lnTo>
                    <a:pt x="1988" y="0"/>
                  </a:lnTo>
                  <a:lnTo>
                    <a:pt x="1988" y="291"/>
                  </a:lnTo>
                  <a:lnTo>
                    <a:pt x="166" y="3460"/>
                  </a:lnTo>
                  <a:lnTo>
                    <a:pt x="0" y="3460"/>
                  </a:lnTo>
                  <a:close/>
                </a:path>
              </a:pathLst>
            </a:custGeom>
            <a:solidFill>
              <a:srgbClr val="F7C985"/>
            </a:solidFill>
            <a:ln w="635">
              <a:solidFill>
                <a:srgbClr val="FFD994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51" name="Freeform 71"/>
            <p:cNvSpPr>
              <a:spLocks noEditPoints="1"/>
            </p:cNvSpPr>
            <p:nvPr/>
          </p:nvSpPr>
          <p:spPr bwMode="auto">
            <a:xfrm>
              <a:off x="909" y="985"/>
              <a:ext cx="994" cy="1712"/>
            </a:xfrm>
            <a:custGeom>
              <a:avLst/>
              <a:gdLst/>
              <a:ahLst/>
              <a:cxnLst>
                <a:cxn ang="0">
                  <a:pos x="377" y="3030"/>
                </a:cxn>
                <a:cxn ang="0">
                  <a:pos x="830" y="2242"/>
                </a:cxn>
                <a:cxn ang="0">
                  <a:pos x="1289" y="1447"/>
                </a:cxn>
                <a:cxn ang="0">
                  <a:pos x="1753" y="648"/>
                </a:cxn>
                <a:cxn ang="0">
                  <a:pos x="1988" y="236"/>
                </a:cxn>
                <a:cxn ang="0">
                  <a:pos x="1549" y="986"/>
                </a:cxn>
                <a:cxn ang="0">
                  <a:pos x="1099" y="1764"/>
                </a:cxn>
                <a:cxn ang="0">
                  <a:pos x="633" y="2575"/>
                </a:cxn>
                <a:cxn ang="0">
                  <a:pos x="148" y="3425"/>
                </a:cxn>
                <a:cxn ang="0">
                  <a:pos x="0" y="3425"/>
                </a:cxn>
                <a:cxn ang="0">
                  <a:pos x="1575" y="680"/>
                </a:cxn>
                <a:cxn ang="0">
                  <a:pos x="1122" y="1474"/>
                </a:cxn>
                <a:cxn ang="0">
                  <a:pos x="672" y="2261"/>
                </a:cxn>
                <a:cxn ang="0">
                  <a:pos x="227" y="3039"/>
                </a:cxn>
                <a:cxn ang="0">
                  <a:pos x="0" y="3425"/>
                </a:cxn>
                <a:cxn ang="0">
                  <a:pos x="1740" y="436"/>
                </a:cxn>
                <a:cxn ang="0">
                  <a:pos x="1249" y="1297"/>
                </a:cxn>
                <a:cxn ang="0">
                  <a:pos x="761" y="2153"/>
                </a:cxn>
                <a:cxn ang="0">
                  <a:pos x="276" y="3002"/>
                </a:cxn>
                <a:cxn ang="0">
                  <a:pos x="28" y="3425"/>
                </a:cxn>
                <a:cxn ang="0">
                  <a:pos x="551" y="2508"/>
                </a:cxn>
                <a:cxn ang="0">
                  <a:pos x="1052" y="1633"/>
                </a:cxn>
                <a:cxn ang="0">
                  <a:pos x="1530" y="797"/>
                </a:cxn>
                <a:cxn ang="0">
                  <a:pos x="1988" y="0"/>
                </a:cxn>
                <a:cxn ang="0">
                  <a:pos x="1988" y="49"/>
                </a:cxn>
                <a:cxn ang="0">
                  <a:pos x="1501" y="896"/>
                </a:cxn>
                <a:cxn ang="0">
                  <a:pos x="1019" y="1743"/>
                </a:cxn>
                <a:cxn ang="0">
                  <a:pos x="538" y="2585"/>
                </a:cxn>
                <a:cxn ang="0">
                  <a:pos x="63" y="3425"/>
                </a:cxn>
                <a:cxn ang="0">
                  <a:pos x="317" y="2965"/>
                </a:cxn>
                <a:cxn ang="0">
                  <a:pos x="823" y="2077"/>
                </a:cxn>
                <a:cxn ang="0">
                  <a:pos x="1305" y="1233"/>
                </a:cxn>
                <a:cxn ang="0">
                  <a:pos x="1764" y="429"/>
                </a:cxn>
                <a:cxn ang="0">
                  <a:pos x="1988" y="49"/>
                </a:cxn>
                <a:cxn ang="0">
                  <a:pos x="1746" y="513"/>
                </a:cxn>
                <a:cxn ang="0">
                  <a:pos x="1267" y="1347"/>
                </a:cxn>
                <a:cxn ang="0">
                  <a:pos x="791" y="2180"/>
                </a:cxn>
                <a:cxn ang="0">
                  <a:pos x="318" y="3011"/>
                </a:cxn>
                <a:cxn ang="0">
                  <a:pos x="82" y="3425"/>
                </a:cxn>
                <a:cxn ang="0">
                  <a:pos x="593" y="2524"/>
                </a:cxn>
                <a:cxn ang="0">
                  <a:pos x="1080" y="1670"/>
                </a:cxn>
                <a:cxn ang="0">
                  <a:pos x="1544" y="856"/>
                </a:cxn>
                <a:cxn ang="0">
                  <a:pos x="1988" y="85"/>
                </a:cxn>
                <a:cxn ang="0">
                  <a:pos x="1988" y="142"/>
                </a:cxn>
                <a:cxn ang="0">
                  <a:pos x="1512" y="968"/>
                </a:cxn>
                <a:cxn ang="0">
                  <a:pos x="1041" y="1789"/>
                </a:cxn>
                <a:cxn ang="0">
                  <a:pos x="571" y="2608"/>
                </a:cxn>
                <a:cxn ang="0">
                  <a:pos x="107" y="3425"/>
                </a:cxn>
                <a:cxn ang="0">
                  <a:pos x="359" y="2974"/>
                </a:cxn>
                <a:cxn ang="0">
                  <a:pos x="853" y="2108"/>
                </a:cxn>
                <a:cxn ang="0">
                  <a:pos x="1323" y="1287"/>
                </a:cxn>
                <a:cxn ang="0">
                  <a:pos x="1771" y="505"/>
                </a:cxn>
                <a:cxn ang="0">
                  <a:pos x="1988" y="142"/>
                </a:cxn>
                <a:cxn ang="0">
                  <a:pos x="1750" y="599"/>
                </a:cxn>
                <a:cxn ang="0">
                  <a:pos x="1281" y="1411"/>
                </a:cxn>
                <a:cxn ang="0">
                  <a:pos x="817" y="2219"/>
                </a:cxn>
                <a:cxn ang="0">
                  <a:pos x="357" y="3024"/>
                </a:cxn>
                <a:cxn ang="0">
                  <a:pos x="126" y="3425"/>
                </a:cxn>
                <a:cxn ang="0">
                  <a:pos x="623" y="2552"/>
                </a:cxn>
                <a:cxn ang="0">
                  <a:pos x="1097" y="1724"/>
                </a:cxn>
                <a:cxn ang="0">
                  <a:pos x="1551" y="933"/>
                </a:cxn>
                <a:cxn ang="0">
                  <a:pos x="1988" y="178"/>
                </a:cxn>
              </a:cxnLst>
              <a:rect l="0" t="0" r="r" b="b"/>
              <a:pathLst>
                <a:path w="1988" h="3425">
                  <a:moveTo>
                    <a:pt x="155" y="3425"/>
                  </a:moveTo>
                  <a:lnTo>
                    <a:pt x="377" y="3030"/>
                  </a:lnTo>
                  <a:lnTo>
                    <a:pt x="603" y="2637"/>
                  </a:lnTo>
                  <a:lnTo>
                    <a:pt x="830" y="2242"/>
                  </a:lnTo>
                  <a:lnTo>
                    <a:pt x="1060" y="1846"/>
                  </a:lnTo>
                  <a:lnTo>
                    <a:pt x="1289" y="1447"/>
                  </a:lnTo>
                  <a:lnTo>
                    <a:pt x="1520" y="1049"/>
                  </a:lnTo>
                  <a:lnTo>
                    <a:pt x="1753" y="648"/>
                  </a:lnTo>
                  <a:lnTo>
                    <a:pt x="1988" y="247"/>
                  </a:lnTo>
                  <a:lnTo>
                    <a:pt x="1988" y="236"/>
                  </a:lnTo>
                  <a:lnTo>
                    <a:pt x="1769" y="607"/>
                  </a:lnTo>
                  <a:lnTo>
                    <a:pt x="1549" y="986"/>
                  </a:lnTo>
                  <a:lnTo>
                    <a:pt x="1326" y="1370"/>
                  </a:lnTo>
                  <a:lnTo>
                    <a:pt x="1099" y="1764"/>
                  </a:lnTo>
                  <a:lnTo>
                    <a:pt x="868" y="2165"/>
                  </a:lnTo>
                  <a:lnTo>
                    <a:pt x="633" y="2575"/>
                  </a:lnTo>
                  <a:lnTo>
                    <a:pt x="392" y="2994"/>
                  </a:lnTo>
                  <a:lnTo>
                    <a:pt x="148" y="3425"/>
                  </a:lnTo>
                  <a:lnTo>
                    <a:pt x="155" y="3425"/>
                  </a:lnTo>
                  <a:close/>
                  <a:moveTo>
                    <a:pt x="0" y="3425"/>
                  </a:moveTo>
                  <a:lnTo>
                    <a:pt x="1804" y="283"/>
                  </a:lnTo>
                  <a:lnTo>
                    <a:pt x="1575" y="680"/>
                  </a:lnTo>
                  <a:lnTo>
                    <a:pt x="1349" y="1078"/>
                  </a:lnTo>
                  <a:lnTo>
                    <a:pt x="1122" y="1474"/>
                  </a:lnTo>
                  <a:lnTo>
                    <a:pt x="897" y="1869"/>
                  </a:lnTo>
                  <a:lnTo>
                    <a:pt x="672" y="2261"/>
                  </a:lnTo>
                  <a:lnTo>
                    <a:pt x="450" y="2651"/>
                  </a:lnTo>
                  <a:lnTo>
                    <a:pt x="227" y="3039"/>
                  </a:lnTo>
                  <a:lnTo>
                    <a:pt x="8" y="3425"/>
                  </a:lnTo>
                  <a:lnTo>
                    <a:pt x="0" y="3425"/>
                  </a:lnTo>
                  <a:close/>
                  <a:moveTo>
                    <a:pt x="1988" y="5"/>
                  </a:moveTo>
                  <a:lnTo>
                    <a:pt x="1740" y="436"/>
                  </a:lnTo>
                  <a:lnTo>
                    <a:pt x="1494" y="868"/>
                  </a:lnTo>
                  <a:lnTo>
                    <a:pt x="1249" y="1297"/>
                  </a:lnTo>
                  <a:lnTo>
                    <a:pt x="1005" y="1726"/>
                  </a:lnTo>
                  <a:lnTo>
                    <a:pt x="761" y="2153"/>
                  </a:lnTo>
                  <a:lnTo>
                    <a:pt x="519" y="2579"/>
                  </a:lnTo>
                  <a:lnTo>
                    <a:pt x="276" y="3002"/>
                  </a:lnTo>
                  <a:lnTo>
                    <a:pt x="37" y="3425"/>
                  </a:lnTo>
                  <a:lnTo>
                    <a:pt x="28" y="3425"/>
                  </a:lnTo>
                  <a:lnTo>
                    <a:pt x="291" y="2961"/>
                  </a:lnTo>
                  <a:lnTo>
                    <a:pt x="551" y="2508"/>
                  </a:lnTo>
                  <a:lnTo>
                    <a:pt x="804" y="2065"/>
                  </a:lnTo>
                  <a:lnTo>
                    <a:pt x="1052" y="1633"/>
                  </a:lnTo>
                  <a:lnTo>
                    <a:pt x="1294" y="1210"/>
                  </a:lnTo>
                  <a:lnTo>
                    <a:pt x="1530" y="797"/>
                  </a:lnTo>
                  <a:lnTo>
                    <a:pt x="1760" y="393"/>
                  </a:lnTo>
                  <a:lnTo>
                    <a:pt x="1988" y="0"/>
                  </a:lnTo>
                  <a:lnTo>
                    <a:pt x="1988" y="5"/>
                  </a:lnTo>
                  <a:close/>
                  <a:moveTo>
                    <a:pt x="1988" y="49"/>
                  </a:moveTo>
                  <a:lnTo>
                    <a:pt x="1742" y="472"/>
                  </a:lnTo>
                  <a:lnTo>
                    <a:pt x="1501" y="896"/>
                  </a:lnTo>
                  <a:lnTo>
                    <a:pt x="1259" y="1319"/>
                  </a:lnTo>
                  <a:lnTo>
                    <a:pt x="1019" y="1743"/>
                  </a:lnTo>
                  <a:lnTo>
                    <a:pt x="777" y="2164"/>
                  </a:lnTo>
                  <a:lnTo>
                    <a:pt x="538" y="2585"/>
                  </a:lnTo>
                  <a:lnTo>
                    <a:pt x="300" y="3004"/>
                  </a:lnTo>
                  <a:lnTo>
                    <a:pt x="63" y="3425"/>
                  </a:lnTo>
                  <a:lnTo>
                    <a:pt x="55" y="3425"/>
                  </a:lnTo>
                  <a:lnTo>
                    <a:pt x="317" y="2965"/>
                  </a:lnTo>
                  <a:lnTo>
                    <a:pt x="574" y="2516"/>
                  </a:lnTo>
                  <a:lnTo>
                    <a:pt x="823" y="2077"/>
                  </a:lnTo>
                  <a:lnTo>
                    <a:pt x="1069" y="1651"/>
                  </a:lnTo>
                  <a:lnTo>
                    <a:pt x="1305" y="1233"/>
                  </a:lnTo>
                  <a:lnTo>
                    <a:pt x="1538" y="826"/>
                  </a:lnTo>
                  <a:lnTo>
                    <a:pt x="1764" y="429"/>
                  </a:lnTo>
                  <a:lnTo>
                    <a:pt x="1988" y="43"/>
                  </a:lnTo>
                  <a:lnTo>
                    <a:pt x="1988" y="49"/>
                  </a:lnTo>
                  <a:close/>
                  <a:moveTo>
                    <a:pt x="1988" y="95"/>
                  </a:moveTo>
                  <a:lnTo>
                    <a:pt x="1746" y="513"/>
                  </a:lnTo>
                  <a:lnTo>
                    <a:pt x="1506" y="931"/>
                  </a:lnTo>
                  <a:lnTo>
                    <a:pt x="1267" y="1347"/>
                  </a:lnTo>
                  <a:lnTo>
                    <a:pt x="1029" y="1765"/>
                  </a:lnTo>
                  <a:lnTo>
                    <a:pt x="791" y="2180"/>
                  </a:lnTo>
                  <a:lnTo>
                    <a:pt x="555" y="2597"/>
                  </a:lnTo>
                  <a:lnTo>
                    <a:pt x="318" y="3011"/>
                  </a:lnTo>
                  <a:lnTo>
                    <a:pt x="84" y="3425"/>
                  </a:lnTo>
                  <a:lnTo>
                    <a:pt x="82" y="3425"/>
                  </a:lnTo>
                  <a:lnTo>
                    <a:pt x="340" y="2968"/>
                  </a:lnTo>
                  <a:lnTo>
                    <a:pt x="593" y="2524"/>
                  </a:lnTo>
                  <a:lnTo>
                    <a:pt x="839" y="2090"/>
                  </a:lnTo>
                  <a:lnTo>
                    <a:pt x="1080" y="1670"/>
                  </a:lnTo>
                  <a:lnTo>
                    <a:pt x="1314" y="1257"/>
                  </a:lnTo>
                  <a:lnTo>
                    <a:pt x="1544" y="856"/>
                  </a:lnTo>
                  <a:lnTo>
                    <a:pt x="1768" y="465"/>
                  </a:lnTo>
                  <a:lnTo>
                    <a:pt x="1988" y="85"/>
                  </a:lnTo>
                  <a:lnTo>
                    <a:pt x="1988" y="95"/>
                  </a:lnTo>
                  <a:close/>
                  <a:moveTo>
                    <a:pt x="1988" y="142"/>
                  </a:moveTo>
                  <a:lnTo>
                    <a:pt x="1749" y="555"/>
                  </a:lnTo>
                  <a:lnTo>
                    <a:pt x="1512" y="968"/>
                  </a:lnTo>
                  <a:lnTo>
                    <a:pt x="1274" y="1378"/>
                  </a:lnTo>
                  <a:lnTo>
                    <a:pt x="1041" y="1789"/>
                  </a:lnTo>
                  <a:lnTo>
                    <a:pt x="805" y="2198"/>
                  </a:lnTo>
                  <a:lnTo>
                    <a:pt x="571" y="2608"/>
                  </a:lnTo>
                  <a:lnTo>
                    <a:pt x="339" y="3016"/>
                  </a:lnTo>
                  <a:lnTo>
                    <a:pt x="107" y="3425"/>
                  </a:lnTo>
                  <a:lnTo>
                    <a:pt x="103" y="3425"/>
                  </a:lnTo>
                  <a:lnTo>
                    <a:pt x="359" y="2974"/>
                  </a:lnTo>
                  <a:lnTo>
                    <a:pt x="610" y="2535"/>
                  </a:lnTo>
                  <a:lnTo>
                    <a:pt x="853" y="2108"/>
                  </a:lnTo>
                  <a:lnTo>
                    <a:pt x="1092" y="1693"/>
                  </a:lnTo>
                  <a:lnTo>
                    <a:pt x="1323" y="1287"/>
                  </a:lnTo>
                  <a:lnTo>
                    <a:pt x="1549" y="892"/>
                  </a:lnTo>
                  <a:lnTo>
                    <a:pt x="1771" y="505"/>
                  </a:lnTo>
                  <a:lnTo>
                    <a:pt x="1988" y="130"/>
                  </a:lnTo>
                  <a:lnTo>
                    <a:pt x="1988" y="142"/>
                  </a:lnTo>
                  <a:close/>
                  <a:moveTo>
                    <a:pt x="1988" y="193"/>
                  </a:moveTo>
                  <a:lnTo>
                    <a:pt x="1750" y="599"/>
                  </a:lnTo>
                  <a:lnTo>
                    <a:pt x="1516" y="1006"/>
                  </a:lnTo>
                  <a:lnTo>
                    <a:pt x="1281" y="1411"/>
                  </a:lnTo>
                  <a:lnTo>
                    <a:pt x="1049" y="1816"/>
                  </a:lnTo>
                  <a:lnTo>
                    <a:pt x="817" y="2219"/>
                  </a:lnTo>
                  <a:lnTo>
                    <a:pt x="587" y="2623"/>
                  </a:lnTo>
                  <a:lnTo>
                    <a:pt x="357" y="3024"/>
                  </a:lnTo>
                  <a:lnTo>
                    <a:pt x="130" y="3425"/>
                  </a:lnTo>
                  <a:lnTo>
                    <a:pt x="126" y="3425"/>
                  </a:lnTo>
                  <a:lnTo>
                    <a:pt x="377" y="2983"/>
                  </a:lnTo>
                  <a:lnTo>
                    <a:pt x="623" y="2552"/>
                  </a:lnTo>
                  <a:lnTo>
                    <a:pt x="862" y="2131"/>
                  </a:lnTo>
                  <a:lnTo>
                    <a:pt x="1097" y="1724"/>
                  </a:lnTo>
                  <a:lnTo>
                    <a:pt x="1326" y="1323"/>
                  </a:lnTo>
                  <a:lnTo>
                    <a:pt x="1551" y="933"/>
                  </a:lnTo>
                  <a:lnTo>
                    <a:pt x="1771" y="551"/>
                  </a:lnTo>
                  <a:lnTo>
                    <a:pt x="1988" y="178"/>
                  </a:lnTo>
                  <a:lnTo>
                    <a:pt x="1988" y="193"/>
                  </a:lnTo>
                  <a:close/>
                </a:path>
              </a:pathLst>
            </a:custGeom>
            <a:solidFill>
              <a:srgbClr val="DEB06B"/>
            </a:solidFill>
            <a:ln w="635">
              <a:solidFill>
                <a:srgbClr val="EBBD7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52" name="Freeform 72"/>
            <p:cNvSpPr>
              <a:spLocks/>
            </p:cNvSpPr>
            <p:nvPr/>
          </p:nvSpPr>
          <p:spPr bwMode="auto">
            <a:xfrm>
              <a:off x="2" y="47"/>
              <a:ext cx="1391" cy="2423"/>
            </a:xfrm>
            <a:custGeom>
              <a:avLst/>
              <a:gdLst/>
              <a:ahLst/>
              <a:cxnLst>
                <a:cxn ang="0">
                  <a:pos x="0" y="4555"/>
                </a:cxn>
                <a:cxn ang="0">
                  <a:pos x="2615" y="0"/>
                </a:cxn>
                <a:cxn ang="0">
                  <a:pos x="2783" y="0"/>
                </a:cxn>
                <a:cxn ang="0">
                  <a:pos x="0" y="4846"/>
                </a:cxn>
                <a:cxn ang="0">
                  <a:pos x="0" y="4555"/>
                </a:cxn>
              </a:cxnLst>
              <a:rect l="0" t="0" r="r" b="b"/>
              <a:pathLst>
                <a:path w="2783" h="4846">
                  <a:moveTo>
                    <a:pt x="0" y="4555"/>
                  </a:moveTo>
                  <a:lnTo>
                    <a:pt x="2615" y="0"/>
                  </a:lnTo>
                  <a:lnTo>
                    <a:pt x="2783" y="0"/>
                  </a:lnTo>
                  <a:lnTo>
                    <a:pt x="0" y="4846"/>
                  </a:lnTo>
                  <a:lnTo>
                    <a:pt x="0" y="4555"/>
                  </a:lnTo>
                  <a:close/>
                </a:path>
              </a:pathLst>
            </a:custGeom>
            <a:solidFill>
              <a:srgbClr val="D1A35E"/>
            </a:solidFill>
            <a:ln w="3175">
              <a:solidFill>
                <a:srgbClr val="DEB06B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53" name="Freeform 73"/>
            <p:cNvSpPr>
              <a:spLocks/>
            </p:cNvSpPr>
            <p:nvPr/>
          </p:nvSpPr>
          <p:spPr bwMode="auto">
            <a:xfrm>
              <a:off x="2" y="47"/>
              <a:ext cx="1372" cy="2389"/>
            </a:xfrm>
            <a:custGeom>
              <a:avLst/>
              <a:gdLst/>
              <a:ahLst/>
              <a:cxnLst>
                <a:cxn ang="0">
                  <a:pos x="0" y="4486"/>
                </a:cxn>
                <a:cxn ang="0">
                  <a:pos x="2576" y="0"/>
                </a:cxn>
                <a:cxn ang="0">
                  <a:pos x="2743" y="0"/>
                </a:cxn>
                <a:cxn ang="0">
                  <a:pos x="0" y="4778"/>
                </a:cxn>
                <a:cxn ang="0">
                  <a:pos x="0" y="4486"/>
                </a:cxn>
              </a:cxnLst>
              <a:rect l="0" t="0" r="r" b="b"/>
              <a:pathLst>
                <a:path w="2743" h="4778">
                  <a:moveTo>
                    <a:pt x="0" y="4486"/>
                  </a:moveTo>
                  <a:lnTo>
                    <a:pt x="2576" y="0"/>
                  </a:lnTo>
                  <a:lnTo>
                    <a:pt x="2743" y="0"/>
                  </a:lnTo>
                  <a:lnTo>
                    <a:pt x="0" y="4778"/>
                  </a:lnTo>
                  <a:lnTo>
                    <a:pt x="0" y="4486"/>
                  </a:lnTo>
                  <a:close/>
                </a:path>
              </a:pathLst>
            </a:custGeom>
            <a:solidFill>
              <a:srgbClr val="F7C985"/>
            </a:solidFill>
            <a:ln w="635">
              <a:solidFill>
                <a:srgbClr val="FFD994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54" name="Freeform 74"/>
            <p:cNvSpPr>
              <a:spLocks noEditPoints="1"/>
            </p:cNvSpPr>
            <p:nvPr/>
          </p:nvSpPr>
          <p:spPr bwMode="auto">
            <a:xfrm>
              <a:off x="2" y="47"/>
              <a:ext cx="1366" cy="2373"/>
            </a:xfrm>
            <a:custGeom>
              <a:avLst/>
              <a:gdLst/>
              <a:ahLst/>
              <a:cxnLst>
                <a:cxn ang="0">
                  <a:pos x="599" y="3726"/>
                </a:cxn>
                <a:cxn ang="0">
                  <a:pos x="1199" y="2673"/>
                </a:cxn>
                <a:cxn ang="0">
                  <a:pos x="1805" y="1612"/>
                </a:cxn>
                <a:cxn ang="0">
                  <a:pos x="2420" y="540"/>
                </a:cxn>
                <a:cxn ang="0">
                  <a:pos x="2723" y="0"/>
                </a:cxn>
                <a:cxn ang="0">
                  <a:pos x="2111" y="1067"/>
                </a:cxn>
                <a:cxn ang="0">
                  <a:pos x="1464" y="2202"/>
                </a:cxn>
                <a:cxn ang="0">
                  <a:pos x="773" y="3415"/>
                </a:cxn>
                <a:cxn ang="0">
                  <a:pos x="36" y="4717"/>
                </a:cxn>
                <a:cxn ang="0">
                  <a:pos x="671" y="3321"/>
                </a:cxn>
                <a:cxn ang="0">
                  <a:pos x="2584" y="0"/>
                </a:cxn>
                <a:cxn ang="0">
                  <a:pos x="2094" y="851"/>
                </a:cxn>
                <a:cxn ang="0">
                  <a:pos x="1612" y="1691"/>
                </a:cxn>
                <a:cxn ang="0">
                  <a:pos x="1138" y="2513"/>
                </a:cxn>
                <a:cxn ang="0">
                  <a:pos x="671" y="3321"/>
                </a:cxn>
                <a:cxn ang="0">
                  <a:pos x="2275" y="584"/>
                </a:cxn>
                <a:cxn ang="0">
                  <a:pos x="1614" y="1741"/>
                </a:cxn>
                <a:cxn ang="0">
                  <a:pos x="960" y="2880"/>
                </a:cxn>
                <a:cxn ang="0">
                  <a:pos x="317" y="3997"/>
                </a:cxn>
                <a:cxn ang="0">
                  <a:pos x="0" y="4526"/>
                </a:cxn>
                <a:cxn ang="0">
                  <a:pos x="703" y="3305"/>
                </a:cxn>
                <a:cxn ang="0">
                  <a:pos x="1372" y="2147"/>
                </a:cxn>
                <a:cxn ang="0">
                  <a:pos x="2003" y="1045"/>
                </a:cxn>
                <a:cxn ang="0">
                  <a:pos x="2603" y="0"/>
                </a:cxn>
                <a:cxn ang="0">
                  <a:pos x="2632" y="0"/>
                </a:cxn>
                <a:cxn ang="0">
                  <a:pos x="1965" y="1171"/>
                </a:cxn>
                <a:cxn ang="0">
                  <a:pos x="1304" y="2332"/>
                </a:cxn>
                <a:cxn ang="0">
                  <a:pos x="648" y="3480"/>
                </a:cxn>
                <a:cxn ang="0">
                  <a:pos x="0" y="4613"/>
                </a:cxn>
                <a:cxn ang="0">
                  <a:pos x="362" y="3957"/>
                </a:cxn>
                <a:cxn ang="0">
                  <a:pos x="1057" y="2746"/>
                </a:cxn>
                <a:cxn ang="0">
                  <a:pos x="1713" y="1601"/>
                </a:cxn>
                <a:cxn ang="0">
                  <a:pos x="2332" y="518"/>
                </a:cxn>
                <a:cxn ang="0">
                  <a:pos x="2632" y="0"/>
                </a:cxn>
                <a:cxn ang="0">
                  <a:pos x="2318" y="590"/>
                </a:cxn>
                <a:cxn ang="0">
                  <a:pos x="1648" y="1765"/>
                </a:cxn>
                <a:cxn ang="0">
                  <a:pos x="983" y="2933"/>
                </a:cxn>
                <a:cxn ang="0">
                  <a:pos x="326" y="4088"/>
                </a:cxn>
                <a:cxn ang="0">
                  <a:pos x="0" y="4645"/>
                </a:cxn>
                <a:cxn ang="0">
                  <a:pos x="726" y="3376"/>
                </a:cxn>
                <a:cxn ang="0">
                  <a:pos x="1409" y="2182"/>
                </a:cxn>
                <a:cxn ang="0">
                  <a:pos x="2049" y="1057"/>
                </a:cxn>
                <a:cxn ang="0">
                  <a:pos x="2653" y="0"/>
                </a:cxn>
                <a:cxn ang="0">
                  <a:pos x="2679" y="0"/>
                </a:cxn>
                <a:cxn ang="0">
                  <a:pos x="1999" y="1189"/>
                </a:cxn>
                <a:cxn ang="0">
                  <a:pos x="1328" y="2371"/>
                </a:cxn>
                <a:cxn ang="0">
                  <a:pos x="659" y="3543"/>
                </a:cxn>
                <a:cxn ang="0">
                  <a:pos x="0" y="4707"/>
                </a:cxn>
                <a:cxn ang="0">
                  <a:pos x="373" y="4037"/>
                </a:cxn>
                <a:cxn ang="0">
                  <a:pos x="1085" y="2789"/>
                </a:cxn>
                <a:cxn ang="0">
                  <a:pos x="1751" y="1619"/>
                </a:cxn>
                <a:cxn ang="0">
                  <a:pos x="2375" y="521"/>
                </a:cxn>
                <a:cxn ang="0">
                  <a:pos x="2679" y="0"/>
                </a:cxn>
                <a:cxn ang="0">
                  <a:pos x="2359" y="600"/>
                </a:cxn>
                <a:cxn ang="0">
                  <a:pos x="1676" y="1797"/>
                </a:cxn>
                <a:cxn ang="0">
                  <a:pos x="1000" y="2983"/>
                </a:cxn>
                <a:cxn ang="0">
                  <a:pos x="331" y="4160"/>
                </a:cxn>
                <a:cxn ang="0">
                  <a:pos x="0" y="4738"/>
                </a:cxn>
                <a:cxn ang="0">
                  <a:pos x="744" y="3430"/>
                </a:cxn>
                <a:cxn ang="0">
                  <a:pos x="1438" y="2210"/>
                </a:cxn>
                <a:cxn ang="0">
                  <a:pos x="2087" y="1068"/>
                </a:cxn>
                <a:cxn ang="0">
                  <a:pos x="2699" y="0"/>
                </a:cxn>
              </a:cxnLst>
              <a:rect l="0" t="0" r="r" b="b"/>
              <a:pathLst>
                <a:path w="2732" h="4747">
                  <a:moveTo>
                    <a:pt x="303" y="4250"/>
                  </a:moveTo>
                  <a:lnTo>
                    <a:pt x="599" y="3726"/>
                  </a:lnTo>
                  <a:lnTo>
                    <a:pt x="899" y="3201"/>
                  </a:lnTo>
                  <a:lnTo>
                    <a:pt x="1199" y="2673"/>
                  </a:lnTo>
                  <a:lnTo>
                    <a:pt x="1502" y="2144"/>
                  </a:lnTo>
                  <a:lnTo>
                    <a:pt x="1805" y="1612"/>
                  </a:lnTo>
                  <a:lnTo>
                    <a:pt x="2112" y="1077"/>
                  </a:lnTo>
                  <a:lnTo>
                    <a:pt x="2420" y="540"/>
                  </a:lnTo>
                  <a:lnTo>
                    <a:pt x="2732" y="0"/>
                  </a:lnTo>
                  <a:lnTo>
                    <a:pt x="2723" y="0"/>
                  </a:lnTo>
                  <a:lnTo>
                    <a:pt x="2420" y="526"/>
                  </a:lnTo>
                  <a:lnTo>
                    <a:pt x="2111" y="1067"/>
                  </a:lnTo>
                  <a:lnTo>
                    <a:pt x="1791" y="1625"/>
                  </a:lnTo>
                  <a:lnTo>
                    <a:pt x="1464" y="2202"/>
                  </a:lnTo>
                  <a:lnTo>
                    <a:pt x="1124" y="2798"/>
                  </a:lnTo>
                  <a:lnTo>
                    <a:pt x="773" y="3415"/>
                  </a:lnTo>
                  <a:lnTo>
                    <a:pt x="410" y="4054"/>
                  </a:lnTo>
                  <a:lnTo>
                    <a:pt x="36" y="4717"/>
                  </a:lnTo>
                  <a:lnTo>
                    <a:pt x="303" y="4250"/>
                  </a:lnTo>
                  <a:close/>
                  <a:moveTo>
                    <a:pt x="671" y="3321"/>
                  </a:moveTo>
                  <a:lnTo>
                    <a:pt x="2576" y="0"/>
                  </a:lnTo>
                  <a:lnTo>
                    <a:pt x="2584" y="0"/>
                  </a:lnTo>
                  <a:lnTo>
                    <a:pt x="2337" y="427"/>
                  </a:lnTo>
                  <a:lnTo>
                    <a:pt x="2094" y="851"/>
                  </a:lnTo>
                  <a:lnTo>
                    <a:pt x="1851" y="1273"/>
                  </a:lnTo>
                  <a:lnTo>
                    <a:pt x="1612" y="1691"/>
                  </a:lnTo>
                  <a:lnTo>
                    <a:pt x="1373" y="2103"/>
                  </a:lnTo>
                  <a:lnTo>
                    <a:pt x="1138" y="2513"/>
                  </a:lnTo>
                  <a:lnTo>
                    <a:pt x="902" y="2918"/>
                  </a:lnTo>
                  <a:lnTo>
                    <a:pt x="671" y="3321"/>
                  </a:lnTo>
                  <a:close/>
                  <a:moveTo>
                    <a:pt x="2609" y="0"/>
                  </a:moveTo>
                  <a:lnTo>
                    <a:pt x="2275" y="584"/>
                  </a:lnTo>
                  <a:lnTo>
                    <a:pt x="1944" y="1165"/>
                  </a:lnTo>
                  <a:lnTo>
                    <a:pt x="1614" y="1741"/>
                  </a:lnTo>
                  <a:lnTo>
                    <a:pt x="1287" y="2314"/>
                  </a:lnTo>
                  <a:lnTo>
                    <a:pt x="960" y="2880"/>
                  </a:lnTo>
                  <a:lnTo>
                    <a:pt x="638" y="3443"/>
                  </a:lnTo>
                  <a:lnTo>
                    <a:pt x="317" y="3997"/>
                  </a:lnTo>
                  <a:lnTo>
                    <a:pt x="0" y="4549"/>
                  </a:lnTo>
                  <a:lnTo>
                    <a:pt x="0" y="4526"/>
                  </a:lnTo>
                  <a:lnTo>
                    <a:pt x="355" y="3907"/>
                  </a:lnTo>
                  <a:lnTo>
                    <a:pt x="703" y="3305"/>
                  </a:lnTo>
                  <a:lnTo>
                    <a:pt x="1040" y="2718"/>
                  </a:lnTo>
                  <a:lnTo>
                    <a:pt x="1372" y="2147"/>
                  </a:lnTo>
                  <a:lnTo>
                    <a:pt x="1691" y="1588"/>
                  </a:lnTo>
                  <a:lnTo>
                    <a:pt x="2003" y="1045"/>
                  </a:lnTo>
                  <a:lnTo>
                    <a:pt x="2306" y="515"/>
                  </a:lnTo>
                  <a:lnTo>
                    <a:pt x="2603" y="0"/>
                  </a:lnTo>
                  <a:lnTo>
                    <a:pt x="2609" y="0"/>
                  </a:lnTo>
                  <a:close/>
                  <a:moveTo>
                    <a:pt x="2632" y="0"/>
                  </a:moveTo>
                  <a:lnTo>
                    <a:pt x="2297" y="586"/>
                  </a:lnTo>
                  <a:lnTo>
                    <a:pt x="1965" y="1171"/>
                  </a:lnTo>
                  <a:lnTo>
                    <a:pt x="1632" y="1752"/>
                  </a:lnTo>
                  <a:lnTo>
                    <a:pt x="1304" y="2332"/>
                  </a:lnTo>
                  <a:lnTo>
                    <a:pt x="974" y="2907"/>
                  </a:lnTo>
                  <a:lnTo>
                    <a:pt x="648" y="3480"/>
                  </a:lnTo>
                  <a:lnTo>
                    <a:pt x="322" y="4047"/>
                  </a:lnTo>
                  <a:lnTo>
                    <a:pt x="0" y="4613"/>
                  </a:lnTo>
                  <a:lnTo>
                    <a:pt x="0" y="4590"/>
                  </a:lnTo>
                  <a:lnTo>
                    <a:pt x="362" y="3957"/>
                  </a:lnTo>
                  <a:lnTo>
                    <a:pt x="714" y="3344"/>
                  </a:lnTo>
                  <a:lnTo>
                    <a:pt x="1057" y="2746"/>
                  </a:lnTo>
                  <a:lnTo>
                    <a:pt x="1391" y="2166"/>
                  </a:lnTo>
                  <a:lnTo>
                    <a:pt x="1713" y="1601"/>
                  </a:lnTo>
                  <a:lnTo>
                    <a:pt x="2027" y="1052"/>
                  </a:lnTo>
                  <a:lnTo>
                    <a:pt x="2332" y="518"/>
                  </a:lnTo>
                  <a:lnTo>
                    <a:pt x="2628" y="0"/>
                  </a:lnTo>
                  <a:lnTo>
                    <a:pt x="2632" y="0"/>
                  </a:lnTo>
                  <a:close/>
                  <a:moveTo>
                    <a:pt x="2655" y="0"/>
                  </a:moveTo>
                  <a:lnTo>
                    <a:pt x="2318" y="590"/>
                  </a:lnTo>
                  <a:lnTo>
                    <a:pt x="1983" y="1179"/>
                  </a:lnTo>
                  <a:lnTo>
                    <a:pt x="1648" y="1765"/>
                  </a:lnTo>
                  <a:lnTo>
                    <a:pt x="1315" y="2351"/>
                  </a:lnTo>
                  <a:lnTo>
                    <a:pt x="983" y="2933"/>
                  </a:lnTo>
                  <a:lnTo>
                    <a:pt x="654" y="3512"/>
                  </a:lnTo>
                  <a:lnTo>
                    <a:pt x="326" y="4088"/>
                  </a:lnTo>
                  <a:lnTo>
                    <a:pt x="0" y="4663"/>
                  </a:lnTo>
                  <a:lnTo>
                    <a:pt x="0" y="4645"/>
                  </a:lnTo>
                  <a:lnTo>
                    <a:pt x="368" y="4001"/>
                  </a:lnTo>
                  <a:lnTo>
                    <a:pt x="726" y="3376"/>
                  </a:lnTo>
                  <a:lnTo>
                    <a:pt x="1071" y="2769"/>
                  </a:lnTo>
                  <a:lnTo>
                    <a:pt x="1409" y="2182"/>
                  </a:lnTo>
                  <a:lnTo>
                    <a:pt x="1733" y="1610"/>
                  </a:lnTo>
                  <a:lnTo>
                    <a:pt x="2049" y="1057"/>
                  </a:lnTo>
                  <a:lnTo>
                    <a:pt x="2355" y="521"/>
                  </a:lnTo>
                  <a:lnTo>
                    <a:pt x="2653" y="0"/>
                  </a:lnTo>
                  <a:lnTo>
                    <a:pt x="2655" y="0"/>
                  </a:lnTo>
                  <a:close/>
                  <a:moveTo>
                    <a:pt x="2679" y="0"/>
                  </a:moveTo>
                  <a:lnTo>
                    <a:pt x="2338" y="595"/>
                  </a:lnTo>
                  <a:lnTo>
                    <a:pt x="1999" y="1189"/>
                  </a:lnTo>
                  <a:lnTo>
                    <a:pt x="1662" y="1781"/>
                  </a:lnTo>
                  <a:lnTo>
                    <a:pt x="1328" y="2371"/>
                  </a:lnTo>
                  <a:lnTo>
                    <a:pt x="993" y="2957"/>
                  </a:lnTo>
                  <a:lnTo>
                    <a:pt x="659" y="3543"/>
                  </a:lnTo>
                  <a:lnTo>
                    <a:pt x="328" y="4126"/>
                  </a:lnTo>
                  <a:lnTo>
                    <a:pt x="0" y="4707"/>
                  </a:lnTo>
                  <a:lnTo>
                    <a:pt x="0" y="4694"/>
                  </a:lnTo>
                  <a:lnTo>
                    <a:pt x="373" y="4037"/>
                  </a:lnTo>
                  <a:lnTo>
                    <a:pt x="735" y="3403"/>
                  </a:lnTo>
                  <a:lnTo>
                    <a:pt x="1085" y="2789"/>
                  </a:lnTo>
                  <a:lnTo>
                    <a:pt x="1425" y="2195"/>
                  </a:lnTo>
                  <a:lnTo>
                    <a:pt x="1751" y="1619"/>
                  </a:lnTo>
                  <a:lnTo>
                    <a:pt x="2068" y="1062"/>
                  </a:lnTo>
                  <a:lnTo>
                    <a:pt x="2375" y="521"/>
                  </a:lnTo>
                  <a:lnTo>
                    <a:pt x="2674" y="0"/>
                  </a:lnTo>
                  <a:lnTo>
                    <a:pt x="2679" y="0"/>
                  </a:lnTo>
                  <a:close/>
                  <a:moveTo>
                    <a:pt x="2704" y="0"/>
                  </a:moveTo>
                  <a:lnTo>
                    <a:pt x="2359" y="600"/>
                  </a:lnTo>
                  <a:lnTo>
                    <a:pt x="2017" y="1199"/>
                  </a:lnTo>
                  <a:lnTo>
                    <a:pt x="1676" y="1797"/>
                  </a:lnTo>
                  <a:lnTo>
                    <a:pt x="1338" y="2393"/>
                  </a:lnTo>
                  <a:lnTo>
                    <a:pt x="1000" y="2983"/>
                  </a:lnTo>
                  <a:lnTo>
                    <a:pt x="665" y="3573"/>
                  </a:lnTo>
                  <a:lnTo>
                    <a:pt x="331" y="4160"/>
                  </a:lnTo>
                  <a:lnTo>
                    <a:pt x="0" y="4747"/>
                  </a:lnTo>
                  <a:lnTo>
                    <a:pt x="0" y="4738"/>
                  </a:lnTo>
                  <a:lnTo>
                    <a:pt x="377" y="4072"/>
                  </a:lnTo>
                  <a:lnTo>
                    <a:pt x="744" y="3430"/>
                  </a:lnTo>
                  <a:lnTo>
                    <a:pt x="1097" y="2809"/>
                  </a:lnTo>
                  <a:lnTo>
                    <a:pt x="1438" y="2210"/>
                  </a:lnTo>
                  <a:lnTo>
                    <a:pt x="1768" y="1629"/>
                  </a:lnTo>
                  <a:lnTo>
                    <a:pt x="2087" y="1068"/>
                  </a:lnTo>
                  <a:lnTo>
                    <a:pt x="2397" y="524"/>
                  </a:lnTo>
                  <a:lnTo>
                    <a:pt x="2699" y="0"/>
                  </a:lnTo>
                  <a:lnTo>
                    <a:pt x="2704" y="0"/>
                  </a:lnTo>
                  <a:close/>
                </a:path>
              </a:pathLst>
            </a:custGeom>
            <a:solidFill>
              <a:srgbClr val="DEB06B"/>
            </a:solidFill>
            <a:ln w="635">
              <a:solidFill>
                <a:srgbClr val="EBBD7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55" name="Freeform 75"/>
            <p:cNvSpPr>
              <a:spLocks/>
            </p:cNvSpPr>
            <p:nvPr/>
          </p:nvSpPr>
          <p:spPr bwMode="auto">
            <a:xfrm>
              <a:off x="2" y="47"/>
              <a:ext cx="251" cy="436"/>
            </a:xfrm>
            <a:custGeom>
              <a:avLst/>
              <a:gdLst/>
              <a:ahLst/>
              <a:cxnLst>
                <a:cxn ang="0">
                  <a:pos x="0" y="582"/>
                </a:cxn>
                <a:cxn ang="0">
                  <a:pos x="335" y="0"/>
                </a:cxn>
                <a:cxn ang="0">
                  <a:pos x="502" y="0"/>
                </a:cxn>
                <a:cxn ang="0">
                  <a:pos x="0" y="873"/>
                </a:cxn>
                <a:cxn ang="0">
                  <a:pos x="0" y="582"/>
                </a:cxn>
              </a:cxnLst>
              <a:rect l="0" t="0" r="r" b="b"/>
              <a:pathLst>
                <a:path w="502" h="873">
                  <a:moveTo>
                    <a:pt x="0" y="582"/>
                  </a:moveTo>
                  <a:lnTo>
                    <a:pt x="335" y="0"/>
                  </a:lnTo>
                  <a:lnTo>
                    <a:pt x="502" y="0"/>
                  </a:lnTo>
                  <a:lnTo>
                    <a:pt x="0" y="873"/>
                  </a:lnTo>
                  <a:lnTo>
                    <a:pt x="0" y="582"/>
                  </a:lnTo>
                  <a:close/>
                </a:path>
              </a:pathLst>
            </a:custGeom>
            <a:solidFill>
              <a:srgbClr val="D1A35E"/>
            </a:solidFill>
            <a:ln w="3175">
              <a:solidFill>
                <a:srgbClr val="DEB06B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56" name="Freeform 76"/>
            <p:cNvSpPr>
              <a:spLocks/>
            </p:cNvSpPr>
            <p:nvPr/>
          </p:nvSpPr>
          <p:spPr bwMode="auto">
            <a:xfrm>
              <a:off x="2" y="47"/>
              <a:ext cx="231" cy="402"/>
            </a:xfrm>
            <a:custGeom>
              <a:avLst/>
              <a:gdLst/>
              <a:ahLst/>
              <a:cxnLst>
                <a:cxn ang="0">
                  <a:pos x="0" y="515"/>
                </a:cxn>
                <a:cxn ang="0">
                  <a:pos x="295" y="0"/>
                </a:cxn>
                <a:cxn ang="0">
                  <a:pos x="463" y="0"/>
                </a:cxn>
                <a:cxn ang="0">
                  <a:pos x="0" y="805"/>
                </a:cxn>
                <a:cxn ang="0">
                  <a:pos x="0" y="515"/>
                </a:cxn>
              </a:cxnLst>
              <a:rect l="0" t="0" r="r" b="b"/>
              <a:pathLst>
                <a:path w="463" h="805">
                  <a:moveTo>
                    <a:pt x="0" y="515"/>
                  </a:moveTo>
                  <a:lnTo>
                    <a:pt x="295" y="0"/>
                  </a:lnTo>
                  <a:lnTo>
                    <a:pt x="463" y="0"/>
                  </a:lnTo>
                  <a:lnTo>
                    <a:pt x="0" y="805"/>
                  </a:lnTo>
                  <a:lnTo>
                    <a:pt x="0" y="515"/>
                  </a:lnTo>
                  <a:close/>
                </a:path>
              </a:pathLst>
            </a:custGeom>
            <a:solidFill>
              <a:srgbClr val="F7C985"/>
            </a:solidFill>
            <a:ln w="635">
              <a:solidFill>
                <a:srgbClr val="EBBD7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157" name="Freeform 77"/>
            <p:cNvSpPr>
              <a:spLocks noEditPoints="1"/>
            </p:cNvSpPr>
            <p:nvPr/>
          </p:nvSpPr>
          <p:spPr bwMode="auto">
            <a:xfrm>
              <a:off x="2" y="47"/>
              <a:ext cx="231" cy="387"/>
            </a:xfrm>
            <a:custGeom>
              <a:avLst/>
              <a:gdLst/>
              <a:ahLst/>
              <a:cxnLst>
                <a:cxn ang="0">
                  <a:pos x="322" y="243"/>
                </a:cxn>
                <a:cxn ang="0">
                  <a:pos x="362" y="173"/>
                </a:cxn>
                <a:cxn ang="0">
                  <a:pos x="401" y="104"/>
                </a:cxn>
                <a:cxn ang="0">
                  <a:pos x="441" y="35"/>
                </a:cxn>
                <a:cxn ang="0">
                  <a:pos x="458" y="0"/>
                </a:cxn>
                <a:cxn ang="0">
                  <a:pos x="353" y="181"/>
                </a:cxn>
                <a:cxn ang="0">
                  <a:pos x="248" y="368"/>
                </a:cxn>
                <a:cxn ang="0">
                  <a:pos x="142" y="554"/>
                </a:cxn>
                <a:cxn ang="0">
                  <a:pos x="36" y="744"/>
                </a:cxn>
                <a:cxn ang="0">
                  <a:pos x="334" y="0"/>
                </a:cxn>
                <a:cxn ang="0">
                  <a:pos x="249" y="144"/>
                </a:cxn>
                <a:cxn ang="0">
                  <a:pos x="166" y="289"/>
                </a:cxn>
                <a:cxn ang="0">
                  <a:pos x="83" y="432"/>
                </a:cxn>
                <a:cxn ang="0">
                  <a:pos x="0" y="576"/>
                </a:cxn>
                <a:cxn ang="0">
                  <a:pos x="39" y="483"/>
                </a:cxn>
                <a:cxn ang="0">
                  <a:pos x="120" y="344"/>
                </a:cxn>
                <a:cxn ang="0">
                  <a:pos x="199" y="206"/>
                </a:cxn>
                <a:cxn ang="0">
                  <a:pos x="279" y="68"/>
                </a:cxn>
                <a:cxn ang="0">
                  <a:pos x="334" y="0"/>
                </a:cxn>
                <a:cxn ang="0">
                  <a:pos x="322" y="80"/>
                </a:cxn>
                <a:cxn ang="0">
                  <a:pos x="230" y="239"/>
                </a:cxn>
                <a:cxn ang="0">
                  <a:pos x="138" y="400"/>
                </a:cxn>
                <a:cxn ang="0">
                  <a:pos x="46" y="559"/>
                </a:cxn>
                <a:cxn ang="0">
                  <a:pos x="0" y="617"/>
                </a:cxn>
                <a:cxn ang="0">
                  <a:pos x="89" y="460"/>
                </a:cxn>
                <a:cxn ang="0">
                  <a:pos x="179" y="306"/>
                </a:cxn>
                <a:cxn ang="0">
                  <a:pos x="267" y="153"/>
                </a:cxn>
                <a:cxn ang="0">
                  <a:pos x="357" y="0"/>
                </a:cxn>
                <a:cxn ang="0">
                  <a:pos x="396" y="0"/>
                </a:cxn>
                <a:cxn ang="0">
                  <a:pos x="296" y="172"/>
                </a:cxn>
                <a:cxn ang="0">
                  <a:pos x="197" y="346"/>
                </a:cxn>
                <a:cxn ang="0">
                  <a:pos x="98" y="518"/>
                </a:cxn>
                <a:cxn ang="0">
                  <a:pos x="0" y="690"/>
                </a:cxn>
                <a:cxn ang="0">
                  <a:pos x="48" y="587"/>
                </a:cxn>
                <a:cxn ang="0">
                  <a:pos x="146" y="418"/>
                </a:cxn>
                <a:cxn ang="0">
                  <a:pos x="241" y="248"/>
                </a:cxn>
                <a:cxn ang="0">
                  <a:pos x="339" y="82"/>
                </a:cxn>
                <a:cxn ang="0">
                  <a:pos x="396" y="0"/>
                </a:cxn>
                <a:cxn ang="0">
                  <a:pos x="364" y="91"/>
                </a:cxn>
                <a:cxn ang="0">
                  <a:pos x="259" y="275"/>
                </a:cxn>
                <a:cxn ang="0">
                  <a:pos x="156" y="459"/>
                </a:cxn>
                <a:cxn ang="0">
                  <a:pos x="51" y="641"/>
                </a:cxn>
                <a:cxn ang="0">
                  <a:pos x="0" y="724"/>
                </a:cxn>
                <a:cxn ang="0">
                  <a:pos x="103" y="539"/>
                </a:cxn>
                <a:cxn ang="0">
                  <a:pos x="208" y="357"/>
                </a:cxn>
                <a:cxn ang="0">
                  <a:pos x="310" y="177"/>
                </a:cxn>
                <a:cxn ang="0">
                  <a:pos x="413" y="0"/>
                </a:cxn>
                <a:cxn ang="0">
                  <a:pos x="441" y="0"/>
                </a:cxn>
                <a:cxn ang="0">
                  <a:pos x="330" y="193"/>
                </a:cxn>
                <a:cxn ang="0">
                  <a:pos x="220" y="387"/>
                </a:cxn>
                <a:cxn ang="0">
                  <a:pos x="109" y="580"/>
                </a:cxn>
                <a:cxn ang="0">
                  <a:pos x="0" y="774"/>
                </a:cxn>
                <a:cxn ang="0">
                  <a:pos x="55" y="668"/>
                </a:cxn>
                <a:cxn ang="0">
                  <a:pos x="165" y="476"/>
                </a:cxn>
                <a:cxn ang="0">
                  <a:pos x="273" y="283"/>
                </a:cxn>
                <a:cxn ang="0">
                  <a:pos x="382" y="92"/>
                </a:cxn>
                <a:cxn ang="0">
                  <a:pos x="441" y="0"/>
                </a:cxn>
              </a:cxnLst>
              <a:rect l="0" t="0" r="r" b="b"/>
              <a:pathLst>
                <a:path w="461" h="774">
                  <a:moveTo>
                    <a:pt x="303" y="279"/>
                  </a:moveTo>
                  <a:lnTo>
                    <a:pt x="322" y="243"/>
                  </a:lnTo>
                  <a:lnTo>
                    <a:pt x="342" y="208"/>
                  </a:lnTo>
                  <a:lnTo>
                    <a:pt x="362" y="173"/>
                  </a:lnTo>
                  <a:lnTo>
                    <a:pt x="382" y="139"/>
                  </a:lnTo>
                  <a:lnTo>
                    <a:pt x="401" y="104"/>
                  </a:lnTo>
                  <a:lnTo>
                    <a:pt x="420" y="69"/>
                  </a:lnTo>
                  <a:lnTo>
                    <a:pt x="441" y="35"/>
                  </a:lnTo>
                  <a:lnTo>
                    <a:pt x="461" y="0"/>
                  </a:lnTo>
                  <a:lnTo>
                    <a:pt x="458" y="0"/>
                  </a:lnTo>
                  <a:lnTo>
                    <a:pt x="405" y="90"/>
                  </a:lnTo>
                  <a:lnTo>
                    <a:pt x="353" y="181"/>
                  </a:lnTo>
                  <a:lnTo>
                    <a:pt x="300" y="274"/>
                  </a:lnTo>
                  <a:lnTo>
                    <a:pt x="248" y="368"/>
                  </a:lnTo>
                  <a:lnTo>
                    <a:pt x="194" y="460"/>
                  </a:lnTo>
                  <a:lnTo>
                    <a:pt x="142" y="554"/>
                  </a:lnTo>
                  <a:lnTo>
                    <a:pt x="88" y="648"/>
                  </a:lnTo>
                  <a:lnTo>
                    <a:pt x="36" y="744"/>
                  </a:lnTo>
                  <a:lnTo>
                    <a:pt x="303" y="279"/>
                  </a:lnTo>
                  <a:close/>
                  <a:moveTo>
                    <a:pt x="334" y="0"/>
                  </a:moveTo>
                  <a:lnTo>
                    <a:pt x="291" y="72"/>
                  </a:lnTo>
                  <a:lnTo>
                    <a:pt x="249" y="144"/>
                  </a:lnTo>
                  <a:lnTo>
                    <a:pt x="207" y="216"/>
                  </a:lnTo>
                  <a:lnTo>
                    <a:pt x="166" y="289"/>
                  </a:lnTo>
                  <a:lnTo>
                    <a:pt x="124" y="360"/>
                  </a:lnTo>
                  <a:lnTo>
                    <a:pt x="83" y="432"/>
                  </a:lnTo>
                  <a:lnTo>
                    <a:pt x="41" y="504"/>
                  </a:lnTo>
                  <a:lnTo>
                    <a:pt x="0" y="576"/>
                  </a:lnTo>
                  <a:lnTo>
                    <a:pt x="0" y="553"/>
                  </a:lnTo>
                  <a:lnTo>
                    <a:pt x="39" y="483"/>
                  </a:lnTo>
                  <a:lnTo>
                    <a:pt x="80" y="414"/>
                  </a:lnTo>
                  <a:lnTo>
                    <a:pt x="120" y="344"/>
                  </a:lnTo>
                  <a:lnTo>
                    <a:pt x="161" y="275"/>
                  </a:lnTo>
                  <a:lnTo>
                    <a:pt x="199" y="206"/>
                  </a:lnTo>
                  <a:lnTo>
                    <a:pt x="240" y="136"/>
                  </a:lnTo>
                  <a:lnTo>
                    <a:pt x="279" y="68"/>
                  </a:lnTo>
                  <a:lnTo>
                    <a:pt x="319" y="0"/>
                  </a:lnTo>
                  <a:lnTo>
                    <a:pt x="334" y="0"/>
                  </a:lnTo>
                  <a:close/>
                  <a:moveTo>
                    <a:pt x="368" y="0"/>
                  </a:moveTo>
                  <a:lnTo>
                    <a:pt x="322" y="80"/>
                  </a:lnTo>
                  <a:lnTo>
                    <a:pt x="276" y="159"/>
                  </a:lnTo>
                  <a:lnTo>
                    <a:pt x="230" y="239"/>
                  </a:lnTo>
                  <a:lnTo>
                    <a:pt x="184" y="320"/>
                  </a:lnTo>
                  <a:lnTo>
                    <a:pt x="138" y="400"/>
                  </a:lnTo>
                  <a:lnTo>
                    <a:pt x="92" y="479"/>
                  </a:lnTo>
                  <a:lnTo>
                    <a:pt x="46" y="559"/>
                  </a:lnTo>
                  <a:lnTo>
                    <a:pt x="0" y="640"/>
                  </a:lnTo>
                  <a:lnTo>
                    <a:pt x="0" y="617"/>
                  </a:lnTo>
                  <a:lnTo>
                    <a:pt x="45" y="539"/>
                  </a:lnTo>
                  <a:lnTo>
                    <a:pt x="89" y="460"/>
                  </a:lnTo>
                  <a:lnTo>
                    <a:pt x="134" y="383"/>
                  </a:lnTo>
                  <a:lnTo>
                    <a:pt x="179" y="306"/>
                  </a:lnTo>
                  <a:lnTo>
                    <a:pt x="222" y="229"/>
                  </a:lnTo>
                  <a:lnTo>
                    <a:pt x="267" y="153"/>
                  </a:lnTo>
                  <a:lnTo>
                    <a:pt x="312" y="76"/>
                  </a:lnTo>
                  <a:lnTo>
                    <a:pt x="357" y="0"/>
                  </a:lnTo>
                  <a:lnTo>
                    <a:pt x="368" y="0"/>
                  </a:lnTo>
                  <a:close/>
                  <a:moveTo>
                    <a:pt x="396" y="0"/>
                  </a:moveTo>
                  <a:lnTo>
                    <a:pt x="346" y="86"/>
                  </a:lnTo>
                  <a:lnTo>
                    <a:pt x="296" y="172"/>
                  </a:lnTo>
                  <a:lnTo>
                    <a:pt x="247" y="258"/>
                  </a:lnTo>
                  <a:lnTo>
                    <a:pt x="197" y="346"/>
                  </a:lnTo>
                  <a:lnTo>
                    <a:pt x="147" y="431"/>
                  </a:lnTo>
                  <a:lnTo>
                    <a:pt x="98" y="518"/>
                  </a:lnTo>
                  <a:lnTo>
                    <a:pt x="48" y="603"/>
                  </a:lnTo>
                  <a:lnTo>
                    <a:pt x="0" y="690"/>
                  </a:lnTo>
                  <a:lnTo>
                    <a:pt x="0" y="674"/>
                  </a:lnTo>
                  <a:lnTo>
                    <a:pt x="48" y="587"/>
                  </a:lnTo>
                  <a:lnTo>
                    <a:pt x="97" y="503"/>
                  </a:lnTo>
                  <a:lnTo>
                    <a:pt x="146" y="418"/>
                  </a:lnTo>
                  <a:lnTo>
                    <a:pt x="194" y="333"/>
                  </a:lnTo>
                  <a:lnTo>
                    <a:pt x="241" y="248"/>
                  </a:lnTo>
                  <a:lnTo>
                    <a:pt x="290" y="166"/>
                  </a:lnTo>
                  <a:lnTo>
                    <a:pt x="339" y="82"/>
                  </a:lnTo>
                  <a:lnTo>
                    <a:pt x="387" y="0"/>
                  </a:lnTo>
                  <a:lnTo>
                    <a:pt x="396" y="0"/>
                  </a:lnTo>
                  <a:close/>
                  <a:moveTo>
                    <a:pt x="418" y="0"/>
                  </a:moveTo>
                  <a:lnTo>
                    <a:pt x="364" y="91"/>
                  </a:lnTo>
                  <a:lnTo>
                    <a:pt x="313" y="184"/>
                  </a:lnTo>
                  <a:lnTo>
                    <a:pt x="259" y="275"/>
                  </a:lnTo>
                  <a:lnTo>
                    <a:pt x="208" y="368"/>
                  </a:lnTo>
                  <a:lnTo>
                    <a:pt x="156" y="459"/>
                  </a:lnTo>
                  <a:lnTo>
                    <a:pt x="103" y="550"/>
                  </a:lnTo>
                  <a:lnTo>
                    <a:pt x="51" y="641"/>
                  </a:lnTo>
                  <a:lnTo>
                    <a:pt x="0" y="734"/>
                  </a:lnTo>
                  <a:lnTo>
                    <a:pt x="0" y="724"/>
                  </a:lnTo>
                  <a:lnTo>
                    <a:pt x="51" y="631"/>
                  </a:lnTo>
                  <a:lnTo>
                    <a:pt x="103" y="539"/>
                  </a:lnTo>
                  <a:lnTo>
                    <a:pt x="156" y="447"/>
                  </a:lnTo>
                  <a:lnTo>
                    <a:pt x="208" y="357"/>
                  </a:lnTo>
                  <a:lnTo>
                    <a:pt x="259" y="267"/>
                  </a:lnTo>
                  <a:lnTo>
                    <a:pt x="310" y="177"/>
                  </a:lnTo>
                  <a:lnTo>
                    <a:pt x="362" y="89"/>
                  </a:lnTo>
                  <a:lnTo>
                    <a:pt x="413" y="0"/>
                  </a:lnTo>
                  <a:lnTo>
                    <a:pt x="418" y="0"/>
                  </a:lnTo>
                  <a:close/>
                  <a:moveTo>
                    <a:pt x="441" y="0"/>
                  </a:moveTo>
                  <a:lnTo>
                    <a:pt x="385" y="96"/>
                  </a:lnTo>
                  <a:lnTo>
                    <a:pt x="330" y="193"/>
                  </a:lnTo>
                  <a:lnTo>
                    <a:pt x="273" y="289"/>
                  </a:lnTo>
                  <a:lnTo>
                    <a:pt x="220" y="387"/>
                  </a:lnTo>
                  <a:lnTo>
                    <a:pt x="163" y="483"/>
                  </a:lnTo>
                  <a:lnTo>
                    <a:pt x="109" y="580"/>
                  </a:lnTo>
                  <a:lnTo>
                    <a:pt x="54" y="676"/>
                  </a:lnTo>
                  <a:lnTo>
                    <a:pt x="0" y="774"/>
                  </a:lnTo>
                  <a:lnTo>
                    <a:pt x="0" y="767"/>
                  </a:lnTo>
                  <a:lnTo>
                    <a:pt x="55" y="668"/>
                  </a:lnTo>
                  <a:lnTo>
                    <a:pt x="110" y="572"/>
                  </a:lnTo>
                  <a:lnTo>
                    <a:pt x="165" y="476"/>
                  </a:lnTo>
                  <a:lnTo>
                    <a:pt x="220" y="379"/>
                  </a:lnTo>
                  <a:lnTo>
                    <a:pt x="273" y="283"/>
                  </a:lnTo>
                  <a:lnTo>
                    <a:pt x="328" y="188"/>
                  </a:lnTo>
                  <a:lnTo>
                    <a:pt x="382" y="92"/>
                  </a:lnTo>
                  <a:lnTo>
                    <a:pt x="437" y="0"/>
                  </a:lnTo>
                  <a:lnTo>
                    <a:pt x="441" y="0"/>
                  </a:lnTo>
                  <a:close/>
                </a:path>
              </a:pathLst>
            </a:custGeom>
            <a:solidFill>
              <a:srgbClr val="DEB06B"/>
            </a:solidFill>
            <a:ln w="635">
              <a:solidFill>
                <a:srgbClr val="EBBD7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AutoShape 2"/>
          <p:cNvSpPr>
            <a:spLocks noChangeArrowheads="1"/>
          </p:cNvSpPr>
          <p:nvPr/>
        </p:nvSpPr>
        <p:spPr bwMode="auto">
          <a:xfrm>
            <a:off x="755650" y="2090738"/>
            <a:ext cx="2808288" cy="1296987"/>
          </a:xfrm>
          <a:prstGeom prst="parallelogram">
            <a:avLst>
              <a:gd name="adj" fmla="val 54131"/>
            </a:avLst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title"/>
          </p:nvPr>
        </p:nvSpPr>
        <p:spPr>
          <a:xfrm>
            <a:off x="5003800" y="2636838"/>
            <a:ext cx="1943100" cy="504825"/>
          </a:xfrm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cs-CZ" sz="26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 = a . v</a:t>
            </a:r>
            <a:r>
              <a:rPr lang="cs-CZ" sz="2600" baseline="-25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  <a:endParaRPr lang="cs-CZ" sz="2400"/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1258888" y="3362325"/>
            <a:ext cx="15843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200" b="1">
                <a:latin typeface="Arial" charset="0"/>
              </a:rPr>
              <a:t>a =250 m</a:t>
            </a:r>
          </a:p>
        </p:txBody>
      </p:sp>
      <p:sp>
        <p:nvSpPr>
          <p:cNvPr id="75782" name="Arc 6"/>
          <p:cNvSpPr>
            <a:spLocks/>
          </p:cNvSpPr>
          <p:nvPr/>
        </p:nvSpPr>
        <p:spPr bwMode="auto">
          <a:xfrm>
            <a:off x="1471613" y="3184525"/>
            <a:ext cx="228600" cy="2286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5783" name="Oval 7"/>
          <p:cNvSpPr>
            <a:spLocks noChangeArrowheads="1"/>
          </p:cNvSpPr>
          <p:nvPr/>
        </p:nvSpPr>
        <p:spPr bwMode="auto">
          <a:xfrm>
            <a:off x="1543050" y="324326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5784" name="Text Box 8"/>
          <p:cNvSpPr txBox="1">
            <a:spLocks noChangeArrowheads="1"/>
          </p:cNvSpPr>
          <p:nvPr/>
        </p:nvSpPr>
        <p:spPr bwMode="auto">
          <a:xfrm>
            <a:off x="1471613" y="2498725"/>
            <a:ext cx="15875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200" b="1">
                <a:effectLst>
                  <a:outerShdw blurRad="38100" dist="38100" dir="2700000" algn="tl">
                    <a:srgbClr val="FFFFFF"/>
                  </a:outerShdw>
                </a:effectLst>
              </a:rPr>
              <a:t>v</a:t>
            </a:r>
            <a:r>
              <a:rPr lang="cs-CZ" sz="2200" b="1" baseline="-25000"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  <a:r>
              <a:rPr lang="cs-CZ" sz="2200" b="1">
                <a:effectLst>
                  <a:outerShdw blurRad="38100" dist="38100" dir="2700000" algn="tl">
                    <a:srgbClr val="FFFFFF"/>
                  </a:outerShdw>
                </a:effectLst>
              </a:rPr>
              <a:t> = </a:t>
            </a:r>
            <a:r>
              <a:rPr lang="cs-CZ" sz="2200" b="1">
                <a:latin typeface="Arial" charset="0"/>
              </a:rPr>
              <a:t>? m</a:t>
            </a:r>
          </a:p>
        </p:txBody>
      </p:sp>
      <p:sp>
        <p:nvSpPr>
          <p:cNvPr id="75785" name="Line 9"/>
          <p:cNvSpPr>
            <a:spLocks noChangeShapeType="1"/>
          </p:cNvSpPr>
          <p:nvPr/>
        </p:nvSpPr>
        <p:spPr bwMode="auto">
          <a:xfrm>
            <a:off x="1474788" y="2090738"/>
            <a:ext cx="0" cy="129540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86" name="Text Box 10"/>
          <p:cNvSpPr txBox="1">
            <a:spLocks noChangeArrowheads="1"/>
          </p:cNvSpPr>
          <p:nvPr/>
        </p:nvSpPr>
        <p:spPr bwMode="auto">
          <a:xfrm>
            <a:off x="457200" y="5638800"/>
            <a:ext cx="838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>
              <a:latin typeface="Arial" charset="0"/>
            </a:endParaRPr>
          </a:p>
        </p:txBody>
      </p:sp>
      <p:sp>
        <p:nvSpPr>
          <p:cNvPr id="75787" name="Text Box 11"/>
          <p:cNvSpPr txBox="1">
            <a:spLocks noChangeArrowheads="1"/>
          </p:cNvSpPr>
          <p:nvPr/>
        </p:nvSpPr>
        <p:spPr bwMode="auto">
          <a:xfrm>
            <a:off x="468313" y="5300663"/>
            <a:ext cx="77866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Vzdálenost dvou protějších stran pozemku tvaru kosodélníku je 120 m.</a:t>
            </a:r>
          </a:p>
        </p:txBody>
      </p:sp>
      <p:sp>
        <p:nvSpPr>
          <p:cNvPr id="75788" name="Text Box 12"/>
          <p:cNvSpPr txBox="1">
            <a:spLocks noChangeArrowheads="1"/>
          </p:cNvSpPr>
          <p:nvPr/>
        </p:nvSpPr>
        <p:spPr bwMode="auto">
          <a:xfrm>
            <a:off x="395288" y="188913"/>
            <a:ext cx="8066087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Př.: Pozemek tvaru kosodélníku má výměru 3 ha. Určete vzdálenost dvou jeho protějších stran, z nichž každá má délku 250 m. </a:t>
            </a:r>
          </a:p>
        </p:txBody>
      </p:sp>
      <p:sp>
        <p:nvSpPr>
          <p:cNvPr id="75789" name="Line 13"/>
          <p:cNvSpPr>
            <a:spLocks noChangeShapeType="1"/>
          </p:cNvSpPr>
          <p:nvPr/>
        </p:nvSpPr>
        <p:spPr bwMode="auto">
          <a:xfrm>
            <a:off x="755650" y="3386138"/>
            <a:ext cx="2087563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92" name="Rectangle 16"/>
          <p:cNvSpPr>
            <a:spLocks noChangeArrowheads="1"/>
          </p:cNvSpPr>
          <p:nvPr/>
        </p:nvSpPr>
        <p:spPr bwMode="auto">
          <a:xfrm>
            <a:off x="4284663" y="3141663"/>
            <a:ext cx="31686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20000"/>
              </a:spcBef>
            </a:pPr>
            <a:r>
              <a:rPr lang="cs-CZ" sz="2600" b="1">
                <a:effectLst>
                  <a:outerShdw blurRad="38100" dist="38100" dir="2700000" algn="tl">
                    <a:srgbClr val="FFFFFF"/>
                  </a:outerShdw>
                </a:effectLst>
              </a:rPr>
              <a:t>30 000 =</a:t>
            </a:r>
            <a:r>
              <a:rPr lang="cs-CZ" sz="2600" b="1" baseline="-2500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cs-CZ" sz="2600" b="1">
                <a:effectLst>
                  <a:outerShdw blurRad="38100" dist="38100" dir="2700000" algn="tl">
                    <a:srgbClr val="FFFFFF"/>
                  </a:outerShdw>
                </a:effectLst>
              </a:rPr>
              <a:t>250 . v</a:t>
            </a:r>
            <a:r>
              <a:rPr lang="cs-CZ" sz="2600" b="1" baseline="-25000"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  <a:r>
              <a:rPr lang="cs-CZ" sz="2600" b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</p:txBody>
      </p:sp>
      <p:sp>
        <p:nvSpPr>
          <p:cNvPr id="75793" name="AutoShape 1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260350"/>
            <a:ext cx="288925" cy="3603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5794" name="AutoShape 18"/>
          <p:cNvSpPr>
            <a:spLocks noChangeArrowheads="1"/>
          </p:cNvSpPr>
          <p:nvPr/>
        </p:nvSpPr>
        <p:spPr bwMode="auto">
          <a:xfrm>
            <a:off x="8459788" y="6381750"/>
            <a:ext cx="358775" cy="333375"/>
          </a:xfrm>
          <a:prstGeom prst="rightArrow">
            <a:avLst>
              <a:gd name="adj1" fmla="val 50000"/>
              <a:gd name="adj2" fmla="val 269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5795" name="Rectangle 19"/>
          <p:cNvSpPr>
            <a:spLocks noChangeArrowheads="1"/>
          </p:cNvSpPr>
          <p:nvPr/>
        </p:nvSpPr>
        <p:spPr bwMode="auto">
          <a:xfrm>
            <a:off x="4500563" y="1341438"/>
            <a:ext cx="3313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20000"/>
              </a:spcBef>
            </a:pPr>
            <a:r>
              <a:rPr lang="cs-CZ" sz="2600" b="1">
                <a:effectLst>
                  <a:outerShdw blurRad="38100" dist="38100" dir="2700000" algn="tl">
                    <a:srgbClr val="FFFFFF"/>
                  </a:outerShdw>
                </a:effectLst>
              </a:rPr>
              <a:t>S =</a:t>
            </a:r>
            <a:r>
              <a:rPr lang="cs-CZ" sz="2600" b="1" baseline="-2500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cs-CZ" sz="2600" b="1">
                <a:effectLst>
                  <a:outerShdw blurRad="38100" dist="38100" dir="2700000" algn="tl">
                    <a:srgbClr val="FFFFFF"/>
                  </a:outerShdw>
                </a:effectLst>
              </a:rPr>
              <a:t>3 ha = 30 000 m</a:t>
            </a:r>
            <a:r>
              <a:rPr lang="cs-CZ" sz="2600" b="1" baseline="30000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75796" name="Text Box 20"/>
          <p:cNvSpPr txBox="1">
            <a:spLocks noChangeArrowheads="1"/>
          </p:cNvSpPr>
          <p:nvPr/>
        </p:nvSpPr>
        <p:spPr bwMode="auto">
          <a:xfrm>
            <a:off x="1763713" y="1633538"/>
            <a:ext cx="158432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200" b="1">
                <a:latin typeface="Arial" charset="0"/>
              </a:rPr>
              <a:t>a =250 m</a:t>
            </a:r>
          </a:p>
        </p:txBody>
      </p:sp>
      <p:sp>
        <p:nvSpPr>
          <p:cNvPr id="75797" name="Rectangle 21"/>
          <p:cNvSpPr>
            <a:spLocks noChangeArrowheads="1"/>
          </p:cNvSpPr>
          <p:nvPr/>
        </p:nvSpPr>
        <p:spPr bwMode="auto">
          <a:xfrm>
            <a:off x="4932363" y="3716338"/>
            <a:ext cx="31686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20000"/>
              </a:spcBef>
            </a:pPr>
            <a:r>
              <a:rPr lang="cs-CZ" sz="2600" b="1">
                <a:effectLst>
                  <a:outerShdw blurRad="38100" dist="38100" dir="2700000" algn="tl">
                    <a:srgbClr val="FFFFFF"/>
                  </a:outerShdw>
                </a:effectLst>
              </a:rPr>
              <a:t>v</a:t>
            </a:r>
            <a:r>
              <a:rPr lang="cs-CZ" sz="2600" b="1" baseline="-25000"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  <a:r>
              <a:rPr lang="cs-CZ" sz="2600" b="1">
                <a:effectLst>
                  <a:outerShdw blurRad="38100" dist="38100" dir="2700000" algn="tl">
                    <a:srgbClr val="FFFFFF"/>
                  </a:outerShdw>
                </a:effectLst>
              </a:rPr>
              <a:t> = 30 000 : </a:t>
            </a:r>
            <a:r>
              <a:rPr lang="cs-CZ" sz="2600" b="1" baseline="-2500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cs-CZ" sz="2600" b="1">
                <a:effectLst>
                  <a:outerShdw blurRad="38100" dist="38100" dir="2700000" algn="tl">
                    <a:srgbClr val="FFFFFF"/>
                  </a:outerShdw>
                </a:effectLst>
              </a:rPr>
              <a:t>250</a:t>
            </a:r>
          </a:p>
        </p:txBody>
      </p:sp>
      <p:sp>
        <p:nvSpPr>
          <p:cNvPr id="75798" name="Rectangle 22"/>
          <p:cNvSpPr>
            <a:spLocks noChangeArrowheads="1"/>
          </p:cNvSpPr>
          <p:nvPr/>
        </p:nvSpPr>
        <p:spPr bwMode="auto">
          <a:xfrm>
            <a:off x="5003800" y="4365625"/>
            <a:ext cx="20891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20000"/>
              </a:spcBef>
            </a:pPr>
            <a:r>
              <a:rPr lang="cs-CZ" sz="2600" b="1" u="sng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cs-CZ" sz="2600" b="1" baseline="-250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cs-CZ" sz="2600" b="1" u="sng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120 m</a:t>
            </a:r>
          </a:p>
        </p:txBody>
      </p:sp>
      <p:sp>
        <p:nvSpPr>
          <p:cNvPr id="75799" name="Text Box 23"/>
          <p:cNvSpPr txBox="1">
            <a:spLocks noChangeArrowheads="1"/>
          </p:cNvSpPr>
          <p:nvPr/>
        </p:nvSpPr>
        <p:spPr bwMode="auto">
          <a:xfrm>
            <a:off x="5003800" y="1989138"/>
            <a:ext cx="15875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200" b="1">
                <a:effectLst>
                  <a:outerShdw blurRad="38100" dist="38100" dir="2700000" algn="tl">
                    <a:srgbClr val="FFFFFF"/>
                  </a:outerShdw>
                </a:effectLst>
              </a:rPr>
              <a:t>v</a:t>
            </a:r>
            <a:r>
              <a:rPr lang="cs-CZ" sz="2200" b="1" baseline="-25000"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  <a:r>
              <a:rPr lang="cs-CZ" sz="2200" b="1">
                <a:effectLst>
                  <a:outerShdw blurRad="38100" dist="38100" dir="2700000" algn="tl">
                    <a:srgbClr val="FFFFFF"/>
                  </a:outerShdw>
                </a:effectLst>
              </a:rPr>
              <a:t> = </a:t>
            </a:r>
            <a:r>
              <a:rPr lang="cs-CZ" sz="2200" b="1">
                <a:latin typeface="Arial" charset="0"/>
              </a:rPr>
              <a:t>? m</a:t>
            </a:r>
          </a:p>
        </p:txBody>
      </p:sp>
      <p:sp>
        <p:nvSpPr>
          <p:cNvPr id="75800" name="Line 24"/>
          <p:cNvSpPr>
            <a:spLocks noChangeShapeType="1"/>
          </p:cNvSpPr>
          <p:nvPr/>
        </p:nvSpPr>
        <p:spPr bwMode="auto">
          <a:xfrm>
            <a:off x="4211638" y="2420938"/>
            <a:ext cx="41767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802" name="Line 26"/>
          <p:cNvSpPr>
            <a:spLocks noChangeShapeType="1"/>
          </p:cNvSpPr>
          <p:nvPr/>
        </p:nvSpPr>
        <p:spPr bwMode="auto">
          <a:xfrm>
            <a:off x="1476375" y="2097088"/>
            <a:ext cx="2087563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5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5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5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5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5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5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5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5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5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75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5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5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75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75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75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2000"/>
                                        <p:tgtEl>
                                          <p:spTgt spid="75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75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5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nimBg="1"/>
      <p:bldP spid="75779" grpId="0"/>
      <p:bldP spid="75780" grpId="0"/>
      <p:bldP spid="75782" grpId="0" animBg="1"/>
      <p:bldP spid="75783" grpId="0" animBg="1"/>
      <p:bldP spid="75784" grpId="0"/>
      <p:bldP spid="75785" grpId="0" animBg="1"/>
      <p:bldP spid="75787" grpId="0"/>
      <p:bldP spid="75789" grpId="0" animBg="1"/>
      <p:bldP spid="75792" grpId="0"/>
      <p:bldP spid="75794" grpId="0" animBg="1"/>
      <p:bldP spid="75795" grpId="0"/>
      <p:bldP spid="75796" grpId="0"/>
      <p:bldP spid="75797" grpId="0"/>
      <p:bldP spid="75798" grpId="0"/>
      <p:bldP spid="75799" grpId="0"/>
      <p:bldP spid="75800" grpId="0" animBg="1"/>
      <p:bldP spid="7580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/>
          <a:lstStyle/>
          <a:p>
            <a:r>
              <a:rPr lang="cs-CZ"/>
              <a:t>Obvod rovnoběžníků</a:t>
            </a: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971550" y="3032125"/>
            <a:ext cx="503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/>
              <a:t>b</a:t>
            </a: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2700338" y="3787775"/>
            <a:ext cx="503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/>
              <a:t>a</a:t>
            </a:r>
          </a:p>
        </p:txBody>
      </p:sp>
      <p:sp>
        <p:nvSpPr>
          <p:cNvPr id="63494" name="AutoShape 6"/>
          <p:cNvSpPr>
            <a:spLocks noChangeArrowheads="1"/>
          </p:cNvSpPr>
          <p:nvPr/>
        </p:nvSpPr>
        <p:spPr bwMode="auto">
          <a:xfrm rot="3736421">
            <a:off x="1030288" y="2068512"/>
            <a:ext cx="2819400" cy="2225675"/>
          </a:xfrm>
          <a:prstGeom prst="parallelogram">
            <a:avLst>
              <a:gd name="adj" fmla="val 5450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 rot="3736421">
            <a:off x="2349500" y="2767013"/>
            <a:ext cx="382588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rot="10800000" vert="eaVert">
            <a:spAutoFit/>
          </a:bodyPr>
          <a:lstStyle/>
          <a:p>
            <a:pPr>
              <a:spcBef>
                <a:spcPct val="50000"/>
              </a:spcBef>
            </a:pPr>
            <a:endParaRPr lang="cs-CZ" sz="2000" b="1" baseline="-250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3499" name="Text Box 11"/>
          <p:cNvSpPr txBox="1">
            <a:spLocks noChangeArrowheads="1"/>
          </p:cNvSpPr>
          <p:nvPr/>
        </p:nvSpPr>
        <p:spPr bwMode="auto">
          <a:xfrm>
            <a:off x="3708400" y="2995613"/>
            <a:ext cx="503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/>
              <a:t>b</a:t>
            </a:r>
          </a:p>
        </p:txBody>
      </p:sp>
      <p:sp>
        <p:nvSpPr>
          <p:cNvPr id="63500" name="Text Box 12"/>
          <p:cNvSpPr txBox="1">
            <a:spLocks noChangeArrowheads="1"/>
          </p:cNvSpPr>
          <p:nvPr/>
        </p:nvSpPr>
        <p:spPr bwMode="auto">
          <a:xfrm>
            <a:off x="2052638" y="2132013"/>
            <a:ext cx="503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/>
              <a:t>a</a:t>
            </a:r>
          </a:p>
        </p:txBody>
      </p:sp>
      <p:sp>
        <p:nvSpPr>
          <p:cNvPr id="63501" name="AutoShape 13"/>
          <p:cNvSpPr>
            <a:spLocks noChangeArrowheads="1"/>
          </p:cNvSpPr>
          <p:nvPr/>
        </p:nvSpPr>
        <p:spPr bwMode="auto">
          <a:xfrm>
            <a:off x="5221288" y="2527300"/>
            <a:ext cx="2305050" cy="1584325"/>
          </a:xfrm>
          <a:prstGeom prst="parallelogram">
            <a:avLst>
              <a:gd name="adj" fmla="val 36373"/>
            </a:avLst>
          </a:prstGeom>
          <a:solidFill>
            <a:srgbClr val="FDC08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3502" name="Text Box 14"/>
          <p:cNvSpPr txBox="1">
            <a:spLocks noChangeArrowheads="1"/>
          </p:cNvSpPr>
          <p:nvPr/>
        </p:nvSpPr>
        <p:spPr bwMode="auto">
          <a:xfrm>
            <a:off x="5942013" y="4040188"/>
            <a:ext cx="503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/>
              <a:t>a</a:t>
            </a:r>
          </a:p>
        </p:txBody>
      </p:sp>
      <p:sp>
        <p:nvSpPr>
          <p:cNvPr id="63503" name="Text Box 15"/>
          <p:cNvSpPr txBox="1">
            <a:spLocks noChangeArrowheads="1"/>
          </p:cNvSpPr>
          <p:nvPr/>
        </p:nvSpPr>
        <p:spPr bwMode="auto">
          <a:xfrm>
            <a:off x="7308850" y="2995613"/>
            <a:ext cx="503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/>
              <a:t>a</a:t>
            </a:r>
          </a:p>
        </p:txBody>
      </p:sp>
      <p:sp>
        <p:nvSpPr>
          <p:cNvPr id="63504" name="Text Box 16"/>
          <p:cNvSpPr txBox="1">
            <a:spLocks noChangeArrowheads="1"/>
          </p:cNvSpPr>
          <p:nvPr/>
        </p:nvSpPr>
        <p:spPr bwMode="auto">
          <a:xfrm>
            <a:off x="6373813" y="2168525"/>
            <a:ext cx="503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/>
              <a:t>a</a:t>
            </a:r>
          </a:p>
        </p:txBody>
      </p:sp>
      <p:sp>
        <p:nvSpPr>
          <p:cNvPr id="63505" name="Text Box 17"/>
          <p:cNvSpPr txBox="1">
            <a:spLocks noChangeArrowheads="1"/>
          </p:cNvSpPr>
          <p:nvPr/>
        </p:nvSpPr>
        <p:spPr bwMode="auto">
          <a:xfrm>
            <a:off x="5221288" y="2995613"/>
            <a:ext cx="503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/>
              <a:t>a</a:t>
            </a:r>
          </a:p>
        </p:txBody>
      </p:sp>
      <p:sp>
        <p:nvSpPr>
          <p:cNvPr id="63506" name="Text Box 18"/>
          <p:cNvSpPr txBox="1">
            <a:spLocks noChangeArrowheads="1"/>
          </p:cNvSpPr>
          <p:nvPr/>
        </p:nvSpPr>
        <p:spPr bwMode="auto">
          <a:xfrm>
            <a:off x="1116013" y="5229225"/>
            <a:ext cx="2881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 = 2 . (a + b)</a:t>
            </a:r>
          </a:p>
        </p:txBody>
      </p:sp>
      <p:sp>
        <p:nvSpPr>
          <p:cNvPr id="63507" name="Text Box 19"/>
          <p:cNvSpPr txBox="1">
            <a:spLocks noChangeArrowheads="1"/>
          </p:cNvSpPr>
          <p:nvPr/>
        </p:nvSpPr>
        <p:spPr bwMode="auto">
          <a:xfrm>
            <a:off x="5508625" y="4797425"/>
            <a:ext cx="244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 = a + a + a + a</a:t>
            </a:r>
          </a:p>
        </p:txBody>
      </p:sp>
      <p:sp>
        <p:nvSpPr>
          <p:cNvPr id="63508" name="Text Box 20"/>
          <p:cNvSpPr txBox="1">
            <a:spLocks noChangeArrowheads="1"/>
          </p:cNvSpPr>
          <p:nvPr/>
        </p:nvSpPr>
        <p:spPr bwMode="auto">
          <a:xfrm>
            <a:off x="1331913" y="1557338"/>
            <a:ext cx="215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Kosodélník</a:t>
            </a:r>
          </a:p>
        </p:txBody>
      </p:sp>
      <p:sp>
        <p:nvSpPr>
          <p:cNvPr id="63509" name="Text Box 21"/>
          <p:cNvSpPr txBox="1">
            <a:spLocks noChangeArrowheads="1"/>
          </p:cNvSpPr>
          <p:nvPr/>
        </p:nvSpPr>
        <p:spPr bwMode="auto">
          <a:xfrm>
            <a:off x="5940425" y="1531938"/>
            <a:ext cx="1871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Kosočverec</a:t>
            </a:r>
          </a:p>
        </p:txBody>
      </p:sp>
      <p:sp>
        <p:nvSpPr>
          <p:cNvPr id="63510" name="Text Box 22"/>
          <p:cNvSpPr txBox="1">
            <a:spLocks noChangeArrowheads="1"/>
          </p:cNvSpPr>
          <p:nvPr/>
        </p:nvSpPr>
        <p:spPr bwMode="auto">
          <a:xfrm>
            <a:off x="1042988" y="4797425"/>
            <a:ext cx="2881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 = a + b + a + b</a:t>
            </a:r>
          </a:p>
        </p:txBody>
      </p:sp>
      <p:sp>
        <p:nvSpPr>
          <p:cNvPr id="63511" name="Text Box 23"/>
          <p:cNvSpPr txBox="1">
            <a:spLocks noChangeArrowheads="1"/>
          </p:cNvSpPr>
          <p:nvPr/>
        </p:nvSpPr>
        <p:spPr bwMode="auto">
          <a:xfrm>
            <a:off x="5940425" y="5229225"/>
            <a:ext cx="180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 = 4 . a</a:t>
            </a:r>
          </a:p>
        </p:txBody>
      </p:sp>
      <p:sp>
        <p:nvSpPr>
          <p:cNvPr id="63515" name="Line 27"/>
          <p:cNvSpPr>
            <a:spLocks noChangeShapeType="1"/>
          </p:cNvSpPr>
          <p:nvPr/>
        </p:nvSpPr>
        <p:spPr bwMode="auto">
          <a:xfrm>
            <a:off x="1547813" y="3860800"/>
            <a:ext cx="2519362" cy="73025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516" name="Line 28"/>
          <p:cNvSpPr>
            <a:spLocks noChangeShapeType="1"/>
          </p:cNvSpPr>
          <p:nvPr/>
        </p:nvSpPr>
        <p:spPr bwMode="auto">
          <a:xfrm flipH="1" flipV="1">
            <a:off x="3348038" y="2492375"/>
            <a:ext cx="719137" cy="144145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517" name="Line 29"/>
          <p:cNvSpPr>
            <a:spLocks noChangeShapeType="1"/>
          </p:cNvSpPr>
          <p:nvPr/>
        </p:nvSpPr>
        <p:spPr bwMode="auto">
          <a:xfrm flipH="1" flipV="1">
            <a:off x="827088" y="2420938"/>
            <a:ext cx="2520950" cy="71437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520" name="Line 32"/>
          <p:cNvSpPr>
            <a:spLocks noChangeShapeType="1"/>
          </p:cNvSpPr>
          <p:nvPr/>
        </p:nvSpPr>
        <p:spPr bwMode="auto">
          <a:xfrm flipH="1" flipV="1">
            <a:off x="827088" y="2420938"/>
            <a:ext cx="720725" cy="143986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521" name="Line 33"/>
          <p:cNvSpPr>
            <a:spLocks noChangeShapeType="1"/>
          </p:cNvSpPr>
          <p:nvPr/>
        </p:nvSpPr>
        <p:spPr bwMode="auto">
          <a:xfrm>
            <a:off x="5219700" y="4076700"/>
            <a:ext cx="1728788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522" name="Line 34"/>
          <p:cNvSpPr>
            <a:spLocks noChangeShapeType="1"/>
          </p:cNvSpPr>
          <p:nvPr/>
        </p:nvSpPr>
        <p:spPr bwMode="auto">
          <a:xfrm flipV="1">
            <a:off x="6948488" y="2492375"/>
            <a:ext cx="576262" cy="1584325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523" name="Line 35"/>
          <p:cNvSpPr>
            <a:spLocks noChangeShapeType="1"/>
          </p:cNvSpPr>
          <p:nvPr/>
        </p:nvSpPr>
        <p:spPr bwMode="auto">
          <a:xfrm flipH="1">
            <a:off x="5795963" y="2492375"/>
            <a:ext cx="1728787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524" name="Line 36"/>
          <p:cNvSpPr>
            <a:spLocks noChangeShapeType="1"/>
          </p:cNvSpPr>
          <p:nvPr/>
        </p:nvSpPr>
        <p:spPr bwMode="auto">
          <a:xfrm flipH="1">
            <a:off x="5219700" y="2492375"/>
            <a:ext cx="576263" cy="1584325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525" name="AutoShape 3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260350"/>
            <a:ext cx="288925" cy="3603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3526" name="AutoShape 38"/>
          <p:cNvSpPr>
            <a:spLocks noChangeArrowheads="1"/>
          </p:cNvSpPr>
          <p:nvPr/>
        </p:nvSpPr>
        <p:spPr bwMode="auto">
          <a:xfrm>
            <a:off x="8459788" y="6381750"/>
            <a:ext cx="358775" cy="333375"/>
          </a:xfrm>
          <a:prstGeom prst="rightArrow">
            <a:avLst>
              <a:gd name="adj1" fmla="val 50000"/>
              <a:gd name="adj2" fmla="val 269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3000"/>
                                        <p:tgtEl>
                                          <p:spTgt spid="63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63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63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63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3000"/>
                                        <p:tgtEl>
                                          <p:spTgt spid="63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5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3000"/>
                                        <p:tgtEl>
                                          <p:spTgt spid="63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3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3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6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63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63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3000"/>
                                        <p:tgtEl>
                                          <p:spTgt spid="63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3000"/>
                                        <p:tgtEl>
                                          <p:spTgt spid="63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3000"/>
                                        <p:tgtEl>
                                          <p:spTgt spid="63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63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3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3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63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2000"/>
                                        <p:tgtEl>
                                          <p:spTgt spid="63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0" dur="2000"/>
                                        <p:tgtEl>
                                          <p:spTgt spid="63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63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2" grpId="0"/>
      <p:bldP spid="63493" grpId="0"/>
      <p:bldP spid="63499" grpId="0"/>
      <p:bldP spid="63500" grpId="0"/>
      <p:bldP spid="63502" grpId="0"/>
      <p:bldP spid="63503" grpId="0"/>
      <p:bldP spid="63504" grpId="0"/>
      <p:bldP spid="63505" grpId="0"/>
      <p:bldP spid="63506" grpId="0"/>
      <p:bldP spid="63507" grpId="0"/>
      <p:bldP spid="63510" grpId="0"/>
      <p:bldP spid="63511" grpId="0"/>
      <p:bldP spid="63515" grpId="0" animBg="1"/>
      <p:bldP spid="63516" grpId="0" animBg="1"/>
      <p:bldP spid="63517" grpId="0" animBg="1"/>
      <p:bldP spid="63520" grpId="0" animBg="1"/>
      <p:bldP spid="63521" grpId="0" animBg="1"/>
      <p:bldP spid="63522" grpId="0" animBg="1"/>
      <p:bldP spid="63523" grpId="0" animBg="1"/>
      <p:bldP spid="63524" grpId="0" animBg="1"/>
      <p:bldP spid="6352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AutoShape 2"/>
          <p:cNvSpPr>
            <a:spLocks noChangeArrowheads="1"/>
          </p:cNvSpPr>
          <p:nvPr/>
        </p:nvSpPr>
        <p:spPr bwMode="auto">
          <a:xfrm>
            <a:off x="611188" y="1587500"/>
            <a:ext cx="2663825" cy="1798638"/>
          </a:xfrm>
          <a:prstGeom prst="parallelogram">
            <a:avLst>
              <a:gd name="adj" fmla="val 37026"/>
            </a:avLst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title"/>
          </p:nvPr>
        </p:nvSpPr>
        <p:spPr>
          <a:xfrm>
            <a:off x="3348038" y="3500438"/>
            <a:ext cx="1943100" cy="504825"/>
          </a:xfrm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cs-CZ" sz="26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 = a . v</a:t>
            </a:r>
            <a:r>
              <a:rPr lang="cs-CZ" sz="2600" baseline="-25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  <a:endParaRPr lang="cs-CZ" sz="2400"/>
          </a:p>
        </p:txBody>
      </p:sp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1114425" y="3362325"/>
            <a:ext cx="15843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200" b="1">
                <a:latin typeface="Arial" charset="0"/>
              </a:rPr>
              <a:t>a = ? cm</a:t>
            </a:r>
          </a:p>
        </p:txBody>
      </p:sp>
      <p:sp>
        <p:nvSpPr>
          <p:cNvPr id="77829" name="Arc 5"/>
          <p:cNvSpPr>
            <a:spLocks/>
          </p:cNvSpPr>
          <p:nvPr/>
        </p:nvSpPr>
        <p:spPr bwMode="auto">
          <a:xfrm>
            <a:off x="1327150" y="3184525"/>
            <a:ext cx="228600" cy="2286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7830" name="Oval 6"/>
          <p:cNvSpPr>
            <a:spLocks noChangeArrowheads="1"/>
          </p:cNvSpPr>
          <p:nvPr/>
        </p:nvSpPr>
        <p:spPr bwMode="auto">
          <a:xfrm>
            <a:off x="1398588" y="324326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7831" name="Text Box 7"/>
          <p:cNvSpPr txBox="1">
            <a:spLocks noChangeArrowheads="1"/>
          </p:cNvSpPr>
          <p:nvPr/>
        </p:nvSpPr>
        <p:spPr bwMode="auto">
          <a:xfrm>
            <a:off x="1327150" y="1989138"/>
            <a:ext cx="15875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200" b="1">
                <a:effectLst>
                  <a:outerShdw blurRad="38100" dist="38100" dir="2700000" algn="tl">
                    <a:srgbClr val="FFFFFF"/>
                  </a:outerShdw>
                </a:effectLst>
              </a:rPr>
              <a:t>v</a:t>
            </a:r>
            <a:r>
              <a:rPr lang="cs-CZ" sz="2200" b="1" baseline="-25000"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  <a:r>
              <a:rPr lang="cs-CZ" sz="2200" b="1">
                <a:effectLst>
                  <a:outerShdw blurRad="38100" dist="38100" dir="2700000" algn="tl">
                    <a:srgbClr val="FFFFFF"/>
                  </a:outerShdw>
                </a:effectLst>
              </a:rPr>
              <a:t> = </a:t>
            </a:r>
            <a:r>
              <a:rPr lang="cs-CZ" sz="2200" b="1">
                <a:latin typeface="Arial" charset="0"/>
              </a:rPr>
              <a:t>3,2 cm</a:t>
            </a:r>
          </a:p>
        </p:txBody>
      </p:sp>
      <p:sp>
        <p:nvSpPr>
          <p:cNvPr id="77832" name="Line 8"/>
          <p:cNvSpPr>
            <a:spLocks noChangeShapeType="1"/>
          </p:cNvSpPr>
          <p:nvPr/>
        </p:nvSpPr>
        <p:spPr bwMode="auto">
          <a:xfrm>
            <a:off x="1330325" y="1587500"/>
            <a:ext cx="0" cy="1798638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7833" name="Text Box 9"/>
          <p:cNvSpPr txBox="1">
            <a:spLocks noChangeArrowheads="1"/>
          </p:cNvSpPr>
          <p:nvPr/>
        </p:nvSpPr>
        <p:spPr bwMode="auto">
          <a:xfrm>
            <a:off x="457200" y="5638800"/>
            <a:ext cx="838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>
              <a:latin typeface="Arial" charset="0"/>
            </a:endParaRPr>
          </a:p>
        </p:txBody>
      </p:sp>
      <p:sp>
        <p:nvSpPr>
          <p:cNvPr id="77834" name="Text Box 10"/>
          <p:cNvSpPr txBox="1">
            <a:spLocks noChangeArrowheads="1"/>
          </p:cNvSpPr>
          <p:nvPr/>
        </p:nvSpPr>
        <p:spPr bwMode="auto">
          <a:xfrm>
            <a:off x="323850" y="5300663"/>
            <a:ext cx="6419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Obsah kosočtverce je 15,36 cm</a:t>
            </a:r>
            <a:r>
              <a:rPr lang="cs-CZ" sz="2400" b="1" baseline="300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cs-CZ" sz="24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77835" name="Text Box 11"/>
          <p:cNvSpPr txBox="1">
            <a:spLocks noChangeArrowheads="1"/>
          </p:cNvSpPr>
          <p:nvPr/>
        </p:nvSpPr>
        <p:spPr bwMode="auto">
          <a:xfrm>
            <a:off x="250825" y="476250"/>
            <a:ext cx="80660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Př.: Kosočtverec má obvod 19,2 cm a výšku 32 mm. Vypočti 	jeho obsah. 		</a:t>
            </a:r>
          </a:p>
        </p:txBody>
      </p:sp>
      <p:sp>
        <p:nvSpPr>
          <p:cNvPr id="77837" name="Rectangle 13"/>
          <p:cNvSpPr>
            <a:spLocks noChangeArrowheads="1"/>
          </p:cNvSpPr>
          <p:nvPr/>
        </p:nvSpPr>
        <p:spPr bwMode="auto">
          <a:xfrm>
            <a:off x="3362325" y="4581525"/>
            <a:ext cx="23622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20000"/>
              </a:spcBef>
            </a:pPr>
            <a:r>
              <a:rPr lang="cs-CZ" sz="2600" b="1" u="sng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15,36 cm</a:t>
            </a:r>
            <a:r>
              <a:rPr lang="cs-CZ" sz="2600" b="1" u="sng" baseline="300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cs-CZ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77838" name="Rectangle 14"/>
          <p:cNvSpPr>
            <a:spLocks noChangeArrowheads="1"/>
          </p:cNvSpPr>
          <p:nvPr/>
        </p:nvSpPr>
        <p:spPr bwMode="auto">
          <a:xfrm>
            <a:off x="3362325" y="4149725"/>
            <a:ext cx="23622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20000"/>
              </a:spcBef>
            </a:pPr>
            <a:r>
              <a:rPr lang="cs-CZ" sz="2600" b="1">
                <a:effectLst>
                  <a:outerShdw blurRad="38100" dist="38100" dir="2700000" algn="tl">
                    <a:srgbClr val="FFFFFF"/>
                  </a:outerShdw>
                </a:effectLst>
              </a:rPr>
              <a:t>S =</a:t>
            </a:r>
            <a:r>
              <a:rPr lang="cs-CZ" sz="2600" b="1" baseline="-2500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cs-CZ" sz="2600" b="1">
                <a:effectLst>
                  <a:outerShdw blurRad="38100" dist="38100" dir="2700000" algn="tl">
                    <a:srgbClr val="FFFFFF"/>
                  </a:outerShdw>
                </a:effectLst>
              </a:rPr>
              <a:t>4,8 . 3,2</a:t>
            </a:r>
            <a:endParaRPr lang="cs-CZ" sz="24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7839" name="AutoShap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260350"/>
            <a:ext cx="288925" cy="3603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7840" name="AutoShape 16"/>
          <p:cNvSpPr>
            <a:spLocks noChangeArrowheads="1"/>
          </p:cNvSpPr>
          <p:nvPr/>
        </p:nvSpPr>
        <p:spPr bwMode="auto">
          <a:xfrm>
            <a:off x="8459788" y="6381750"/>
            <a:ext cx="358775" cy="333375"/>
          </a:xfrm>
          <a:prstGeom prst="rightArrow">
            <a:avLst>
              <a:gd name="adj1" fmla="val 50000"/>
              <a:gd name="adj2" fmla="val 269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7841" name="Rectangle 17"/>
          <p:cNvSpPr>
            <a:spLocks noChangeArrowheads="1"/>
          </p:cNvSpPr>
          <p:nvPr/>
        </p:nvSpPr>
        <p:spPr bwMode="auto">
          <a:xfrm>
            <a:off x="3492500" y="1125538"/>
            <a:ext cx="1944688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20000"/>
              </a:spcBef>
            </a:pPr>
            <a:r>
              <a:rPr lang="cs-CZ" sz="2600" b="1">
                <a:effectLst>
                  <a:outerShdw blurRad="38100" dist="38100" dir="2700000" algn="tl">
                    <a:srgbClr val="FFFFFF"/>
                  </a:outerShdw>
                </a:effectLst>
              </a:rPr>
              <a:t>o =</a:t>
            </a:r>
            <a:r>
              <a:rPr lang="cs-CZ" sz="2600" b="1" baseline="-2500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cs-CZ" sz="2600" b="1">
                <a:effectLst>
                  <a:outerShdw blurRad="38100" dist="38100" dir="2700000" algn="tl">
                    <a:srgbClr val="FFFFFF"/>
                  </a:outerShdw>
                </a:effectLst>
              </a:rPr>
              <a:t>19,2 cm</a:t>
            </a:r>
            <a:endParaRPr lang="cs-CZ" sz="24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7842" name="Rectangle 18"/>
          <p:cNvSpPr>
            <a:spLocks noChangeArrowheads="1"/>
          </p:cNvSpPr>
          <p:nvPr/>
        </p:nvSpPr>
        <p:spPr bwMode="auto">
          <a:xfrm>
            <a:off x="4356100" y="2276475"/>
            <a:ext cx="19431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20000"/>
              </a:spcBef>
            </a:pPr>
            <a:r>
              <a:rPr lang="cs-CZ" sz="2600" b="1">
                <a:effectLst>
                  <a:outerShdw blurRad="38100" dist="38100" dir="2700000" algn="tl">
                    <a:srgbClr val="FFFFFF"/>
                  </a:outerShdw>
                </a:effectLst>
              </a:rPr>
              <a:t>a =</a:t>
            </a:r>
            <a:r>
              <a:rPr lang="cs-CZ" sz="2600" b="1" baseline="-2500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cs-CZ" sz="2600" b="1">
                <a:effectLst>
                  <a:outerShdw blurRad="38100" dist="38100" dir="2700000" algn="tl">
                    <a:srgbClr val="FFFFFF"/>
                  </a:outerShdw>
                </a:effectLst>
              </a:rPr>
              <a:t>19,2 : 4</a:t>
            </a:r>
            <a:endParaRPr lang="cs-CZ" sz="24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7843" name="Rectangle 19"/>
          <p:cNvSpPr>
            <a:spLocks noChangeArrowheads="1"/>
          </p:cNvSpPr>
          <p:nvPr/>
        </p:nvSpPr>
        <p:spPr bwMode="auto">
          <a:xfrm>
            <a:off x="4357688" y="2781300"/>
            <a:ext cx="19431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20000"/>
              </a:spcBef>
            </a:pPr>
            <a:r>
              <a:rPr lang="cs-CZ" sz="26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a =</a:t>
            </a:r>
            <a:r>
              <a:rPr lang="cs-CZ" sz="2600" b="1" u="sng" baseline="-2500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cs-CZ" sz="26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4,8 cm</a:t>
            </a:r>
            <a:endParaRPr lang="cs-CZ" sz="2400" b="1" u="sng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7844" name="Text Box 20"/>
          <p:cNvSpPr txBox="1">
            <a:spLocks noChangeArrowheads="1"/>
          </p:cNvSpPr>
          <p:nvPr/>
        </p:nvSpPr>
        <p:spPr bwMode="auto">
          <a:xfrm>
            <a:off x="5795963" y="1628775"/>
            <a:ext cx="15843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200" b="1">
                <a:latin typeface="Arial" charset="0"/>
              </a:rPr>
              <a:t>a = ? cm</a:t>
            </a:r>
          </a:p>
        </p:txBody>
      </p:sp>
      <p:sp>
        <p:nvSpPr>
          <p:cNvPr id="77845" name="Rectangle 21"/>
          <p:cNvSpPr>
            <a:spLocks noChangeArrowheads="1"/>
          </p:cNvSpPr>
          <p:nvPr/>
        </p:nvSpPr>
        <p:spPr bwMode="auto">
          <a:xfrm>
            <a:off x="3492500" y="1628775"/>
            <a:ext cx="187166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20000"/>
              </a:spcBef>
            </a:pPr>
            <a:r>
              <a:rPr lang="cs-CZ" sz="2600" b="1">
                <a:effectLst>
                  <a:outerShdw blurRad="38100" dist="38100" dir="2700000" algn="tl">
                    <a:srgbClr val="FFFFFF"/>
                  </a:outerShdw>
                </a:effectLst>
              </a:rPr>
              <a:t>S =</a:t>
            </a:r>
            <a:r>
              <a:rPr lang="cs-CZ" sz="2600" b="1" baseline="-2500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cs-CZ" sz="2600" b="1">
                <a:effectLst>
                  <a:outerShdw blurRad="38100" dist="38100" dir="2700000" algn="tl">
                    <a:srgbClr val="FFFFFF"/>
                  </a:outerShdw>
                </a:effectLst>
              </a:rPr>
              <a:t>? cm</a:t>
            </a:r>
            <a:r>
              <a:rPr lang="cs-CZ" sz="2600" b="1" baseline="30000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77846" name="Line 22"/>
          <p:cNvSpPr>
            <a:spLocks noChangeShapeType="1"/>
          </p:cNvSpPr>
          <p:nvPr/>
        </p:nvSpPr>
        <p:spPr bwMode="auto">
          <a:xfrm>
            <a:off x="3348038" y="2133600"/>
            <a:ext cx="43195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7847" name="Text Box 23"/>
          <p:cNvSpPr txBox="1">
            <a:spLocks noChangeArrowheads="1"/>
          </p:cNvSpPr>
          <p:nvPr/>
        </p:nvSpPr>
        <p:spPr bwMode="auto">
          <a:xfrm>
            <a:off x="2771775" y="2492375"/>
            <a:ext cx="15843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200" b="1">
                <a:latin typeface="Arial" charset="0"/>
              </a:rPr>
              <a:t>a = ? cm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7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7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7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7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7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77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77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7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7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7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77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77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77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77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77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7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 animBg="1"/>
      <p:bldP spid="77827" grpId="0"/>
      <p:bldP spid="77828" grpId="0"/>
      <p:bldP spid="77829" grpId="0" animBg="1"/>
      <p:bldP spid="77830" grpId="0" animBg="1"/>
      <p:bldP spid="77831" grpId="0"/>
      <p:bldP spid="77832" grpId="0" animBg="1"/>
      <p:bldP spid="77834" grpId="0"/>
      <p:bldP spid="77837" grpId="0"/>
      <p:bldP spid="77838" grpId="0"/>
      <p:bldP spid="77840" grpId="0" animBg="1"/>
      <p:bldP spid="77841" grpId="0"/>
      <p:bldP spid="77842" grpId="0"/>
      <p:bldP spid="77843" grpId="0"/>
      <p:bldP spid="77844" grpId="0"/>
      <p:bldP spid="77845" grpId="0"/>
      <p:bldP spid="77846" grpId="0" animBg="1"/>
      <p:bldP spid="7784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Lichoběžníky v praxi</a:t>
            </a:r>
          </a:p>
        </p:txBody>
      </p:sp>
      <p:pic>
        <p:nvPicPr>
          <p:cNvPr id="78852" name="Picture 4" descr="lich_strech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2565400"/>
            <a:ext cx="2011363" cy="2951163"/>
          </a:xfrm>
          <a:prstGeom prst="rect">
            <a:avLst/>
          </a:prstGeom>
          <a:noFill/>
        </p:spPr>
      </p:pic>
      <p:pic>
        <p:nvPicPr>
          <p:cNvPr id="78854" name="Picture 6" descr="lich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6238" y="1989138"/>
            <a:ext cx="2601912" cy="3527425"/>
          </a:xfrm>
          <a:prstGeom prst="rect">
            <a:avLst/>
          </a:prstGeom>
          <a:noFill/>
        </p:spPr>
      </p:pic>
      <p:pic>
        <p:nvPicPr>
          <p:cNvPr id="78855" name="Picture 7" descr="lich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3357563"/>
            <a:ext cx="2808288" cy="2122487"/>
          </a:xfrm>
          <a:prstGeom prst="rect">
            <a:avLst/>
          </a:prstGeom>
          <a:noFill/>
        </p:spPr>
      </p:pic>
      <p:sp>
        <p:nvSpPr>
          <p:cNvPr id="78857" name="AutoShape 9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260350"/>
            <a:ext cx="288925" cy="3603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8858" name="AutoShape 10"/>
          <p:cNvSpPr>
            <a:spLocks noChangeArrowheads="1"/>
          </p:cNvSpPr>
          <p:nvPr/>
        </p:nvSpPr>
        <p:spPr bwMode="auto">
          <a:xfrm>
            <a:off x="8459788" y="6381750"/>
            <a:ext cx="358775" cy="333375"/>
          </a:xfrm>
          <a:prstGeom prst="rightArrow">
            <a:avLst>
              <a:gd name="adj1" fmla="val 50000"/>
              <a:gd name="adj2" fmla="val 269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8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8" name="Freeform 10"/>
          <p:cNvSpPr>
            <a:spLocks/>
          </p:cNvSpPr>
          <p:nvPr/>
        </p:nvSpPr>
        <p:spPr bwMode="auto">
          <a:xfrm>
            <a:off x="833438" y="3235325"/>
            <a:ext cx="3424237" cy="1504950"/>
          </a:xfrm>
          <a:custGeom>
            <a:avLst/>
            <a:gdLst/>
            <a:ahLst/>
            <a:cxnLst>
              <a:cxn ang="0">
                <a:pos x="0" y="948"/>
              </a:cxn>
              <a:cxn ang="0">
                <a:pos x="2157" y="948"/>
              </a:cxn>
              <a:cxn ang="0">
                <a:pos x="1266" y="0"/>
              </a:cxn>
              <a:cxn ang="0">
                <a:pos x="585" y="0"/>
              </a:cxn>
              <a:cxn ang="0">
                <a:pos x="0" y="948"/>
              </a:cxn>
            </a:cxnLst>
            <a:rect l="0" t="0" r="r" b="b"/>
            <a:pathLst>
              <a:path w="2157" h="948">
                <a:moveTo>
                  <a:pt x="0" y="948"/>
                </a:moveTo>
                <a:cubicBezTo>
                  <a:pt x="719" y="948"/>
                  <a:pt x="1438" y="948"/>
                  <a:pt x="2157" y="948"/>
                </a:cubicBezTo>
                <a:lnTo>
                  <a:pt x="1266" y="0"/>
                </a:lnTo>
                <a:lnTo>
                  <a:pt x="585" y="0"/>
                </a:lnTo>
                <a:lnTo>
                  <a:pt x="0" y="94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Lichoběžníky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76825" y="2420938"/>
            <a:ext cx="3887788" cy="38163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b="1"/>
              <a:t>základny AB=a, CD=c</a:t>
            </a:r>
          </a:p>
          <a:p>
            <a:pPr lvl="1">
              <a:lnSpc>
                <a:spcPct val="80000"/>
              </a:lnSpc>
            </a:pPr>
            <a:r>
              <a:rPr lang="cs-CZ" sz="2200" b="1"/>
              <a:t>a || c</a:t>
            </a:r>
          </a:p>
          <a:p>
            <a:pPr>
              <a:lnSpc>
                <a:spcPct val="80000"/>
              </a:lnSpc>
            </a:pPr>
            <a:r>
              <a:rPr lang="cs-CZ" sz="2400" b="1"/>
              <a:t>ramena BC=b, AD=d</a:t>
            </a:r>
          </a:p>
          <a:p>
            <a:pPr lvl="1">
              <a:lnSpc>
                <a:spcPct val="80000"/>
              </a:lnSpc>
            </a:pPr>
            <a:r>
              <a:rPr lang="cs-CZ" sz="2200" b="1"/>
              <a:t>b || d</a:t>
            </a:r>
          </a:p>
          <a:p>
            <a:pPr>
              <a:lnSpc>
                <a:spcPct val="80000"/>
              </a:lnSpc>
            </a:pPr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výška v …. vzdálenost  			základen</a:t>
            </a:r>
          </a:p>
          <a:p>
            <a:pPr>
              <a:lnSpc>
                <a:spcPct val="80000"/>
              </a:lnSpc>
            </a:pPr>
            <a:r>
              <a:rPr lang="cs-CZ" sz="2400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vnitřní úhly</a:t>
            </a:r>
          </a:p>
          <a:p>
            <a:pPr lvl="1">
              <a:lnSpc>
                <a:spcPct val="80000"/>
              </a:lnSpc>
            </a:pPr>
            <a:r>
              <a:rPr lang="el-GR" sz="2200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α</a:t>
            </a:r>
            <a:r>
              <a:rPr lang="cs-CZ" sz="2200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+ </a:t>
            </a:r>
            <a:r>
              <a:rPr lang="el-GR" sz="2200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δ</a:t>
            </a:r>
            <a:r>
              <a:rPr lang="cs-CZ" sz="2200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= 180</a:t>
            </a:r>
            <a:r>
              <a:rPr lang="cs-CZ" sz="2200" b="1" baseline="3000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o</a:t>
            </a:r>
          </a:p>
          <a:p>
            <a:pPr lvl="1">
              <a:lnSpc>
                <a:spcPct val="80000"/>
              </a:lnSpc>
            </a:pPr>
            <a:r>
              <a:rPr lang="el-GR" sz="2200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β</a:t>
            </a:r>
            <a:r>
              <a:rPr lang="cs-CZ" sz="2200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+ </a:t>
            </a:r>
            <a:r>
              <a:rPr lang="el-GR" sz="2200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γ</a:t>
            </a:r>
            <a:r>
              <a:rPr lang="cs-CZ" sz="2200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= 180</a:t>
            </a:r>
            <a:r>
              <a:rPr lang="cs-CZ" sz="2200" b="1" baseline="3000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o</a:t>
            </a:r>
          </a:p>
          <a:p>
            <a:pPr>
              <a:lnSpc>
                <a:spcPct val="80000"/>
              </a:lnSpc>
            </a:pPr>
            <a:r>
              <a:rPr lang="cs-CZ" sz="24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úhlopříčky – AC, BD</a:t>
            </a:r>
            <a:endParaRPr lang="el-GR" sz="2400" b="1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>
            <a:off x="828675" y="4760913"/>
            <a:ext cx="34559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8134" name="Line 6"/>
          <p:cNvSpPr>
            <a:spLocks noChangeShapeType="1"/>
          </p:cNvSpPr>
          <p:nvPr/>
        </p:nvSpPr>
        <p:spPr bwMode="auto">
          <a:xfrm flipH="1" flipV="1">
            <a:off x="2843213" y="3248025"/>
            <a:ext cx="1439862" cy="1511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 flipV="1">
            <a:off x="827088" y="3248025"/>
            <a:ext cx="935037" cy="1511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8136" name="Line 8"/>
          <p:cNvSpPr>
            <a:spLocks noChangeShapeType="1"/>
          </p:cNvSpPr>
          <p:nvPr/>
        </p:nvSpPr>
        <p:spPr bwMode="auto">
          <a:xfrm>
            <a:off x="1763713" y="3248025"/>
            <a:ext cx="10810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539750" y="1341438"/>
            <a:ext cx="8280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Lichoběžník</a:t>
            </a: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cs-CZ" sz="2400" b="1"/>
              <a:t>– čtyřúhelník, který má 2 protější strany rovnoběžné (základny) a zbývající 2 různoběžné (ramena)</a:t>
            </a:r>
          </a:p>
        </p:txBody>
      </p:sp>
      <p:sp>
        <p:nvSpPr>
          <p:cNvPr id="48139" name="Line 11"/>
          <p:cNvSpPr>
            <a:spLocks noChangeShapeType="1"/>
          </p:cNvSpPr>
          <p:nvPr/>
        </p:nvSpPr>
        <p:spPr bwMode="auto">
          <a:xfrm>
            <a:off x="323850" y="4760913"/>
            <a:ext cx="4608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8140" name="Line 12"/>
          <p:cNvSpPr>
            <a:spLocks noChangeShapeType="1"/>
          </p:cNvSpPr>
          <p:nvPr/>
        </p:nvSpPr>
        <p:spPr bwMode="auto">
          <a:xfrm>
            <a:off x="971550" y="3248025"/>
            <a:ext cx="2808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grpSp>
        <p:nvGrpSpPr>
          <p:cNvPr id="48167" name="Group 39"/>
          <p:cNvGrpSpPr>
            <a:grpSpLocks/>
          </p:cNvGrpSpPr>
          <p:nvPr/>
        </p:nvGrpSpPr>
        <p:grpSpPr bwMode="auto">
          <a:xfrm>
            <a:off x="3492500" y="3176588"/>
            <a:ext cx="215900" cy="144462"/>
            <a:chOff x="2200" y="1616"/>
            <a:chExt cx="136" cy="91"/>
          </a:xfrm>
        </p:grpSpPr>
        <p:sp>
          <p:nvSpPr>
            <p:cNvPr id="48143" name="Line 15"/>
            <p:cNvSpPr>
              <a:spLocks noChangeShapeType="1"/>
            </p:cNvSpPr>
            <p:nvPr/>
          </p:nvSpPr>
          <p:spPr bwMode="auto">
            <a:xfrm flipH="1">
              <a:off x="2245" y="1616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8144" name="Line 16"/>
            <p:cNvSpPr>
              <a:spLocks noChangeShapeType="1"/>
            </p:cNvSpPr>
            <p:nvPr/>
          </p:nvSpPr>
          <p:spPr bwMode="auto">
            <a:xfrm flipH="1">
              <a:off x="2200" y="1616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8145" name="Line 17"/>
          <p:cNvSpPr>
            <a:spLocks noChangeShapeType="1"/>
          </p:cNvSpPr>
          <p:nvPr/>
        </p:nvSpPr>
        <p:spPr bwMode="auto">
          <a:xfrm>
            <a:off x="1979613" y="3248025"/>
            <a:ext cx="0" cy="15113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8146" name="Text Box 18"/>
          <p:cNvSpPr txBox="1">
            <a:spLocks noChangeArrowheads="1"/>
          </p:cNvSpPr>
          <p:nvPr/>
        </p:nvSpPr>
        <p:spPr bwMode="auto">
          <a:xfrm>
            <a:off x="684213" y="4760913"/>
            <a:ext cx="360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/>
              <a:t>A</a:t>
            </a:r>
          </a:p>
        </p:txBody>
      </p:sp>
      <p:sp>
        <p:nvSpPr>
          <p:cNvPr id="48147" name="Text Box 19"/>
          <p:cNvSpPr txBox="1">
            <a:spLocks noChangeArrowheads="1"/>
          </p:cNvSpPr>
          <p:nvPr/>
        </p:nvSpPr>
        <p:spPr bwMode="auto">
          <a:xfrm>
            <a:off x="1547813" y="2889250"/>
            <a:ext cx="360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/>
              <a:t>D</a:t>
            </a:r>
          </a:p>
        </p:txBody>
      </p:sp>
      <p:sp>
        <p:nvSpPr>
          <p:cNvPr id="48148" name="Text Box 20"/>
          <p:cNvSpPr txBox="1">
            <a:spLocks noChangeArrowheads="1"/>
          </p:cNvSpPr>
          <p:nvPr/>
        </p:nvSpPr>
        <p:spPr bwMode="auto">
          <a:xfrm>
            <a:off x="2700338" y="2889250"/>
            <a:ext cx="360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/>
              <a:t>C</a:t>
            </a:r>
          </a:p>
        </p:txBody>
      </p:sp>
      <p:sp>
        <p:nvSpPr>
          <p:cNvPr id="48149" name="Text Box 21"/>
          <p:cNvSpPr txBox="1">
            <a:spLocks noChangeArrowheads="1"/>
          </p:cNvSpPr>
          <p:nvPr/>
        </p:nvSpPr>
        <p:spPr bwMode="auto">
          <a:xfrm>
            <a:off x="4067175" y="47244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/>
              <a:t>B</a:t>
            </a:r>
          </a:p>
        </p:txBody>
      </p:sp>
      <p:sp>
        <p:nvSpPr>
          <p:cNvPr id="48150" name="Text Box 22"/>
          <p:cNvSpPr txBox="1">
            <a:spLocks noChangeArrowheads="1"/>
          </p:cNvSpPr>
          <p:nvPr/>
        </p:nvSpPr>
        <p:spPr bwMode="auto">
          <a:xfrm>
            <a:off x="2339975" y="4689475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/>
              <a:t>a</a:t>
            </a:r>
          </a:p>
        </p:txBody>
      </p:sp>
      <p:sp>
        <p:nvSpPr>
          <p:cNvPr id="48151" name="Text Box 23"/>
          <p:cNvSpPr txBox="1">
            <a:spLocks noChangeArrowheads="1"/>
          </p:cNvSpPr>
          <p:nvPr/>
        </p:nvSpPr>
        <p:spPr bwMode="auto">
          <a:xfrm>
            <a:off x="3492500" y="3681413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/>
              <a:t>b</a:t>
            </a:r>
          </a:p>
        </p:txBody>
      </p:sp>
      <p:sp>
        <p:nvSpPr>
          <p:cNvPr id="48152" name="Text Box 24"/>
          <p:cNvSpPr txBox="1">
            <a:spLocks noChangeArrowheads="1"/>
          </p:cNvSpPr>
          <p:nvPr/>
        </p:nvSpPr>
        <p:spPr bwMode="auto">
          <a:xfrm>
            <a:off x="900113" y="3824288"/>
            <a:ext cx="360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/>
              <a:t>d</a:t>
            </a:r>
          </a:p>
        </p:txBody>
      </p:sp>
      <p:sp>
        <p:nvSpPr>
          <p:cNvPr id="48153" name="Text Box 25"/>
          <p:cNvSpPr txBox="1">
            <a:spLocks noChangeArrowheads="1"/>
          </p:cNvSpPr>
          <p:nvPr/>
        </p:nvSpPr>
        <p:spPr bwMode="auto">
          <a:xfrm>
            <a:off x="2051050" y="288925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/>
              <a:t>c</a:t>
            </a:r>
          </a:p>
        </p:txBody>
      </p:sp>
      <p:sp>
        <p:nvSpPr>
          <p:cNvPr id="48154" name="Text Box 26"/>
          <p:cNvSpPr txBox="1">
            <a:spLocks noChangeArrowheads="1"/>
          </p:cNvSpPr>
          <p:nvPr/>
        </p:nvSpPr>
        <p:spPr bwMode="auto">
          <a:xfrm>
            <a:off x="1979613" y="3897313"/>
            <a:ext cx="360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solidFill>
                  <a:schemeClr val="hlink"/>
                </a:solidFill>
              </a:rPr>
              <a:t>v</a:t>
            </a:r>
          </a:p>
        </p:txBody>
      </p:sp>
      <p:sp>
        <p:nvSpPr>
          <p:cNvPr id="48156" name="Line 28"/>
          <p:cNvSpPr>
            <a:spLocks noChangeShapeType="1"/>
          </p:cNvSpPr>
          <p:nvPr/>
        </p:nvSpPr>
        <p:spPr bwMode="auto">
          <a:xfrm flipV="1">
            <a:off x="6011863" y="3573463"/>
            <a:ext cx="287337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8157" name="Text Box 29"/>
          <p:cNvSpPr txBox="1">
            <a:spLocks noChangeArrowheads="1"/>
          </p:cNvSpPr>
          <p:nvPr/>
        </p:nvSpPr>
        <p:spPr bwMode="auto">
          <a:xfrm>
            <a:off x="1187450" y="4257675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>
                <a:solidFill>
                  <a:srgbClr val="663300"/>
                </a:solidFill>
                <a:cs typeface="Times New Roman" pitchFamily="18" charset="0"/>
              </a:rPr>
              <a:t>α</a:t>
            </a:r>
          </a:p>
        </p:txBody>
      </p:sp>
      <p:sp>
        <p:nvSpPr>
          <p:cNvPr id="48158" name="Text Box 30"/>
          <p:cNvSpPr txBox="1">
            <a:spLocks noChangeArrowheads="1"/>
          </p:cNvSpPr>
          <p:nvPr/>
        </p:nvSpPr>
        <p:spPr bwMode="auto">
          <a:xfrm>
            <a:off x="3492500" y="4329113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>
                <a:solidFill>
                  <a:srgbClr val="663300"/>
                </a:solidFill>
                <a:cs typeface="Times New Roman" pitchFamily="18" charset="0"/>
              </a:rPr>
              <a:t>β</a:t>
            </a:r>
          </a:p>
        </p:txBody>
      </p:sp>
      <p:sp>
        <p:nvSpPr>
          <p:cNvPr id="48159" name="Text Box 31"/>
          <p:cNvSpPr txBox="1">
            <a:spLocks noChangeArrowheads="1"/>
          </p:cNvSpPr>
          <p:nvPr/>
        </p:nvSpPr>
        <p:spPr bwMode="auto">
          <a:xfrm>
            <a:off x="2627313" y="3392488"/>
            <a:ext cx="288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>
                <a:solidFill>
                  <a:srgbClr val="663300"/>
                </a:solidFill>
                <a:cs typeface="Times New Roman" pitchFamily="18" charset="0"/>
              </a:rPr>
              <a:t>γ</a:t>
            </a:r>
          </a:p>
        </p:txBody>
      </p:sp>
      <p:sp>
        <p:nvSpPr>
          <p:cNvPr id="48160" name="Text Box 32"/>
          <p:cNvSpPr txBox="1">
            <a:spLocks noChangeArrowheads="1"/>
          </p:cNvSpPr>
          <p:nvPr/>
        </p:nvSpPr>
        <p:spPr bwMode="auto">
          <a:xfrm>
            <a:off x="1690688" y="3500438"/>
            <a:ext cx="360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>
                <a:solidFill>
                  <a:srgbClr val="663300"/>
                </a:solidFill>
                <a:cs typeface="Times New Roman" pitchFamily="18" charset="0"/>
              </a:rPr>
              <a:t>δ</a:t>
            </a:r>
          </a:p>
        </p:txBody>
      </p:sp>
      <p:sp>
        <p:nvSpPr>
          <p:cNvPr id="48161" name="Arc 33"/>
          <p:cNvSpPr>
            <a:spLocks/>
          </p:cNvSpPr>
          <p:nvPr/>
        </p:nvSpPr>
        <p:spPr bwMode="auto">
          <a:xfrm rot="17685967" flipV="1">
            <a:off x="883444" y="4488656"/>
            <a:ext cx="496888" cy="320675"/>
          </a:xfrm>
          <a:custGeom>
            <a:avLst/>
            <a:gdLst>
              <a:gd name="G0" fmla="+- 0 0 0"/>
              <a:gd name="G1" fmla="+- 19331 0 0"/>
              <a:gd name="G2" fmla="+- 21600 0 0"/>
              <a:gd name="T0" fmla="*/ 9636 w 21600"/>
              <a:gd name="T1" fmla="*/ 0 h 19412"/>
              <a:gd name="T2" fmla="*/ 21600 w 21600"/>
              <a:gd name="T3" fmla="*/ 19412 h 19412"/>
              <a:gd name="T4" fmla="*/ 0 w 21600"/>
              <a:gd name="T5" fmla="*/ 19331 h 194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9412" fill="none" extrusionOk="0">
                <a:moveTo>
                  <a:pt x="9636" y="-1"/>
                </a:moveTo>
                <a:cubicBezTo>
                  <a:pt x="16966" y="3653"/>
                  <a:pt x="21600" y="11140"/>
                  <a:pt x="21600" y="19331"/>
                </a:cubicBezTo>
                <a:cubicBezTo>
                  <a:pt x="21600" y="19357"/>
                  <a:pt x="21599" y="19384"/>
                  <a:pt x="21599" y="19411"/>
                </a:cubicBezTo>
              </a:path>
              <a:path w="21600" h="19412" stroke="0" extrusionOk="0">
                <a:moveTo>
                  <a:pt x="9636" y="-1"/>
                </a:moveTo>
                <a:cubicBezTo>
                  <a:pt x="16966" y="3653"/>
                  <a:pt x="21600" y="11140"/>
                  <a:pt x="21600" y="19331"/>
                </a:cubicBezTo>
                <a:cubicBezTo>
                  <a:pt x="21600" y="19357"/>
                  <a:pt x="21599" y="19384"/>
                  <a:pt x="21599" y="19411"/>
                </a:cubicBezTo>
                <a:lnTo>
                  <a:pt x="0" y="19331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8162" name="Arc 34"/>
          <p:cNvSpPr>
            <a:spLocks/>
          </p:cNvSpPr>
          <p:nvPr/>
        </p:nvSpPr>
        <p:spPr bwMode="auto">
          <a:xfrm>
            <a:off x="1979613" y="4400550"/>
            <a:ext cx="360362" cy="360363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8163" name="Oval 35"/>
          <p:cNvSpPr>
            <a:spLocks noChangeArrowheads="1"/>
          </p:cNvSpPr>
          <p:nvPr/>
        </p:nvSpPr>
        <p:spPr bwMode="auto">
          <a:xfrm>
            <a:off x="2051050" y="4616450"/>
            <a:ext cx="73025" cy="730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48166" name="Group 38"/>
          <p:cNvGrpSpPr>
            <a:grpSpLocks/>
          </p:cNvGrpSpPr>
          <p:nvPr/>
        </p:nvGrpSpPr>
        <p:grpSpPr bwMode="auto">
          <a:xfrm>
            <a:off x="4500563" y="4689475"/>
            <a:ext cx="217487" cy="144463"/>
            <a:chOff x="2789" y="2750"/>
            <a:chExt cx="137" cy="91"/>
          </a:xfrm>
        </p:grpSpPr>
        <p:sp>
          <p:nvSpPr>
            <p:cNvPr id="48164" name="Line 36"/>
            <p:cNvSpPr>
              <a:spLocks noChangeShapeType="1"/>
            </p:cNvSpPr>
            <p:nvPr/>
          </p:nvSpPr>
          <p:spPr bwMode="auto">
            <a:xfrm flipH="1">
              <a:off x="2789" y="2750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8165" name="Line 37"/>
            <p:cNvSpPr>
              <a:spLocks noChangeShapeType="1"/>
            </p:cNvSpPr>
            <p:nvPr/>
          </p:nvSpPr>
          <p:spPr bwMode="auto">
            <a:xfrm flipH="1">
              <a:off x="2835" y="2750"/>
              <a:ext cx="91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8168" name="Arc 40"/>
          <p:cNvSpPr>
            <a:spLocks/>
          </p:cNvSpPr>
          <p:nvPr/>
        </p:nvSpPr>
        <p:spPr bwMode="auto">
          <a:xfrm rot="9427162" flipV="1">
            <a:off x="3717925" y="4400550"/>
            <a:ext cx="495300" cy="319088"/>
          </a:xfrm>
          <a:custGeom>
            <a:avLst/>
            <a:gdLst>
              <a:gd name="G0" fmla="+- 0 0 0"/>
              <a:gd name="G1" fmla="+- 19331 0 0"/>
              <a:gd name="G2" fmla="+- 21600 0 0"/>
              <a:gd name="T0" fmla="*/ 9636 w 21527"/>
              <a:gd name="T1" fmla="*/ 0 h 19331"/>
              <a:gd name="T2" fmla="*/ 21527 w 21527"/>
              <a:gd name="T3" fmla="*/ 17559 h 19331"/>
              <a:gd name="T4" fmla="*/ 0 w 21527"/>
              <a:gd name="T5" fmla="*/ 19331 h 19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27" h="19331" fill="none" extrusionOk="0">
                <a:moveTo>
                  <a:pt x="9636" y="-1"/>
                </a:moveTo>
                <a:cubicBezTo>
                  <a:pt x="16398" y="3370"/>
                  <a:pt x="20907" y="10029"/>
                  <a:pt x="21527" y="17558"/>
                </a:cubicBezTo>
              </a:path>
              <a:path w="21527" h="19331" stroke="0" extrusionOk="0">
                <a:moveTo>
                  <a:pt x="9636" y="-1"/>
                </a:moveTo>
                <a:cubicBezTo>
                  <a:pt x="16398" y="3370"/>
                  <a:pt x="20907" y="10029"/>
                  <a:pt x="21527" y="17558"/>
                </a:cubicBezTo>
                <a:lnTo>
                  <a:pt x="0" y="19331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8169" name="Arc 41"/>
          <p:cNvSpPr>
            <a:spLocks/>
          </p:cNvSpPr>
          <p:nvPr/>
        </p:nvSpPr>
        <p:spPr bwMode="auto">
          <a:xfrm rot="298618" flipV="1">
            <a:off x="1547813" y="3248025"/>
            <a:ext cx="519112" cy="358775"/>
          </a:xfrm>
          <a:custGeom>
            <a:avLst/>
            <a:gdLst>
              <a:gd name="G0" fmla="+- 946 0 0"/>
              <a:gd name="G1" fmla="+- 21600 0 0"/>
              <a:gd name="G2" fmla="+- 21600 0 0"/>
              <a:gd name="T0" fmla="*/ 0 w 22546"/>
              <a:gd name="T1" fmla="*/ 21 h 21681"/>
              <a:gd name="T2" fmla="*/ 22546 w 22546"/>
              <a:gd name="T3" fmla="*/ 21681 h 21681"/>
              <a:gd name="T4" fmla="*/ 946 w 22546"/>
              <a:gd name="T5" fmla="*/ 21600 h 21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546" h="21681" fill="none" extrusionOk="0">
                <a:moveTo>
                  <a:pt x="-1" y="20"/>
                </a:moveTo>
                <a:cubicBezTo>
                  <a:pt x="315" y="6"/>
                  <a:pt x="630" y="-1"/>
                  <a:pt x="946" y="0"/>
                </a:cubicBezTo>
                <a:cubicBezTo>
                  <a:pt x="12875" y="0"/>
                  <a:pt x="22546" y="9670"/>
                  <a:pt x="22546" y="21600"/>
                </a:cubicBezTo>
                <a:cubicBezTo>
                  <a:pt x="22546" y="21626"/>
                  <a:pt x="22545" y="21653"/>
                  <a:pt x="22545" y="21680"/>
                </a:cubicBezTo>
              </a:path>
              <a:path w="22546" h="21681" stroke="0" extrusionOk="0">
                <a:moveTo>
                  <a:pt x="-1" y="20"/>
                </a:moveTo>
                <a:cubicBezTo>
                  <a:pt x="315" y="6"/>
                  <a:pt x="630" y="-1"/>
                  <a:pt x="946" y="0"/>
                </a:cubicBezTo>
                <a:cubicBezTo>
                  <a:pt x="12875" y="0"/>
                  <a:pt x="22546" y="9670"/>
                  <a:pt x="22546" y="21600"/>
                </a:cubicBezTo>
                <a:cubicBezTo>
                  <a:pt x="22546" y="21626"/>
                  <a:pt x="22545" y="21653"/>
                  <a:pt x="22545" y="21680"/>
                </a:cubicBezTo>
                <a:lnTo>
                  <a:pt x="946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8170" name="Arc 42"/>
          <p:cNvSpPr>
            <a:spLocks/>
          </p:cNvSpPr>
          <p:nvPr/>
        </p:nvSpPr>
        <p:spPr bwMode="auto">
          <a:xfrm rot="3412264" flipV="1">
            <a:off x="2550319" y="3185319"/>
            <a:ext cx="517525" cy="357187"/>
          </a:xfrm>
          <a:custGeom>
            <a:avLst/>
            <a:gdLst>
              <a:gd name="G0" fmla="+- 946 0 0"/>
              <a:gd name="G1" fmla="+- 21600 0 0"/>
              <a:gd name="G2" fmla="+- 21600 0 0"/>
              <a:gd name="T0" fmla="*/ 0 w 22446"/>
              <a:gd name="T1" fmla="*/ 21 h 21600"/>
              <a:gd name="T2" fmla="*/ 22446 w 22446"/>
              <a:gd name="T3" fmla="*/ 19524 h 21600"/>
              <a:gd name="T4" fmla="*/ 946 w 22446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446" h="21600" fill="none" extrusionOk="0">
                <a:moveTo>
                  <a:pt x="-1" y="20"/>
                </a:moveTo>
                <a:cubicBezTo>
                  <a:pt x="315" y="6"/>
                  <a:pt x="630" y="-1"/>
                  <a:pt x="946" y="0"/>
                </a:cubicBezTo>
                <a:cubicBezTo>
                  <a:pt x="12071" y="0"/>
                  <a:pt x="21376" y="8450"/>
                  <a:pt x="22446" y="19523"/>
                </a:cubicBezTo>
              </a:path>
              <a:path w="22446" h="21600" stroke="0" extrusionOk="0">
                <a:moveTo>
                  <a:pt x="-1" y="20"/>
                </a:moveTo>
                <a:cubicBezTo>
                  <a:pt x="315" y="6"/>
                  <a:pt x="630" y="-1"/>
                  <a:pt x="946" y="0"/>
                </a:cubicBezTo>
                <a:cubicBezTo>
                  <a:pt x="12071" y="0"/>
                  <a:pt x="21376" y="8450"/>
                  <a:pt x="22446" y="19523"/>
                </a:cubicBezTo>
                <a:lnTo>
                  <a:pt x="946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8171" name="Line 43"/>
          <p:cNvSpPr>
            <a:spLocks noChangeShapeType="1"/>
          </p:cNvSpPr>
          <p:nvPr/>
        </p:nvSpPr>
        <p:spPr bwMode="auto">
          <a:xfrm flipH="1" flipV="1">
            <a:off x="2339975" y="2744788"/>
            <a:ext cx="2087563" cy="2160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8172" name="Line 44"/>
          <p:cNvSpPr>
            <a:spLocks noChangeShapeType="1"/>
          </p:cNvSpPr>
          <p:nvPr/>
        </p:nvSpPr>
        <p:spPr bwMode="auto">
          <a:xfrm flipV="1">
            <a:off x="827088" y="2744788"/>
            <a:ext cx="1223962" cy="2016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8173" name="Arc 45"/>
          <p:cNvSpPr>
            <a:spLocks/>
          </p:cNvSpPr>
          <p:nvPr/>
        </p:nvSpPr>
        <p:spPr bwMode="auto">
          <a:xfrm rot="9427162" flipV="1">
            <a:off x="2268538" y="2889250"/>
            <a:ext cx="495300" cy="319088"/>
          </a:xfrm>
          <a:custGeom>
            <a:avLst/>
            <a:gdLst>
              <a:gd name="G0" fmla="+- 0 0 0"/>
              <a:gd name="G1" fmla="+- 19331 0 0"/>
              <a:gd name="G2" fmla="+- 21600 0 0"/>
              <a:gd name="T0" fmla="*/ 9636 w 21527"/>
              <a:gd name="T1" fmla="*/ 0 h 19331"/>
              <a:gd name="T2" fmla="*/ 21527 w 21527"/>
              <a:gd name="T3" fmla="*/ 17559 h 19331"/>
              <a:gd name="T4" fmla="*/ 0 w 21527"/>
              <a:gd name="T5" fmla="*/ 19331 h 19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27" h="19331" fill="none" extrusionOk="0">
                <a:moveTo>
                  <a:pt x="9636" y="-1"/>
                </a:moveTo>
                <a:cubicBezTo>
                  <a:pt x="16398" y="3370"/>
                  <a:pt x="20907" y="10029"/>
                  <a:pt x="21527" y="17558"/>
                </a:cubicBezTo>
              </a:path>
              <a:path w="21527" h="19331" stroke="0" extrusionOk="0">
                <a:moveTo>
                  <a:pt x="9636" y="-1"/>
                </a:moveTo>
                <a:cubicBezTo>
                  <a:pt x="16398" y="3370"/>
                  <a:pt x="20907" y="10029"/>
                  <a:pt x="21527" y="17558"/>
                </a:cubicBezTo>
                <a:lnTo>
                  <a:pt x="0" y="19331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8174" name="Text Box 46"/>
          <p:cNvSpPr txBox="1">
            <a:spLocks noChangeArrowheads="1"/>
          </p:cNvSpPr>
          <p:nvPr/>
        </p:nvSpPr>
        <p:spPr bwMode="auto">
          <a:xfrm>
            <a:off x="2339975" y="2924175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>
                <a:solidFill>
                  <a:srgbClr val="663300"/>
                </a:solidFill>
                <a:cs typeface="Times New Roman" pitchFamily="18" charset="0"/>
              </a:rPr>
              <a:t>β</a:t>
            </a:r>
          </a:p>
        </p:txBody>
      </p:sp>
      <p:sp>
        <p:nvSpPr>
          <p:cNvPr id="48175" name="Arc 47"/>
          <p:cNvSpPr>
            <a:spLocks/>
          </p:cNvSpPr>
          <p:nvPr/>
        </p:nvSpPr>
        <p:spPr bwMode="auto">
          <a:xfrm rot="17685967" flipV="1">
            <a:off x="1747044" y="2977356"/>
            <a:ext cx="496888" cy="320675"/>
          </a:xfrm>
          <a:custGeom>
            <a:avLst/>
            <a:gdLst>
              <a:gd name="G0" fmla="+- 0 0 0"/>
              <a:gd name="G1" fmla="+- 19331 0 0"/>
              <a:gd name="G2" fmla="+- 21600 0 0"/>
              <a:gd name="T0" fmla="*/ 9636 w 21600"/>
              <a:gd name="T1" fmla="*/ 0 h 19412"/>
              <a:gd name="T2" fmla="*/ 21600 w 21600"/>
              <a:gd name="T3" fmla="*/ 19412 h 19412"/>
              <a:gd name="T4" fmla="*/ 0 w 21600"/>
              <a:gd name="T5" fmla="*/ 19331 h 194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9412" fill="none" extrusionOk="0">
                <a:moveTo>
                  <a:pt x="9636" y="-1"/>
                </a:moveTo>
                <a:cubicBezTo>
                  <a:pt x="16966" y="3653"/>
                  <a:pt x="21600" y="11140"/>
                  <a:pt x="21600" y="19331"/>
                </a:cubicBezTo>
                <a:cubicBezTo>
                  <a:pt x="21600" y="19357"/>
                  <a:pt x="21599" y="19384"/>
                  <a:pt x="21599" y="19411"/>
                </a:cubicBezTo>
              </a:path>
              <a:path w="21600" h="19412" stroke="0" extrusionOk="0">
                <a:moveTo>
                  <a:pt x="9636" y="-1"/>
                </a:moveTo>
                <a:cubicBezTo>
                  <a:pt x="16966" y="3653"/>
                  <a:pt x="21600" y="11140"/>
                  <a:pt x="21600" y="19331"/>
                </a:cubicBezTo>
                <a:cubicBezTo>
                  <a:pt x="21600" y="19357"/>
                  <a:pt x="21599" y="19384"/>
                  <a:pt x="21599" y="19411"/>
                </a:cubicBezTo>
                <a:lnTo>
                  <a:pt x="0" y="19331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8176" name="Text Box 48"/>
          <p:cNvSpPr txBox="1">
            <a:spLocks noChangeArrowheads="1"/>
          </p:cNvSpPr>
          <p:nvPr/>
        </p:nvSpPr>
        <p:spPr bwMode="auto">
          <a:xfrm>
            <a:off x="1835150" y="2851150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>
                <a:solidFill>
                  <a:srgbClr val="663300"/>
                </a:solidFill>
                <a:cs typeface="Times New Roman" pitchFamily="18" charset="0"/>
              </a:rPr>
              <a:t>α</a:t>
            </a:r>
          </a:p>
        </p:txBody>
      </p:sp>
      <p:sp>
        <p:nvSpPr>
          <p:cNvPr id="48177" name="Text Box 49"/>
          <p:cNvSpPr txBox="1">
            <a:spLocks noChangeArrowheads="1"/>
          </p:cNvSpPr>
          <p:nvPr/>
        </p:nvSpPr>
        <p:spPr bwMode="auto">
          <a:xfrm>
            <a:off x="395288" y="5373688"/>
            <a:ext cx="51117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jiné označení pro základny a ramena</a:t>
            </a:r>
          </a:p>
          <a:p>
            <a:pPr>
              <a:spcBef>
                <a:spcPct val="50000"/>
              </a:spcBef>
            </a:pPr>
            <a:r>
              <a:rPr lang="cs-CZ" sz="20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základny …..z</a:t>
            </a:r>
            <a:r>
              <a:rPr lang="cs-CZ" sz="2000" b="1" baseline="-250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cs-CZ" sz="20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 z</a:t>
            </a:r>
            <a:r>
              <a:rPr lang="cs-CZ" sz="2000" b="1" baseline="-250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cs-CZ" sz="20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ramena ……r</a:t>
            </a:r>
            <a:r>
              <a:rPr lang="cs-CZ" sz="2000" b="1" baseline="-250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cs-CZ" sz="20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 r</a:t>
            </a:r>
            <a:r>
              <a:rPr lang="cs-CZ" sz="2000" b="1" baseline="-250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48179" name="Line 51"/>
          <p:cNvSpPr>
            <a:spLocks noChangeShapeType="1"/>
          </p:cNvSpPr>
          <p:nvPr/>
        </p:nvSpPr>
        <p:spPr bwMode="auto">
          <a:xfrm flipV="1">
            <a:off x="827088" y="3213100"/>
            <a:ext cx="2016125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8180" name="Line 52"/>
          <p:cNvSpPr>
            <a:spLocks noChangeShapeType="1"/>
          </p:cNvSpPr>
          <p:nvPr/>
        </p:nvSpPr>
        <p:spPr bwMode="auto">
          <a:xfrm>
            <a:off x="1763713" y="3213100"/>
            <a:ext cx="252095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8181" name="AutoShape 5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260350"/>
            <a:ext cx="288925" cy="3603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8182" name="AutoShape 54"/>
          <p:cNvSpPr>
            <a:spLocks noChangeArrowheads="1"/>
          </p:cNvSpPr>
          <p:nvPr/>
        </p:nvSpPr>
        <p:spPr bwMode="auto">
          <a:xfrm>
            <a:off x="8459788" y="6381750"/>
            <a:ext cx="358775" cy="333375"/>
          </a:xfrm>
          <a:prstGeom prst="rightArrow">
            <a:avLst>
              <a:gd name="adj1" fmla="val 50000"/>
              <a:gd name="adj2" fmla="val 269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8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8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8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4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8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8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8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8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8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8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9" dur="20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8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500"/>
                            </p:stCondLst>
                            <p:childTnLst>
                              <p:par>
                                <p:cTn id="9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8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"/>
                            </p:stCondLst>
                            <p:childTnLst>
                              <p:par>
                                <p:cTn id="9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0" dur="20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4000"/>
                            </p:stCondLst>
                            <p:childTnLst>
                              <p:par>
                                <p:cTn id="10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4" dur="2000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48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8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8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"/>
                            </p:stCondLst>
                            <p:childTnLst>
                              <p:par>
                                <p:cTn id="1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8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8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500"/>
                            </p:stCondLst>
                            <p:childTnLst>
                              <p:par>
                                <p:cTn id="13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48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8" dur="2000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000"/>
                            </p:stCondLst>
                            <p:childTnLst>
                              <p:par>
                                <p:cTn id="1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48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48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48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2500"/>
                            </p:stCondLst>
                            <p:childTnLst>
                              <p:par>
                                <p:cTn id="14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48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48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48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3000"/>
                            </p:stCondLst>
                            <p:childTnLst>
                              <p:par>
                                <p:cTn id="15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48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48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48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3500"/>
                            </p:stCondLst>
                            <p:childTnLst>
                              <p:par>
                                <p:cTn id="16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48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48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48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48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48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500"/>
                            </p:stCondLst>
                            <p:childTnLst>
                              <p:par>
                                <p:cTn id="18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48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48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48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500"/>
                            </p:stCondLst>
                            <p:childTnLst>
                              <p:par>
                                <p:cTn id="20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48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7" dur="2000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2" dur="2000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7" dur="2000"/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2000"/>
                            </p:stCondLst>
                            <p:childTnLst>
                              <p:par>
                                <p:cTn id="2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48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2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48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0" dur="2000"/>
                                        <p:tgtEl>
                                          <p:spTgt spid="48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2000"/>
                            </p:stCondLst>
                            <p:childTnLst>
                              <p:par>
                                <p:cTn id="23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4" dur="2000"/>
                                        <p:tgtEl>
                                          <p:spTgt spid="48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4000"/>
                            </p:stCondLst>
                            <p:childTnLst>
                              <p:par>
                                <p:cTn id="23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8" dur="2000"/>
                                        <p:tgtEl>
                                          <p:spTgt spid="48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48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8" grpId="0" animBg="1"/>
      <p:bldP spid="48133" grpId="0" animBg="1"/>
      <p:bldP spid="48134" grpId="0" animBg="1"/>
      <p:bldP spid="48135" grpId="0" animBg="1"/>
      <p:bldP spid="48136" grpId="0" animBg="1"/>
      <p:bldP spid="48137" grpId="0"/>
      <p:bldP spid="48139" grpId="0" animBg="1"/>
      <p:bldP spid="48140" grpId="0" animBg="1"/>
      <p:bldP spid="48145" grpId="0" animBg="1"/>
      <p:bldP spid="48146" grpId="0"/>
      <p:bldP spid="48147" grpId="0"/>
      <p:bldP spid="48148" grpId="0"/>
      <p:bldP spid="48149" grpId="0"/>
      <p:bldP spid="48150" grpId="0"/>
      <p:bldP spid="48151" grpId="0"/>
      <p:bldP spid="48152" grpId="0"/>
      <p:bldP spid="48153" grpId="0"/>
      <p:bldP spid="48154" grpId="0"/>
      <p:bldP spid="48156" grpId="0" animBg="1"/>
      <p:bldP spid="48157" grpId="0"/>
      <p:bldP spid="48158" grpId="0"/>
      <p:bldP spid="48159" grpId="0"/>
      <p:bldP spid="48160" grpId="0"/>
      <p:bldP spid="48161" grpId="0" animBg="1"/>
      <p:bldP spid="48162" grpId="0" animBg="1"/>
      <p:bldP spid="48163" grpId="0" animBg="1"/>
      <p:bldP spid="48168" grpId="0" animBg="1"/>
      <p:bldP spid="48169" grpId="0" animBg="1"/>
      <p:bldP spid="48170" grpId="0" animBg="1"/>
      <p:bldP spid="48171" grpId="0" animBg="1"/>
      <p:bldP spid="48172" grpId="0" animBg="1"/>
      <p:bldP spid="48173" grpId="0" animBg="1"/>
      <p:bldP spid="48175" grpId="0" animBg="1"/>
      <p:bldP spid="48176" grpId="0"/>
      <p:bldP spid="48179" grpId="0" animBg="1"/>
      <p:bldP spid="48180" grpId="0" animBg="1"/>
      <p:bldP spid="4818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57" name="Freeform 37"/>
          <p:cNvSpPr>
            <a:spLocks/>
          </p:cNvSpPr>
          <p:nvPr/>
        </p:nvSpPr>
        <p:spPr bwMode="auto">
          <a:xfrm>
            <a:off x="1835150" y="2133600"/>
            <a:ext cx="5041900" cy="2016125"/>
          </a:xfrm>
          <a:custGeom>
            <a:avLst/>
            <a:gdLst/>
            <a:ahLst/>
            <a:cxnLst>
              <a:cxn ang="0">
                <a:pos x="0" y="1270"/>
              </a:cxn>
              <a:cxn ang="0">
                <a:pos x="3176" y="1270"/>
              </a:cxn>
              <a:cxn ang="0">
                <a:pos x="2223" y="0"/>
              </a:cxn>
              <a:cxn ang="0">
                <a:pos x="454" y="0"/>
              </a:cxn>
              <a:cxn ang="0">
                <a:pos x="0" y="1270"/>
              </a:cxn>
            </a:cxnLst>
            <a:rect l="0" t="0" r="r" b="b"/>
            <a:pathLst>
              <a:path w="3176" h="1270">
                <a:moveTo>
                  <a:pt x="0" y="1270"/>
                </a:moveTo>
                <a:lnTo>
                  <a:pt x="3176" y="1270"/>
                </a:lnTo>
                <a:lnTo>
                  <a:pt x="2223" y="0"/>
                </a:lnTo>
                <a:lnTo>
                  <a:pt x="454" y="0"/>
                </a:lnTo>
                <a:lnTo>
                  <a:pt x="0" y="127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22" name="Line 2"/>
          <p:cNvSpPr>
            <a:spLocks noChangeShapeType="1"/>
          </p:cNvSpPr>
          <p:nvPr/>
        </p:nvSpPr>
        <p:spPr bwMode="auto">
          <a:xfrm flipH="1">
            <a:off x="1835150" y="2133600"/>
            <a:ext cx="720725" cy="2016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23" name="Line 3"/>
          <p:cNvSpPr>
            <a:spLocks noChangeShapeType="1"/>
          </p:cNvSpPr>
          <p:nvPr/>
        </p:nvSpPr>
        <p:spPr bwMode="auto">
          <a:xfrm>
            <a:off x="2555875" y="2133600"/>
            <a:ext cx="2808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24" name="Line 4"/>
          <p:cNvSpPr>
            <a:spLocks noChangeShapeType="1"/>
          </p:cNvSpPr>
          <p:nvPr/>
        </p:nvSpPr>
        <p:spPr bwMode="auto">
          <a:xfrm flipH="1" flipV="1">
            <a:off x="5364163" y="2133600"/>
            <a:ext cx="1512887" cy="2016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25" name="Line 5"/>
          <p:cNvSpPr>
            <a:spLocks noChangeShapeType="1"/>
          </p:cNvSpPr>
          <p:nvPr/>
        </p:nvSpPr>
        <p:spPr bwMode="auto">
          <a:xfrm>
            <a:off x="1835150" y="4149725"/>
            <a:ext cx="5041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grpSp>
        <p:nvGrpSpPr>
          <p:cNvPr id="56326" name="Group 6"/>
          <p:cNvGrpSpPr>
            <a:grpSpLocks/>
          </p:cNvGrpSpPr>
          <p:nvPr/>
        </p:nvGrpSpPr>
        <p:grpSpPr bwMode="auto">
          <a:xfrm>
            <a:off x="1835150" y="2133600"/>
            <a:ext cx="5041900" cy="2016125"/>
            <a:chOff x="1156" y="1344"/>
            <a:chExt cx="3176" cy="1270"/>
          </a:xfrm>
        </p:grpSpPr>
        <p:sp>
          <p:nvSpPr>
            <p:cNvPr id="56327" name="Rectangle 7"/>
            <p:cNvSpPr>
              <a:spLocks noChangeArrowheads="1"/>
            </p:cNvSpPr>
            <p:nvPr/>
          </p:nvSpPr>
          <p:spPr bwMode="auto">
            <a:xfrm>
              <a:off x="1610" y="1344"/>
              <a:ext cx="1769" cy="1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6328" name="AutoShape 8"/>
            <p:cNvSpPr>
              <a:spLocks noChangeArrowheads="1"/>
            </p:cNvSpPr>
            <p:nvPr/>
          </p:nvSpPr>
          <p:spPr bwMode="auto">
            <a:xfrm>
              <a:off x="3379" y="1344"/>
              <a:ext cx="953" cy="1270"/>
            </a:xfrm>
            <a:prstGeom prst="rtTriangle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6329" name="AutoShape 9"/>
            <p:cNvSpPr>
              <a:spLocks noChangeArrowheads="1"/>
            </p:cNvSpPr>
            <p:nvPr/>
          </p:nvSpPr>
          <p:spPr bwMode="auto">
            <a:xfrm flipH="1">
              <a:off x="1156" y="1344"/>
              <a:ext cx="454" cy="1270"/>
            </a:xfrm>
            <a:prstGeom prst="rtTriangle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56330" name="Line 10"/>
          <p:cNvSpPr>
            <a:spLocks noChangeShapeType="1"/>
          </p:cNvSpPr>
          <p:nvPr/>
        </p:nvSpPr>
        <p:spPr bwMode="auto">
          <a:xfrm>
            <a:off x="1835150" y="4149725"/>
            <a:ext cx="50419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>
            <a:off x="2555875" y="2133600"/>
            <a:ext cx="2808288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Základní prvky lichoběžníku</a:t>
            </a:r>
          </a:p>
        </p:txBody>
      </p:sp>
      <p:sp>
        <p:nvSpPr>
          <p:cNvPr id="56333" name="Line 13"/>
          <p:cNvSpPr>
            <a:spLocks noChangeShapeType="1"/>
          </p:cNvSpPr>
          <p:nvPr/>
        </p:nvSpPr>
        <p:spPr bwMode="auto">
          <a:xfrm>
            <a:off x="5364163" y="2133600"/>
            <a:ext cx="1512887" cy="2016125"/>
          </a:xfrm>
          <a:prstGeom prst="line">
            <a:avLst/>
          </a:prstGeom>
          <a:noFill/>
          <a:ln w="25400">
            <a:solidFill>
              <a:srgbClr val="66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 flipH="1">
            <a:off x="1835150" y="2133600"/>
            <a:ext cx="720725" cy="2016125"/>
          </a:xfrm>
          <a:prstGeom prst="line">
            <a:avLst/>
          </a:prstGeom>
          <a:noFill/>
          <a:ln w="25400">
            <a:solidFill>
              <a:srgbClr val="66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35" name="Line 15"/>
          <p:cNvSpPr>
            <a:spLocks noChangeShapeType="1"/>
          </p:cNvSpPr>
          <p:nvPr/>
        </p:nvSpPr>
        <p:spPr bwMode="auto">
          <a:xfrm>
            <a:off x="2555875" y="2133600"/>
            <a:ext cx="0" cy="20161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36" name="Arc 16"/>
          <p:cNvSpPr>
            <a:spLocks/>
          </p:cNvSpPr>
          <p:nvPr/>
        </p:nvSpPr>
        <p:spPr bwMode="auto">
          <a:xfrm>
            <a:off x="2555875" y="3789363"/>
            <a:ext cx="360363" cy="36036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6337" name="Oval 17"/>
          <p:cNvSpPr>
            <a:spLocks noChangeArrowheads="1"/>
          </p:cNvSpPr>
          <p:nvPr/>
        </p:nvSpPr>
        <p:spPr bwMode="auto">
          <a:xfrm>
            <a:off x="2627313" y="4005263"/>
            <a:ext cx="73025" cy="73025"/>
          </a:xfrm>
          <a:prstGeom prst="ellipse">
            <a:avLst/>
          </a:prstGeom>
          <a:solidFill>
            <a:srgbClr val="800000"/>
          </a:solidFill>
          <a:ln w="952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6338" name="Text Box 18"/>
          <p:cNvSpPr txBox="1">
            <a:spLocks noChangeArrowheads="1"/>
          </p:cNvSpPr>
          <p:nvPr/>
        </p:nvSpPr>
        <p:spPr bwMode="auto">
          <a:xfrm>
            <a:off x="3851275" y="4149725"/>
            <a:ext cx="1225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>
                <a:solidFill>
                  <a:srgbClr val="996633"/>
                </a:solidFill>
                <a:latin typeface="Arial" charset="0"/>
              </a:rPr>
              <a:t>a (z</a:t>
            </a:r>
            <a:r>
              <a:rPr lang="cs-CZ" sz="2400" b="1" baseline="-25000">
                <a:solidFill>
                  <a:srgbClr val="996633"/>
                </a:solidFill>
                <a:latin typeface="Arial" charset="0"/>
              </a:rPr>
              <a:t>1</a:t>
            </a:r>
            <a:r>
              <a:rPr lang="cs-CZ" sz="2400" b="1">
                <a:solidFill>
                  <a:srgbClr val="996633"/>
                </a:solidFill>
                <a:latin typeface="Arial" charset="0"/>
              </a:rPr>
              <a:t>)</a:t>
            </a:r>
            <a:endParaRPr lang="cs-CZ" b="1">
              <a:solidFill>
                <a:srgbClr val="663300"/>
              </a:solidFill>
            </a:endParaRPr>
          </a:p>
        </p:txBody>
      </p:sp>
      <p:sp>
        <p:nvSpPr>
          <p:cNvPr id="56339" name="Text Box 19"/>
          <p:cNvSpPr txBox="1">
            <a:spLocks noChangeArrowheads="1"/>
          </p:cNvSpPr>
          <p:nvPr/>
        </p:nvSpPr>
        <p:spPr bwMode="auto">
          <a:xfrm>
            <a:off x="3708400" y="1628775"/>
            <a:ext cx="1150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>
                <a:solidFill>
                  <a:srgbClr val="996633"/>
                </a:solidFill>
                <a:latin typeface="Arial" charset="0"/>
              </a:rPr>
              <a:t>c (z</a:t>
            </a:r>
            <a:r>
              <a:rPr lang="cs-CZ" sz="2400" b="1" baseline="-25000">
                <a:solidFill>
                  <a:srgbClr val="996633"/>
                </a:solidFill>
                <a:latin typeface="Arial" charset="0"/>
              </a:rPr>
              <a:t>2</a:t>
            </a:r>
            <a:r>
              <a:rPr lang="cs-CZ" sz="2400" b="1">
                <a:solidFill>
                  <a:srgbClr val="996633"/>
                </a:solidFill>
                <a:latin typeface="Arial" charset="0"/>
              </a:rPr>
              <a:t>)</a:t>
            </a:r>
          </a:p>
        </p:txBody>
      </p:sp>
      <p:sp>
        <p:nvSpPr>
          <p:cNvPr id="56340" name="Text Box 20"/>
          <p:cNvSpPr txBox="1">
            <a:spLocks noChangeArrowheads="1"/>
          </p:cNvSpPr>
          <p:nvPr/>
        </p:nvSpPr>
        <p:spPr bwMode="auto">
          <a:xfrm>
            <a:off x="6084888" y="2636838"/>
            <a:ext cx="1008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>
                <a:solidFill>
                  <a:srgbClr val="663300"/>
                </a:solidFill>
                <a:latin typeface="Arial" charset="0"/>
              </a:rPr>
              <a:t>b (r</a:t>
            </a:r>
            <a:r>
              <a:rPr lang="cs-CZ" sz="2400" b="1" baseline="-25000">
                <a:solidFill>
                  <a:srgbClr val="663300"/>
                </a:solidFill>
                <a:latin typeface="Arial" charset="0"/>
              </a:rPr>
              <a:t>1</a:t>
            </a:r>
            <a:r>
              <a:rPr lang="cs-CZ" sz="2400" b="1">
                <a:solidFill>
                  <a:srgbClr val="663300"/>
                </a:solidFill>
                <a:latin typeface="Arial" charset="0"/>
              </a:rPr>
              <a:t>)</a:t>
            </a:r>
          </a:p>
        </p:txBody>
      </p:sp>
      <p:sp>
        <p:nvSpPr>
          <p:cNvPr id="56341" name="Text Box 21"/>
          <p:cNvSpPr txBox="1">
            <a:spLocks noChangeArrowheads="1"/>
          </p:cNvSpPr>
          <p:nvPr/>
        </p:nvSpPr>
        <p:spPr bwMode="auto">
          <a:xfrm>
            <a:off x="1042988" y="2636838"/>
            <a:ext cx="1296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>
                <a:solidFill>
                  <a:srgbClr val="663300"/>
                </a:solidFill>
                <a:latin typeface="Arial" charset="0"/>
              </a:rPr>
              <a:t>d (r</a:t>
            </a:r>
            <a:r>
              <a:rPr lang="cs-CZ" sz="2400" b="1" baseline="-25000">
                <a:solidFill>
                  <a:srgbClr val="663300"/>
                </a:solidFill>
                <a:latin typeface="Arial" charset="0"/>
              </a:rPr>
              <a:t>2</a:t>
            </a:r>
            <a:r>
              <a:rPr lang="cs-CZ" sz="2400" b="1">
                <a:solidFill>
                  <a:srgbClr val="663300"/>
                </a:solidFill>
                <a:latin typeface="Arial" charset="0"/>
              </a:rPr>
              <a:t>)</a:t>
            </a:r>
          </a:p>
        </p:txBody>
      </p:sp>
      <p:sp>
        <p:nvSpPr>
          <p:cNvPr id="56342" name="Text Box 22"/>
          <p:cNvSpPr txBox="1">
            <a:spLocks noChangeArrowheads="1"/>
          </p:cNvSpPr>
          <p:nvPr/>
        </p:nvSpPr>
        <p:spPr bwMode="auto">
          <a:xfrm>
            <a:off x="2555875" y="2924175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</a:t>
            </a:r>
            <a:endParaRPr lang="cs-CZ" sz="2400" b="1" baseline="-2500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56343" name="Line 23"/>
          <p:cNvSpPr>
            <a:spLocks noChangeShapeType="1"/>
          </p:cNvSpPr>
          <p:nvPr/>
        </p:nvSpPr>
        <p:spPr bwMode="auto">
          <a:xfrm flipV="1">
            <a:off x="1835150" y="2133600"/>
            <a:ext cx="3529013" cy="20161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44" name="Line 24"/>
          <p:cNvSpPr>
            <a:spLocks noChangeShapeType="1"/>
          </p:cNvSpPr>
          <p:nvPr/>
        </p:nvSpPr>
        <p:spPr bwMode="auto">
          <a:xfrm>
            <a:off x="2555875" y="2133600"/>
            <a:ext cx="4321175" cy="20161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45" name="Text Box 25"/>
          <p:cNvSpPr txBox="1">
            <a:spLocks noChangeArrowheads="1"/>
          </p:cNvSpPr>
          <p:nvPr/>
        </p:nvSpPr>
        <p:spPr bwMode="auto">
          <a:xfrm>
            <a:off x="1476375" y="4149725"/>
            <a:ext cx="574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>
                <a:latin typeface="Arial" charset="0"/>
              </a:rPr>
              <a:t>A</a:t>
            </a:r>
          </a:p>
        </p:txBody>
      </p:sp>
      <p:sp>
        <p:nvSpPr>
          <p:cNvPr id="56346" name="Text Box 26"/>
          <p:cNvSpPr txBox="1">
            <a:spLocks noChangeArrowheads="1"/>
          </p:cNvSpPr>
          <p:nvPr/>
        </p:nvSpPr>
        <p:spPr bwMode="auto">
          <a:xfrm>
            <a:off x="6659563" y="4149725"/>
            <a:ext cx="574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>
                <a:latin typeface="Arial" charset="0"/>
              </a:rPr>
              <a:t>B</a:t>
            </a:r>
          </a:p>
        </p:txBody>
      </p:sp>
      <p:sp>
        <p:nvSpPr>
          <p:cNvPr id="56347" name="Text Box 27"/>
          <p:cNvSpPr txBox="1">
            <a:spLocks noChangeArrowheads="1"/>
          </p:cNvSpPr>
          <p:nvPr/>
        </p:nvSpPr>
        <p:spPr bwMode="auto">
          <a:xfrm>
            <a:off x="5148263" y="1700213"/>
            <a:ext cx="574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>
                <a:latin typeface="Arial" charset="0"/>
              </a:rPr>
              <a:t>C</a:t>
            </a:r>
          </a:p>
        </p:txBody>
      </p:sp>
      <p:sp>
        <p:nvSpPr>
          <p:cNvPr id="56348" name="Text Box 28"/>
          <p:cNvSpPr txBox="1">
            <a:spLocks noChangeArrowheads="1"/>
          </p:cNvSpPr>
          <p:nvPr/>
        </p:nvSpPr>
        <p:spPr bwMode="auto">
          <a:xfrm>
            <a:off x="2268538" y="1700213"/>
            <a:ext cx="574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>
                <a:latin typeface="Arial" charset="0"/>
              </a:rPr>
              <a:t>D</a:t>
            </a:r>
          </a:p>
        </p:txBody>
      </p:sp>
      <p:sp>
        <p:nvSpPr>
          <p:cNvPr id="56349" name="Text Box 29"/>
          <p:cNvSpPr txBox="1">
            <a:spLocks noChangeArrowheads="1"/>
          </p:cNvSpPr>
          <p:nvPr/>
        </p:nvSpPr>
        <p:spPr bwMode="auto">
          <a:xfrm>
            <a:off x="900113" y="4581525"/>
            <a:ext cx="7272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solidFill>
                  <a:srgbClr val="996633"/>
                </a:solidFill>
                <a:latin typeface="Arial" charset="0"/>
              </a:rPr>
              <a:t>základny – rovnoběžné strany a, c nebo z</a:t>
            </a:r>
            <a:r>
              <a:rPr lang="cs-CZ" sz="2400" b="1" baseline="-25000">
                <a:solidFill>
                  <a:srgbClr val="663300"/>
                </a:solidFill>
                <a:latin typeface="Arial" charset="0"/>
              </a:rPr>
              <a:t>1</a:t>
            </a:r>
            <a:r>
              <a:rPr lang="cs-CZ" sz="2400" b="1">
                <a:solidFill>
                  <a:srgbClr val="996633"/>
                </a:solidFill>
                <a:latin typeface="Arial" charset="0"/>
              </a:rPr>
              <a:t>, z</a:t>
            </a:r>
            <a:r>
              <a:rPr lang="cs-CZ" sz="2400" b="1" baseline="-25000">
                <a:solidFill>
                  <a:srgbClr val="663300"/>
                </a:solidFill>
                <a:latin typeface="Arial" charset="0"/>
              </a:rPr>
              <a:t>2</a:t>
            </a:r>
          </a:p>
        </p:txBody>
      </p:sp>
      <p:sp>
        <p:nvSpPr>
          <p:cNvPr id="56350" name="Text Box 30"/>
          <p:cNvSpPr txBox="1">
            <a:spLocks noChangeArrowheads="1"/>
          </p:cNvSpPr>
          <p:nvPr/>
        </p:nvSpPr>
        <p:spPr bwMode="auto">
          <a:xfrm>
            <a:off x="900113" y="4941888"/>
            <a:ext cx="777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solidFill>
                  <a:srgbClr val="663300"/>
                </a:solidFill>
                <a:latin typeface="Arial" charset="0"/>
              </a:rPr>
              <a:t>ramena – různoběžné protější strany b, d nebo r</a:t>
            </a:r>
            <a:r>
              <a:rPr lang="cs-CZ" sz="2400" b="1" baseline="-25000">
                <a:solidFill>
                  <a:srgbClr val="663300"/>
                </a:solidFill>
                <a:latin typeface="Arial" charset="0"/>
              </a:rPr>
              <a:t>1</a:t>
            </a:r>
            <a:r>
              <a:rPr lang="cs-CZ" sz="2400" b="1">
                <a:solidFill>
                  <a:srgbClr val="663300"/>
                </a:solidFill>
                <a:latin typeface="Arial" charset="0"/>
              </a:rPr>
              <a:t>, r</a:t>
            </a:r>
            <a:r>
              <a:rPr lang="cs-CZ" sz="2400" b="1" baseline="-25000">
                <a:solidFill>
                  <a:srgbClr val="663300"/>
                </a:solidFill>
                <a:latin typeface="Arial" charset="0"/>
              </a:rPr>
              <a:t>2</a:t>
            </a:r>
          </a:p>
        </p:txBody>
      </p:sp>
      <p:sp>
        <p:nvSpPr>
          <p:cNvPr id="56351" name="Text Box 31"/>
          <p:cNvSpPr txBox="1">
            <a:spLocks noChangeArrowheads="1"/>
          </p:cNvSpPr>
          <p:nvPr/>
        </p:nvSpPr>
        <p:spPr bwMode="auto">
          <a:xfrm>
            <a:off x="900113" y="5300663"/>
            <a:ext cx="58324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solidFill>
                  <a:srgbClr val="800000"/>
                </a:solidFill>
                <a:latin typeface="Arial" charset="0"/>
              </a:rPr>
              <a:t>výška </a:t>
            </a:r>
            <a:r>
              <a:rPr lang="cs-CZ" sz="24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</a:t>
            </a:r>
            <a:r>
              <a:rPr lang="cs-CZ" sz="2400" b="1">
                <a:solidFill>
                  <a:srgbClr val="800000"/>
                </a:solidFill>
                <a:latin typeface="Arial" charset="0"/>
              </a:rPr>
              <a:t> – úsečka kolmá na základny, </a:t>
            </a:r>
            <a:br>
              <a:rPr lang="cs-CZ" sz="2400" b="1">
                <a:solidFill>
                  <a:srgbClr val="800000"/>
                </a:solidFill>
                <a:latin typeface="Arial" charset="0"/>
              </a:rPr>
            </a:br>
            <a:r>
              <a:rPr lang="cs-CZ" sz="2400" b="1">
                <a:solidFill>
                  <a:srgbClr val="800000"/>
                </a:solidFill>
                <a:latin typeface="Arial" charset="0"/>
              </a:rPr>
              <a:t>                jejíž krajní body na nich leží</a:t>
            </a:r>
          </a:p>
        </p:txBody>
      </p:sp>
      <p:sp>
        <p:nvSpPr>
          <p:cNvPr id="56352" name="Text Box 32"/>
          <p:cNvSpPr txBox="1">
            <a:spLocks noChangeArrowheads="1"/>
          </p:cNvSpPr>
          <p:nvPr/>
        </p:nvSpPr>
        <p:spPr bwMode="auto">
          <a:xfrm>
            <a:off x="827088" y="6021388"/>
            <a:ext cx="5040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solidFill>
                  <a:srgbClr val="FF0000"/>
                </a:solidFill>
                <a:latin typeface="Arial" charset="0"/>
              </a:rPr>
              <a:t>úhlopříčky – e, f</a:t>
            </a:r>
            <a:endParaRPr lang="cs-CZ" sz="2400" b="1">
              <a:latin typeface="Arial" charset="0"/>
            </a:endParaRPr>
          </a:p>
        </p:txBody>
      </p:sp>
      <p:sp>
        <p:nvSpPr>
          <p:cNvPr id="56353" name="Text Box 33"/>
          <p:cNvSpPr txBox="1">
            <a:spLocks noChangeArrowheads="1"/>
          </p:cNvSpPr>
          <p:nvPr/>
        </p:nvSpPr>
        <p:spPr bwMode="auto">
          <a:xfrm>
            <a:off x="3419475" y="3068638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</a:t>
            </a:r>
          </a:p>
        </p:txBody>
      </p:sp>
      <p:sp>
        <p:nvSpPr>
          <p:cNvPr id="56354" name="Text Box 34"/>
          <p:cNvSpPr txBox="1">
            <a:spLocks noChangeArrowheads="1"/>
          </p:cNvSpPr>
          <p:nvPr/>
        </p:nvSpPr>
        <p:spPr bwMode="auto">
          <a:xfrm>
            <a:off x="4787900" y="2852738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</a:t>
            </a:r>
          </a:p>
        </p:txBody>
      </p:sp>
      <p:sp>
        <p:nvSpPr>
          <p:cNvPr id="56355" name="AutoShape 3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260350"/>
            <a:ext cx="288925" cy="3603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6356" name="AutoShape 36"/>
          <p:cNvSpPr>
            <a:spLocks noChangeArrowheads="1"/>
          </p:cNvSpPr>
          <p:nvPr/>
        </p:nvSpPr>
        <p:spPr bwMode="auto">
          <a:xfrm>
            <a:off x="8459788" y="6381750"/>
            <a:ext cx="358775" cy="333375"/>
          </a:xfrm>
          <a:prstGeom prst="rightArrow">
            <a:avLst>
              <a:gd name="adj1" fmla="val 50000"/>
              <a:gd name="adj2" fmla="val 269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6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63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300"/>
                            </p:stCondLst>
                            <p:childTnLst>
                              <p:par>
                                <p:cTn id="1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1000"/>
                                        <p:tgtEl>
                                          <p:spTgt spid="56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6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6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6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300"/>
                            </p:stCondLst>
                            <p:childTnLst>
                              <p:par>
                                <p:cTn id="2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10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6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6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6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63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6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6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600"/>
                            </p:stCondLst>
                            <p:childTnLst>
                              <p:par>
                                <p:cTn id="41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3" dur="1000"/>
                                        <p:tgtEl>
                                          <p:spTgt spid="56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6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6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6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600"/>
                            </p:stCondLst>
                            <p:childTnLst>
                              <p:par>
                                <p:cTn id="5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1000"/>
                                        <p:tgtEl>
                                          <p:spTgt spid="56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6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6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6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63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6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6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200"/>
                            </p:stCondLst>
                            <p:childTnLst>
                              <p:par>
                                <p:cTn id="6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8" dur="1000"/>
                                        <p:tgtEl>
                                          <p:spTgt spid="56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200"/>
                            </p:stCondLst>
                            <p:childTnLst>
                              <p:par>
                                <p:cTn id="7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" dur="1000"/>
                                        <p:tgtEl>
                                          <p:spTgt spid="56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200"/>
                            </p:stCondLst>
                            <p:childTnLst>
                              <p:par>
                                <p:cTn id="7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" dur="1000"/>
                                        <p:tgtEl>
                                          <p:spTgt spid="56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6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6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56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63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6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6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150"/>
                            </p:stCondLst>
                            <p:childTnLst>
                              <p:par>
                                <p:cTn id="90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2" dur="1000"/>
                                        <p:tgtEl>
                                          <p:spTgt spid="56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150"/>
                            </p:stCondLst>
                            <p:childTnLst>
                              <p:par>
                                <p:cTn id="9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6" dur="1000"/>
                                        <p:tgtEl>
                                          <p:spTgt spid="56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6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6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56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6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6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56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56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57" grpId="0" animBg="1"/>
      <p:bldP spid="56330" grpId="0" animBg="1"/>
      <p:bldP spid="56331" grpId="0" animBg="1"/>
      <p:bldP spid="56333" grpId="0" animBg="1"/>
      <p:bldP spid="56334" grpId="0" animBg="1"/>
      <p:bldP spid="56335" grpId="0" animBg="1"/>
      <p:bldP spid="56336" grpId="0" animBg="1"/>
      <p:bldP spid="56337" grpId="0" animBg="1"/>
      <p:bldP spid="56338" grpId="0"/>
      <p:bldP spid="56339" grpId="0"/>
      <p:bldP spid="56340" grpId="0"/>
      <p:bldP spid="56341" grpId="0"/>
      <p:bldP spid="56342" grpId="0"/>
      <p:bldP spid="56343" grpId="0" animBg="1"/>
      <p:bldP spid="56344" grpId="0" animBg="1"/>
      <p:bldP spid="56349" grpId="0"/>
      <p:bldP spid="56350" grpId="0"/>
      <p:bldP spid="56351" grpId="0"/>
      <p:bldP spid="56352" grpId="0"/>
      <p:bldP spid="56353" grpId="0"/>
      <p:bldP spid="56354" grpId="0"/>
      <p:bldP spid="5635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94" name="Freeform 22"/>
          <p:cNvSpPr>
            <a:spLocks/>
          </p:cNvSpPr>
          <p:nvPr/>
        </p:nvSpPr>
        <p:spPr bwMode="auto">
          <a:xfrm>
            <a:off x="6011863" y="5013325"/>
            <a:ext cx="2305050" cy="1368425"/>
          </a:xfrm>
          <a:custGeom>
            <a:avLst/>
            <a:gdLst/>
            <a:ahLst/>
            <a:cxnLst>
              <a:cxn ang="0">
                <a:pos x="0" y="1224"/>
              </a:cxn>
              <a:cxn ang="0">
                <a:pos x="1996" y="1224"/>
              </a:cxn>
              <a:cxn ang="0">
                <a:pos x="1043" y="0"/>
              </a:cxn>
              <a:cxn ang="0">
                <a:pos x="0" y="0"/>
              </a:cxn>
              <a:cxn ang="0">
                <a:pos x="0" y="1224"/>
              </a:cxn>
            </a:cxnLst>
            <a:rect l="0" t="0" r="r" b="b"/>
            <a:pathLst>
              <a:path w="1996" h="1224">
                <a:moveTo>
                  <a:pt x="0" y="1224"/>
                </a:moveTo>
                <a:lnTo>
                  <a:pt x="1996" y="1224"/>
                </a:lnTo>
                <a:lnTo>
                  <a:pt x="1043" y="0"/>
                </a:lnTo>
                <a:lnTo>
                  <a:pt x="0" y="0"/>
                </a:lnTo>
                <a:lnTo>
                  <a:pt x="0" y="1224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Rozdělení lichoběžníků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84313"/>
            <a:ext cx="4248150" cy="1008062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400" b="1"/>
              <a:t>obecný</a:t>
            </a:r>
            <a:r>
              <a:rPr lang="cs-CZ" sz="2000" b="1"/>
              <a:t> </a:t>
            </a:r>
          </a:p>
          <a:p>
            <a:pPr>
              <a:lnSpc>
                <a:spcPct val="80000"/>
              </a:lnSpc>
            </a:pPr>
            <a:r>
              <a:rPr lang="cs-CZ" sz="2000" b="1"/>
              <a:t>strany různě dlouhé</a:t>
            </a:r>
          </a:p>
          <a:p>
            <a:pPr>
              <a:lnSpc>
                <a:spcPct val="80000"/>
              </a:lnSpc>
            </a:pPr>
            <a:r>
              <a:rPr lang="cs-CZ" sz="2000" b="1"/>
              <a:t>různé vnitřní úhly</a:t>
            </a:r>
          </a:p>
        </p:txBody>
      </p:sp>
      <p:sp>
        <p:nvSpPr>
          <p:cNvPr id="54284" name="Arc 12"/>
          <p:cNvSpPr>
            <a:spLocks/>
          </p:cNvSpPr>
          <p:nvPr/>
        </p:nvSpPr>
        <p:spPr bwMode="auto">
          <a:xfrm>
            <a:off x="5964238" y="6094413"/>
            <a:ext cx="336550" cy="287337"/>
          </a:xfrm>
          <a:custGeom>
            <a:avLst/>
            <a:gdLst>
              <a:gd name="G0" fmla="+- 0 0 0"/>
              <a:gd name="G1" fmla="+- 21476 0 0"/>
              <a:gd name="G2" fmla="+- 21600 0 0"/>
              <a:gd name="T0" fmla="*/ 2312 w 21600"/>
              <a:gd name="T1" fmla="*/ 0 h 21476"/>
              <a:gd name="T2" fmla="*/ 21600 w 21600"/>
              <a:gd name="T3" fmla="*/ 21476 h 21476"/>
              <a:gd name="T4" fmla="*/ 0 w 21600"/>
              <a:gd name="T5" fmla="*/ 21476 h 21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476" fill="none" extrusionOk="0">
                <a:moveTo>
                  <a:pt x="2311" y="0"/>
                </a:moveTo>
                <a:cubicBezTo>
                  <a:pt x="13283" y="1181"/>
                  <a:pt x="21600" y="10441"/>
                  <a:pt x="21600" y="21476"/>
                </a:cubicBezTo>
              </a:path>
              <a:path w="21600" h="21476" stroke="0" extrusionOk="0">
                <a:moveTo>
                  <a:pt x="2311" y="0"/>
                </a:moveTo>
                <a:cubicBezTo>
                  <a:pt x="13283" y="1181"/>
                  <a:pt x="21600" y="10441"/>
                  <a:pt x="21600" y="21476"/>
                </a:cubicBezTo>
                <a:lnTo>
                  <a:pt x="0" y="21476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4285" name="Oval 13"/>
          <p:cNvSpPr>
            <a:spLocks noChangeArrowheads="1"/>
          </p:cNvSpPr>
          <p:nvPr/>
        </p:nvSpPr>
        <p:spPr bwMode="auto">
          <a:xfrm flipH="1">
            <a:off x="6084888" y="6224588"/>
            <a:ext cx="71437" cy="84137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4292" name="AutoShape 20"/>
          <p:cNvSpPr>
            <a:spLocks noChangeArrowheads="1"/>
          </p:cNvSpPr>
          <p:nvPr/>
        </p:nvSpPr>
        <p:spPr bwMode="auto">
          <a:xfrm rot="10800000">
            <a:off x="5219700" y="3068638"/>
            <a:ext cx="2305050" cy="1368425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4293" name="Freeform 21"/>
          <p:cNvSpPr>
            <a:spLocks/>
          </p:cNvSpPr>
          <p:nvPr/>
        </p:nvSpPr>
        <p:spPr bwMode="auto">
          <a:xfrm>
            <a:off x="5148263" y="1341438"/>
            <a:ext cx="3241675" cy="1223962"/>
          </a:xfrm>
          <a:custGeom>
            <a:avLst/>
            <a:gdLst/>
            <a:ahLst/>
            <a:cxnLst>
              <a:cxn ang="0">
                <a:pos x="0" y="948"/>
              </a:cxn>
              <a:cxn ang="0">
                <a:pos x="2157" y="948"/>
              </a:cxn>
              <a:cxn ang="0">
                <a:pos x="1266" y="0"/>
              </a:cxn>
              <a:cxn ang="0">
                <a:pos x="585" y="0"/>
              </a:cxn>
              <a:cxn ang="0">
                <a:pos x="0" y="948"/>
              </a:cxn>
            </a:cxnLst>
            <a:rect l="0" t="0" r="r" b="b"/>
            <a:pathLst>
              <a:path w="2157" h="948">
                <a:moveTo>
                  <a:pt x="0" y="948"/>
                </a:moveTo>
                <a:cubicBezTo>
                  <a:pt x="719" y="948"/>
                  <a:pt x="1438" y="948"/>
                  <a:pt x="2157" y="948"/>
                </a:cubicBezTo>
                <a:lnTo>
                  <a:pt x="1266" y="0"/>
                </a:lnTo>
                <a:lnTo>
                  <a:pt x="585" y="0"/>
                </a:lnTo>
                <a:lnTo>
                  <a:pt x="0" y="94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295" name="Rectangle 23"/>
          <p:cNvSpPr>
            <a:spLocks noChangeArrowheads="1"/>
          </p:cNvSpPr>
          <p:nvPr/>
        </p:nvSpPr>
        <p:spPr bwMode="auto">
          <a:xfrm>
            <a:off x="395288" y="5084763"/>
            <a:ext cx="4392612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pravoúhlý 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jedno rameno kolmé k základnám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2 vnitřní úhly pravé</a:t>
            </a:r>
          </a:p>
        </p:txBody>
      </p:sp>
      <p:sp>
        <p:nvSpPr>
          <p:cNvPr id="54296" name="Rectangle 24"/>
          <p:cNvSpPr>
            <a:spLocks noChangeArrowheads="1"/>
          </p:cNvSpPr>
          <p:nvPr/>
        </p:nvSpPr>
        <p:spPr bwMode="auto">
          <a:xfrm>
            <a:off x="395288" y="2636838"/>
            <a:ext cx="4824412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rovnoramenný 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shodná ramena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shodné úhly při základně 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shodné úhlopříčky 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osa souměrnosti - rozděluje lichoběžník na 2 shodné pravoúhlé lichoběžníky</a:t>
            </a:r>
          </a:p>
        </p:txBody>
      </p:sp>
      <p:sp>
        <p:nvSpPr>
          <p:cNvPr id="54297" name="Line 25"/>
          <p:cNvSpPr>
            <a:spLocks noChangeShapeType="1"/>
          </p:cNvSpPr>
          <p:nvPr/>
        </p:nvSpPr>
        <p:spPr bwMode="auto">
          <a:xfrm>
            <a:off x="6372225" y="2708275"/>
            <a:ext cx="0" cy="2233613"/>
          </a:xfrm>
          <a:prstGeom prst="line">
            <a:avLst/>
          </a:prstGeom>
          <a:noFill/>
          <a:ln w="19050">
            <a:solidFill>
              <a:srgbClr val="800000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298" name="Arc 26"/>
          <p:cNvSpPr>
            <a:spLocks/>
          </p:cNvSpPr>
          <p:nvPr/>
        </p:nvSpPr>
        <p:spPr bwMode="auto">
          <a:xfrm rot="17685967" flipV="1">
            <a:off x="5204619" y="4164806"/>
            <a:ext cx="496888" cy="320675"/>
          </a:xfrm>
          <a:custGeom>
            <a:avLst/>
            <a:gdLst>
              <a:gd name="G0" fmla="+- 0 0 0"/>
              <a:gd name="G1" fmla="+- 19331 0 0"/>
              <a:gd name="G2" fmla="+- 21600 0 0"/>
              <a:gd name="T0" fmla="*/ 9636 w 21600"/>
              <a:gd name="T1" fmla="*/ 0 h 19412"/>
              <a:gd name="T2" fmla="*/ 21600 w 21600"/>
              <a:gd name="T3" fmla="*/ 19412 h 19412"/>
              <a:gd name="T4" fmla="*/ 0 w 21600"/>
              <a:gd name="T5" fmla="*/ 19331 h 194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9412" fill="none" extrusionOk="0">
                <a:moveTo>
                  <a:pt x="9636" y="-1"/>
                </a:moveTo>
                <a:cubicBezTo>
                  <a:pt x="16966" y="3653"/>
                  <a:pt x="21600" y="11140"/>
                  <a:pt x="21600" y="19331"/>
                </a:cubicBezTo>
                <a:cubicBezTo>
                  <a:pt x="21600" y="19357"/>
                  <a:pt x="21599" y="19384"/>
                  <a:pt x="21599" y="19411"/>
                </a:cubicBezTo>
              </a:path>
              <a:path w="21600" h="19412" stroke="0" extrusionOk="0">
                <a:moveTo>
                  <a:pt x="9636" y="-1"/>
                </a:moveTo>
                <a:cubicBezTo>
                  <a:pt x="16966" y="3653"/>
                  <a:pt x="21600" y="11140"/>
                  <a:pt x="21600" y="19331"/>
                </a:cubicBezTo>
                <a:cubicBezTo>
                  <a:pt x="21600" y="19357"/>
                  <a:pt x="21599" y="19384"/>
                  <a:pt x="21599" y="19411"/>
                </a:cubicBezTo>
                <a:lnTo>
                  <a:pt x="0" y="19331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4299" name="Arc 27"/>
          <p:cNvSpPr>
            <a:spLocks/>
          </p:cNvSpPr>
          <p:nvPr/>
        </p:nvSpPr>
        <p:spPr bwMode="auto">
          <a:xfrm rot="9858352" flipV="1">
            <a:off x="7092950" y="4005263"/>
            <a:ext cx="496888" cy="349250"/>
          </a:xfrm>
          <a:custGeom>
            <a:avLst/>
            <a:gdLst>
              <a:gd name="G0" fmla="+- 0 0 0"/>
              <a:gd name="G1" fmla="+- 19331 0 0"/>
              <a:gd name="G2" fmla="+- 21600 0 0"/>
              <a:gd name="T0" fmla="*/ 9636 w 21600"/>
              <a:gd name="T1" fmla="*/ 0 h 21163"/>
              <a:gd name="T2" fmla="*/ 21522 w 21600"/>
              <a:gd name="T3" fmla="*/ 21163 h 21163"/>
              <a:gd name="T4" fmla="*/ 0 w 21600"/>
              <a:gd name="T5" fmla="*/ 19331 h 21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163" fill="none" extrusionOk="0">
                <a:moveTo>
                  <a:pt x="9636" y="-1"/>
                </a:moveTo>
                <a:cubicBezTo>
                  <a:pt x="16966" y="3653"/>
                  <a:pt x="21600" y="11140"/>
                  <a:pt x="21600" y="19331"/>
                </a:cubicBezTo>
                <a:cubicBezTo>
                  <a:pt x="21600" y="19942"/>
                  <a:pt x="21574" y="20553"/>
                  <a:pt x="21522" y="21163"/>
                </a:cubicBezTo>
              </a:path>
              <a:path w="21600" h="21163" stroke="0" extrusionOk="0">
                <a:moveTo>
                  <a:pt x="9636" y="-1"/>
                </a:moveTo>
                <a:cubicBezTo>
                  <a:pt x="16966" y="3653"/>
                  <a:pt x="21600" y="11140"/>
                  <a:pt x="21600" y="19331"/>
                </a:cubicBezTo>
                <a:cubicBezTo>
                  <a:pt x="21600" y="19942"/>
                  <a:pt x="21574" y="20553"/>
                  <a:pt x="21522" y="21163"/>
                </a:cubicBezTo>
                <a:lnTo>
                  <a:pt x="0" y="19331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4300" name="Arc 28"/>
          <p:cNvSpPr>
            <a:spLocks/>
          </p:cNvSpPr>
          <p:nvPr/>
        </p:nvSpPr>
        <p:spPr bwMode="auto">
          <a:xfrm rot="370666" flipV="1">
            <a:off x="5578475" y="3022600"/>
            <a:ext cx="495300" cy="346075"/>
          </a:xfrm>
          <a:custGeom>
            <a:avLst/>
            <a:gdLst>
              <a:gd name="G0" fmla="+- 0 0 0"/>
              <a:gd name="G1" fmla="+- 20968 0 0"/>
              <a:gd name="G2" fmla="+- 21600 0 0"/>
              <a:gd name="T0" fmla="*/ 5186 w 21498"/>
              <a:gd name="T1" fmla="*/ 0 h 20968"/>
              <a:gd name="T2" fmla="*/ 21498 w 21498"/>
              <a:gd name="T3" fmla="*/ 18869 h 20968"/>
              <a:gd name="T4" fmla="*/ 0 w 21498"/>
              <a:gd name="T5" fmla="*/ 20968 h 20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98" h="20968" fill="none" extrusionOk="0">
                <a:moveTo>
                  <a:pt x="5186" y="-1"/>
                </a:moveTo>
                <a:cubicBezTo>
                  <a:pt x="14072" y="2197"/>
                  <a:pt x="20608" y="9758"/>
                  <a:pt x="21497" y="18869"/>
                </a:cubicBezTo>
              </a:path>
              <a:path w="21498" h="20968" stroke="0" extrusionOk="0">
                <a:moveTo>
                  <a:pt x="5186" y="-1"/>
                </a:moveTo>
                <a:cubicBezTo>
                  <a:pt x="14072" y="2197"/>
                  <a:pt x="20608" y="9758"/>
                  <a:pt x="21497" y="18869"/>
                </a:cubicBezTo>
                <a:lnTo>
                  <a:pt x="0" y="2096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4301" name="Arc 29"/>
          <p:cNvSpPr>
            <a:spLocks/>
          </p:cNvSpPr>
          <p:nvPr/>
        </p:nvSpPr>
        <p:spPr bwMode="auto">
          <a:xfrm rot="4962180" flipV="1">
            <a:off x="6595269" y="2988469"/>
            <a:ext cx="496888" cy="368300"/>
          </a:xfrm>
          <a:custGeom>
            <a:avLst/>
            <a:gdLst>
              <a:gd name="G0" fmla="+- 0 0 0"/>
              <a:gd name="G1" fmla="+- 20968 0 0"/>
              <a:gd name="G2" fmla="+- 21600 0 0"/>
              <a:gd name="T0" fmla="*/ 5186 w 21600"/>
              <a:gd name="T1" fmla="*/ 0 h 22269"/>
              <a:gd name="T2" fmla="*/ 21561 w 21600"/>
              <a:gd name="T3" fmla="*/ 22269 h 22269"/>
              <a:gd name="T4" fmla="*/ 0 w 21600"/>
              <a:gd name="T5" fmla="*/ 20968 h 22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2269" fill="none" extrusionOk="0">
                <a:moveTo>
                  <a:pt x="5186" y="-1"/>
                </a:moveTo>
                <a:cubicBezTo>
                  <a:pt x="14827" y="2384"/>
                  <a:pt x="21600" y="11036"/>
                  <a:pt x="21600" y="20968"/>
                </a:cubicBezTo>
                <a:cubicBezTo>
                  <a:pt x="21600" y="21401"/>
                  <a:pt x="21586" y="21835"/>
                  <a:pt x="21560" y="22268"/>
                </a:cubicBezTo>
              </a:path>
              <a:path w="21600" h="22269" stroke="0" extrusionOk="0">
                <a:moveTo>
                  <a:pt x="5186" y="-1"/>
                </a:moveTo>
                <a:cubicBezTo>
                  <a:pt x="14827" y="2384"/>
                  <a:pt x="21600" y="11036"/>
                  <a:pt x="21600" y="20968"/>
                </a:cubicBezTo>
                <a:cubicBezTo>
                  <a:pt x="21600" y="21401"/>
                  <a:pt x="21586" y="21835"/>
                  <a:pt x="21560" y="22268"/>
                </a:cubicBezTo>
                <a:lnTo>
                  <a:pt x="0" y="2096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4302" name="Arc 30"/>
          <p:cNvSpPr>
            <a:spLocks/>
          </p:cNvSpPr>
          <p:nvPr/>
        </p:nvSpPr>
        <p:spPr bwMode="auto">
          <a:xfrm rot="4250163">
            <a:off x="5999956" y="4977607"/>
            <a:ext cx="263525" cy="382588"/>
          </a:xfrm>
          <a:custGeom>
            <a:avLst/>
            <a:gdLst>
              <a:gd name="G0" fmla="+- 0 0 0"/>
              <a:gd name="G1" fmla="+- 21476 0 0"/>
              <a:gd name="G2" fmla="+- 21600 0 0"/>
              <a:gd name="T0" fmla="*/ 2312 w 21520"/>
              <a:gd name="T1" fmla="*/ 0 h 21476"/>
              <a:gd name="T2" fmla="*/ 21520 w 21520"/>
              <a:gd name="T3" fmla="*/ 19617 h 21476"/>
              <a:gd name="T4" fmla="*/ 0 w 21520"/>
              <a:gd name="T5" fmla="*/ 21476 h 21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20" h="21476" fill="none" extrusionOk="0">
                <a:moveTo>
                  <a:pt x="2311" y="0"/>
                </a:moveTo>
                <a:cubicBezTo>
                  <a:pt x="12581" y="1105"/>
                  <a:pt x="20630" y="9326"/>
                  <a:pt x="21519" y="19617"/>
                </a:cubicBezTo>
              </a:path>
              <a:path w="21520" h="21476" stroke="0" extrusionOk="0">
                <a:moveTo>
                  <a:pt x="2311" y="0"/>
                </a:moveTo>
                <a:cubicBezTo>
                  <a:pt x="12581" y="1105"/>
                  <a:pt x="20630" y="9326"/>
                  <a:pt x="21519" y="19617"/>
                </a:cubicBezTo>
                <a:lnTo>
                  <a:pt x="0" y="21476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4303" name="Oval 31"/>
          <p:cNvSpPr>
            <a:spLocks noChangeArrowheads="1"/>
          </p:cNvSpPr>
          <p:nvPr/>
        </p:nvSpPr>
        <p:spPr bwMode="auto">
          <a:xfrm flipH="1">
            <a:off x="6084888" y="5084763"/>
            <a:ext cx="71437" cy="84137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4304" name="Text Box 32"/>
          <p:cNvSpPr txBox="1">
            <a:spLocks noChangeArrowheads="1"/>
          </p:cNvSpPr>
          <p:nvPr/>
        </p:nvSpPr>
        <p:spPr bwMode="auto">
          <a:xfrm>
            <a:off x="5795963" y="3213100"/>
            <a:ext cx="360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>
                <a:cs typeface="Times New Roman" pitchFamily="18" charset="0"/>
              </a:rPr>
              <a:t>δ</a:t>
            </a:r>
          </a:p>
        </p:txBody>
      </p:sp>
      <p:sp>
        <p:nvSpPr>
          <p:cNvPr id="54305" name="Text Box 33"/>
          <p:cNvSpPr txBox="1">
            <a:spLocks noChangeArrowheads="1"/>
          </p:cNvSpPr>
          <p:nvPr/>
        </p:nvSpPr>
        <p:spPr bwMode="auto">
          <a:xfrm>
            <a:off x="5580063" y="3933825"/>
            <a:ext cx="358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>
                <a:cs typeface="Times New Roman" pitchFamily="18" charset="0"/>
              </a:rPr>
              <a:t>α</a:t>
            </a:r>
          </a:p>
        </p:txBody>
      </p:sp>
      <p:sp>
        <p:nvSpPr>
          <p:cNvPr id="54306" name="Text Box 34"/>
          <p:cNvSpPr txBox="1">
            <a:spLocks noChangeArrowheads="1"/>
          </p:cNvSpPr>
          <p:nvPr/>
        </p:nvSpPr>
        <p:spPr bwMode="auto">
          <a:xfrm>
            <a:off x="6877050" y="3933825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>
                <a:cs typeface="Times New Roman" pitchFamily="18" charset="0"/>
              </a:rPr>
              <a:t>β</a:t>
            </a:r>
          </a:p>
        </p:txBody>
      </p:sp>
      <p:sp>
        <p:nvSpPr>
          <p:cNvPr id="54307" name="Text Box 35"/>
          <p:cNvSpPr txBox="1">
            <a:spLocks noChangeArrowheads="1"/>
          </p:cNvSpPr>
          <p:nvPr/>
        </p:nvSpPr>
        <p:spPr bwMode="auto">
          <a:xfrm>
            <a:off x="6588125" y="3213100"/>
            <a:ext cx="288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>
                <a:cs typeface="Times New Roman" pitchFamily="18" charset="0"/>
              </a:rPr>
              <a:t>γ</a:t>
            </a:r>
          </a:p>
        </p:txBody>
      </p:sp>
      <p:sp>
        <p:nvSpPr>
          <p:cNvPr id="54308" name="Text Box 36"/>
          <p:cNvSpPr txBox="1">
            <a:spLocks noChangeArrowheads="1"/>
          </p:cNvSpPr>
          <p:nvPr/>
        </p:nvSpPr>
        <p:spPr bwMode="auto">
          <a:xfrm>
            <a:off x="6084888" y="4508500"/>
            <a:ext cx="360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cs typeface="Times New Roman" pitchFamily="18" charset="0"/>
              </a:rPr>
              <a:t>o</a:t>
            </a:r>
            <a:endParaRPr lang="el-GR" sz="2000" b="1">
              <a:cs typeface="Times New Roman" pitchFamily="18" charset="0"/>
            </a:endParaRPr>
          </a:p>
        </p:txBody>
      </p:sp>
      <p:sp>
        <p:nvSpPr>
          <p:cNvPr id="54309" name="Text Box 37"/>
          <p:cNvSpPr txBox="1">
            <a:spLocks noChangeArrowheads="1"/>
          </p:cNvSpPr>
          <p:nvPr/>
        </p:nvSpPr>
        <p:spPr bwMode="auto">
          <a:xfrm>
            <a:off x="5219700" y="3573463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cs typeface="Times New Roman" pitchFamily="18" charset="0"/>
              </a:rPr>
              <a:t>r</a:t>
            </a:r>
            <a:endParaRPr lang="el-GR" sz="2000" b="1">
              <a:cs typeface="Times New Roman" pitchFamily="18" charset="0"/>
            </a:endParaRPr>
          </a:p>
        </p:txBody>
      </p:sp>
      <p:sp>
        <p:nvSpPr>
          <p:cNvPr id="54310" name="Text Box 38"/>
          <p:cNvSpPr txBox="1">
            <a:spLocks noChangeArrowheads="1"/>
          </p:cNvSpPr>
          <p:nvPr/>
        </p:nvSpPr>
        <p:spPr bwMode="auto">
          <a:xfrm>
            <a:off x="7235825" y="3500438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cs typeface="Times New Roman" pitchFamily="18" charset="0"/>
              </a:rPr>
              <a:t>r</a:t>
            </a:r>
            <a:endParaRPr lang="el-GR" sz="2000" b="1">
              <a:cs typeface="Times New Roman" pitchFamily="18" charset="0"/>
            </a:endParaRPr>
          </a:p>
        </p:txBody>
      </p:sp>
      <p:sp>
        <p:nvSpPr>
          <p:cNvPr id="54311" name="Text Box 39"/>
          <p:cNvSpPr txBox="1">
            <a:spLocks noChangeArrowheads="1"/>
          </p:cNvSpPr>
          <p:nvPr/>
        </p:nvSpPr>
        <p:spPr bwMode="auto">
          <a:xfrm>
            <a:off x="6659563" y="2455863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cs typeface="Times New Roman" pitchFamily="18" charset="0"/>
              </a:rPr>
              <a:t>z</a:t>
            </a:r>
            <a:r>
              <a:rPr lang="cs-CZ" sz="2000" b="1" baseline="-25000">
                <a:cs typeface="Times New Roman" pitchFamily="18" charset="0"/>
              </a:rPr>
              <a:t>1</a:t>
            </a:r>
            <a:endParaRPr lang="el-GR" sz="2000" b="1" baseline="-25000">
              <a:cs typeface="Times New Roman" pitchFamily="18" charset="0"/>
            </a:endParaRPr>
          </a:p>
        </p:txBody>
      </p:sp>
      <p:sp>
        <p:nvSpPr>
          <p:cNvPr id="54312" name="Text Box 40"/>
          <p:cNvSpPr txBox="1">
            <a:spLocks noChangeArrowheads="1"/>
          </p:cNvSpPr>
          <p:nvPr/>
        </p:nvSpPr>
        <p:spPr bwMode="auto">
          <a:xfrm>
            <a:off x="6588125" y="4652963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cs typeface="Times New Roman" pitchFamily="18" charset="0"/>
              </a:rPr>
              <a:t>z</a:t>
            </a:r>
            <a:r>
              <a:rPr lang="cs-CZ" sz="2000" b="1" baseline="-25000">
                <a:cs typeface="Times New Roman" pitchFamily="18" charset="0"/>
              </a:rPr>
              <a:t>2</a:t>
            </a:r>
            <a:endParaRPr lang="el-GR" sz="2000" b="1" baseline="-25000">
              <a:cs typeface="Times New Roman" pitchFamily="18" charset="0"/>
            </a:endParaRPr>
          </a:p>
        </p:txBody>
      </p:sp>
      <p:sp>
        <p:nvSpPr>
          <p:cNvPr id="54313" name="Text Box 41"/>
          <p:cNvSpPr txBox="1">
            <a:spLocks noChangeArrowheads="1"/>
          </p:cNvSpPr>
          <p:nvPr/>
        </p:nvSpPr>
        <p:spPr bwMode="auto">
          <a:xfrm>
            <a:off x="7667625" y="5300663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cs typeface="Times New Roman" pitchFamily="18" charset="0"/>
              </a:rPr>
              <a:t>r</a:t>
            </a:r>
            <a:r>
              <a:rPr lang="cs-CZ" sz="2000" b="1" baseline="-25000">
                <a:cs typeface="Times New Roman" pitchFamily="18" charset="0"/>
              </a:rPr>
              <a:t>1</a:t>
            </a:r>
            <a:endParaRPr lang="el-GR" sz="2000" b="1" baseline="-25000">
              <a:cs typeface="Times New Roman" pitchFamily="18" charset="0"/>
            </a:endParaRPr>
          </a:p>
        </p:txBody>
      </p:sp>
      <p:sp>
        <p:nvSpPr>
          <p:cNvPr id="54314" name="Text Box 42"/>
          <p:cNvSpPr txBox="1">
            <a:spLocks noChangeArrowheads="1"/>
          </p:cNvSpPr>
          <p:nvPr/>
        </p:nvSpPr>
        <p:spPr bwMode="auto">
          <a:xfrm>
            <a:off x="6804025" y="6308725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cs typeface="Times New Roman" pitchFamily="18" charset="0"/>
              </a:rPr>
              <a:t>z</a:t>
            </a:r>
            <a:r>
              <a:rPr lang="cs-CZ" sz="2000" b="1" baseline="-25000">
                <a:cs typeface="Times New Roman" pitchFamily="18" charset="0"/>
              </a:rPr>
              <a:t>1</a:t>
            </a:r>
            <a:endParaRPr lang="el-GR" sz="2000" b="1" baseline="-25000">
              <a:cs typeface="Times New Roman" pitchFamily="18" charset="0"/>
            </a:endParaRPr>
          </a:p>
        </p:txBody>
      </p:sp>
      <p:sp>
        <p:nvSpPr>
          <p:cNvPr id="54315" name="Text Box 43"/>
          <p:cNvSpPr txBox="1">
            <a:spLocks noChangeArrowheads="1"/>
          </p:cNvSpPr>
          <p:nvPr/>
        </p:nvSpPr>
        <p:spPr bwMode="auto">
          <a:xfrm>
            <a:off x="6372225" y="2708275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cs typeface="Times New Roman" pitchFamily="18" charset="0"/>
              </a:rPr>
              <a:t>z</a:t>
            </a:r>
            <a:r>
              <a:rPr lang="cs-CZ" sz="2000" b="1" baseline="-25000">
                <a:cs typeface="Times New Roman" pitchFamily="18" charset="0"/>
              </a:rPr>
              <a:t>2</a:t>
            </a:r>
            <a:endParaRPr lang="el-GR" sz="2000" b="1" baseline="-25000">
              <a:cs typeface="Times New Roman" pitchFamily="18" charset="0"/>
            </a:endParaRPr>
          </a:p>
        </p:txBody>
      </p:sp>
      <p:sp>
        <p:nvSpPr>
          <p:cNvPr id="54316" name="Text Box 44"/>
          <p:cNvSpPr txBox="1">
            <a:spLocks noChangeArrowheads="1"/>
          </p:cNvSpPr>
          <p:nvPr/>
        </p:nvSpPr>
        <p:spPr bwMode="auto">
          <a:xfrm>
            <a:off x="6445250" y="981075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cs typeface="Times New Roman" pitchFamily="18" charset="0"/>
              </a:rPr>
              <a:t>z</a:t>
            </a:r>
            <a:r>
              <a:rPr lang="cs-CZ" sz="2000" b="1" baseline="-25000">
                <a:cs typeface="Times New Roman" pitchFamily="18" charset="0"/>
              </a:rPr>
              <a:t>2</a:t>
            </a:r>
            <a:endParaRPr lang="el-GR" sz="2000" b="1" baseline="-25000">
              <a:cs typeface="Times New Roman" pitchFamily="18" charset="0"/>
            </a:endParaRPr>
          </a:p>
        </p:txBody>
      </p:sp>
      <p:sp>
        <p:nvSpPr>
          <p:cNvPr id="54318" name="Text Box 46"/>
          <p:cNvSpPr txBox="1">
            <a:spLocks noChangeArrowheads="1"/>
          </p:cNvSpPr>
          <p:nvPr/>
        </p:nvSpPr>
        <p:spPr bwMode="auto">
          <a:xfrm>
            <a:off x="7524750" y="1557338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cs typeface="Times New Roman" pitchFamily="18" charset="0"/>
              </a:rPr>
              <a:t>r</a:t>
            </a:r>
            <a:r>
              <a:rPr lang="cs-CZ" sz="2000" b="1" baseline="-25000">
                <a:cs typeface="Times New Roman" pitchFamily="18" charset="0"/>
              </a:rPr>
              <a:t>1</a:t>
            </a:r>
            <a:endParaRPr lang="el-GR" sz="2000" b="1" baseline="-25000">
              <a:cs typeface="Times New Roman" pitchFamily="18" charset="0"/>
            </a:endParaRPr>
          </a:p>
        </p:txBody>
      </p:sp>
      <p:sp>
        <p:nvSpPr>
          <p:cNvPr id="54319" name="Text Box 47"/>
          <p:cNvSpPr txBox="1">
            <a:spLocks noChangeArrowheads="1"/>
          </p:cNvSpPr>
          <p:nvPr/>
        </p:nvSpPr>
        <p:spPr bwMode="auto">
          <a:xfrm>
            <a:off x="5724525" y="5445125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cs typeface="Times New Roman" pitchFamily="18" charset="0"/>
              </a:rPr>
              <a:t>r</a:t>
            </a:r>
            <a:r>
              <a:rPr lang="cs-CZ" sz="2000" b="1" baseline="-25000">
                <a:cs typeface="Times New Roman" pitchFamily="18" charset="0"/>
              </a:rPr>
              <a:t>2</a:t>
            </a:r>
            <a:endParaRPr lang="el-GR" sz="2000" b="1" baseline="-25000">
              <a:cs typeface="Times New Roman" pitchFamily="18" charset="0"/>
            </a:endParaRPr>
          </a:p>
        </p:txBody>
      </p:sp>
      <p:sp>
        <p:nvSpPr>
          <p:cNvPr id="54320" name="Text Box 48"/>
          <p:cNvSpPr txBox="1">
            <a:spLocks noChangeArrowheads="1"/>
          </p:cNvSpPr>
          <p:nvPr/>
        </p:nvSpPr>
        <p:spPr bwMode="auto">
          <a:xfrm>
            <a:off x="5292725" y="1557338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cs typeface="Times New Roman" pitchFamily="18" charset="0"/>
              </a:rPr>
              <a:t>r</a:t>
            </a:r>
            <a:r>
              <a:rPr lang="cs-CZ" sz="2000" b="1" baseline="-25000">
                <a:cs typeface="Times New Roman" pitchFamily="18" charset="0"/>
              </a:rPr>
              <a:t>2</a:t>
            </a:r>
            <a:endParaRPr lang="el-GR" sz="2000" b="1" baseline="-25000">
              <a:cs typeface="Times New Roman" pitchFamily="18" charset="0"/>
            </a:endParaRPr>
          </a:p>
        </p:txBody>
      </p:sp>
      <p:sp>
        <p:nvSpPr>
          <p:cNvPr id="54321" name="Text Box 49"/>
          <p:cNvSpPr txBox="1">
            <a:spLocks noChangeArrowheads="1"/>
          </p:cNvSpPr>
          <p:nvPr/>
        </p:nvSpPr>
        <p:spPr bwMode="auto">
          <a:xfrm>
            <a:off x="6372225" y="4292600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cs typeface="Times New Roman" pitchFamily="18" charset="0"/>
              </a:rPr>
              <a:t>z</a:t>
            </a:r>
            <a:r>
              <a:rPr lang="cs-CZ" sz="2000" b="1" baseline="-25000">
                <a:cs typeface="Times New Roman" pitchFamily="18" charset="0"/>
              </a:rPr>
              <a:t>1</a:t>
            </a:r>
            <a:endParaRPr lang="el-GR" sz="2000" b="1" baseline="-25000">
              <a:cs typeface="Times New Roman" pitchFamily="18" charset="0"/>
            </a:endParaRPr>
          </a:p>
        </p:txBody>
      </p:sp>
      <p:sp>
        <p:nvSpPr>
          <p:cNvPr id="54322" name="Text Box 50"/>
          <p:cNvSpPr txBox="1">
            <a:spLocks noChangeArrowheads="1"/>
          </p:cNvSpPr>
          <p:nvPr/>
        </p:nvSpPr>
        <p:spPr bwMode="auto">
          <a:xfrm>
            <a:off x="7812088" y="3644900"/>
            <a:ext cx="10080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>
                <a:solidFill>
                  <a:srgbClr val="800000"/>
                </a:solidFill>
                <a:cs typeface="Times New Roman" pitchFamily="18" charset="0"/>
              </a:rPr>
              <a:t>α</a:t>
            </a:r>
            <a:r>
              <a:rPr lang="cs-CZ" sz="2000" b="1">
                <a:solidFill>
                  <a:srgbClr val="800000"/>
                </a:solidFill>
                <a:cs typeface="Times New Roman" pitchFamily="18" charset="0"/>
              </a:rPr>
              <a:t> = </a:t>
            </a:r>
            <a:r>
              <a:rPr lang="el-GR" b="1">
                <a:solidFill>
                  <a:srgbClr val="800000"/>
                </a:solidFill>
              </a:rPr>
              <a:t>β</a:t>
            </a:r>
          </a:p>
        </p:txBody>
      </p:sp>
      <p:sp>
        <p:nvSpPr>
          <p:cNvPr id="54323" name="Text Box 51"/>
          <p:cNvSpPr txBox="1">
            <a:spLocks noChangeArrowheads="1"/>
          </p:cNvSpPr>
          <p:nvPr/>
        </p:nvSpPr>
        <p:spPr bwMode="auto">
          <a:xfrm>
            <a:off x="7885113" y="4076700"/>
            <a:ext cx="86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>
                <a:solidFill>
                  <a:srgbClr val="800000"/>
                </a:solidFill>
                <a:cs typeface="Times New Roman" pitchFamily="18" charset="0"/>
              </a:rPr>
              <a:t>γ</a:t>
            </a:r>
            <a:r>
              <a:rPr lang="cs-CZ" sz="2000" b="1">
                <a:solidFill>
                  <a:srgbClr val="800000"/>
                </a:solidFill>
                <a:cs typeface="Times New Roman" pitchFamily="18" charset="0"/>
              </a:rPr>
              <a:t> = </a:t>
            </a:r>
            <a:r>
              <a:rPr lang="el-GR" b="1">
                <a:solidFill>
                  <a:srgbClr val="800000"/>
                </a:solidFill>
              </a:rPr>
              <a:t>δ</a:t>
            </a:r>
          </a:p>
        </p:txBody>
      </p:sp>
      <p:sp>
        <p:nvSpPr>
          <p:cNvPr id="54324" name="Line 52"/>
          <p:cNvSpPr>
            <a:spLocks noChangeShapeType="1"/>
          </p:cNvSpPr>
          <p:nvPr/>
        </p:nvSpPr>
        <p:spPr bwMode="auto">
          <a:xfrm flipV="1">
            <a:off x="5219700" y="3068638"/>
            <a:ext cx="1728788" cy="1368425"/>
          </a:xfrm>
          <a:prstGeom prst="line">
            <a:avLst/>
          </a:prstGeom>
          <a:noFill/>
          <a:ln w="9525">
            <a:solidFill>
              <a:srgbClr val="66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325" name="Line 53"/>
          <p:cNvSpPr>
            <a:spLocks noChangeShapeType="1"/>
          </p:cNvSpPr>
          <p:nvPr/>
        </p:nvSpPr>
        <p:spPr bwMode="auto">
          <a:xfrm>
            <a:off x="5795963" y="3068638"/>
            <a:ext cx="1728787" cy="1368425"/>
          </a:xfrm>
          <a:prstGeom prst="line">
            <a:avLst/>
          </a:prstGeom>
          <a:noFill/>
          <a:ln w="9525">
            <a:solidFill>
              <a:srgbClr val="66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326" name="Line 54"/>
          <p:cNvSpPr>
            <a:spLocks noChangeShapeType="1"/>
          </p:cNvSpPr>
          <p:nvPr/>
        </p:nvSpPr>
        <p:spPr bwMode="auto">
          <a:xfrm flipV="1">
            <a:off x="5148263" y="1341438"/>
            <a:ext cx="1871662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327" name="Line 55"/>
          <p:cNvSpPr>
            <a:spLocks noChangeShapeType="1"/>
          </p:cNvSpPr>
          <p:nvPr/>
        </p:nvSpPr>
        <p:spPr bwMode="auto">
          <a:xfrm>
            <a:off x="6011863" y="1341438"/>
            <a:ext cx="2376487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328" name="Line 56"/>
          <p:cNvSpPr>
            <a:spLocks noChangeShapeType="1"/>
          </p:cNvSpPr>
          <p:nvPr/>
        </p:nvSpPr>
        <p:spPr bwMode="auto">
          <a:xfrm flipV="1">
            <a:off x="6011863" y="5013325"/>
            <a:ext cx="1223962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329" name="Line 57"/>
          <p:cNvSpPr>
            <a:spLocks noChangeShapeType="1"/>
          </p:cNvSpPr>
          <p:nvPr/>
        </p:nvSpPr>
        <p:spPr bwMode="auto">
          <a:xfrm>
            <a:off x="6011863" y="5013325"/>
            <a:ext cx="230505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330" name="AutoShape 5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260350"/>
            <a:ext cx="288925" cy="3603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4331" name="AutoShape 59"/>
          <p:cNvSpPr>
            <a:spLocks noChangeArrowheads="1"/>
          </p:cNvSpPr>
          <p:nvPr/>
        </p:nvSpPr>
        <p:spPr bwMode="auto">
          <a:xfrm>
            <a:off x="8459788" y="6381750"/>
            <a:ext cx="358775" cy="333375"/>
          </a:xfrm>
          <a:prstGeom prst="rightArrow">
            <a:avLst>
              <a:gd name="adj1" fmla="val 50000"/>
              <a:gd name="adj2" fmla="val 269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54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4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4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4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4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4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4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4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4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54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54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4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4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542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4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4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3" dur="2000"/>
                                        <p:tgtEl>
                                          <p:spTgt spid="542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4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4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4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00"/>
                            </p:stCondLst>
                            <p:childTnLst>
                              <p:par>
                                <p:cTn id="9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4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4" dur="2000"/>
                                        <p:tgtEl>
                                          <p:spTgt spid="54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4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54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4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54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000"/>
                            </p:stCondLst>
                            <p:childTnLst>
                              <p:par>
                                <p:cTn id="12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5" dur="2000"/>
                                        <p:tgtEl>
                                          <p:spTgt spid="54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0" dur="2000"/>
                                        <p:tgtEl>
                                          <p:spTgt spid="542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000"/>
                            </p:stCondLst>
                            <p:childTnLst>
                              <p:par>
                                <p:cTn id="1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54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500"/>
                            </p:stCondLst>
                            <p:childTnLst>
                              <p:par>
                                <p:cTn id="13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54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3" dur="2000"/>
                                        <p:tgtEl>
                                          <p:spTgt spid="542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2000"/>
                            </p:stCondLst>
                            <p:childTnLst>
                              <p:par>
                                <p:cTn id="14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54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500"/>
                            </p:stCondLst>
                            <p:childTnLst>
                              <p:par>
                                <p:cTn id="14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54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6" dur="500"/>
                                        <p:tgtEl>
                                          <p:spTgt spid="54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00"/>
                            </p:stCondLst>
                            <p:childTnLst>
                              <p:par>
                                <p:cTn id="15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0" dur="500"/>
                                        <p:tgtEl>
                                          <p:spTgt spid="54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000"/>
                            </p:stCondLst>
                            <p:childTnLst>
                              <p:par>
                                <p:cTn id="16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54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54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2000"/>
                            </p:stCondLst>
                            <p:childTnLst>
                              <p:par>
                                <p:cTn id="17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54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2500"/>
                            </p:stCondLst>
                            <p:childTnLst>
                              <p:par>
                                <p:cTn id="17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54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1" dur="2000"/>
                                        <p:tgtEl>
                                          <p:spTgt spid="54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2000"/>
                            </p:stCondLst>
                            <p:childTnLst>
                              <p:par>
                                <p:cTn id="18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54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54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2500"/>
                            </p:stCondLst>
                            <p:childTnLst>
                              <p:par>
                                <p:cTn id="19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54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54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0" dur="2000"/>
                                        <p:tgtEl>
                                          <p:spTgt spid="54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54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500"/>
                            </p:stCondLst>
                            <p:childTnLst>
                              <p:par>
                                <p:cTn id="20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54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54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94" grpId="0" animBg="1"/>
      <p:bldP spid="54284" grpId="0" animBg="1"/>
      <p:bldP spid="54285" grpId="0" animBg="1"/>
      <p:bldP spid="54292" grpId="0" animBg="1"/>
      <p:bldP spid="54293" grpId="0" animBg="1"/>
      <p:bldP spid="54297" grpId="0" animBg="1"/>
      <p:bldP spid="54298" grpId="0" animBg="1"/>
      <p:bldP spid="54299" grpId="0" animBg="1"/>
      <p:bldP spid="54300" grpId="0" animBg="1"/>
      <p:bldP spid="54301" grpId="0" animBg="1"/>
      <p:bldP spid="54302" grpId="0" animBg="1"/>
      <p:bldP spid="54303" grpId="0" animBg="1"/>
      <p:bldP spid="54304" grpId="0"/>
      <p:bldP spid="54305" grpId="0"/>
      <p:bldP spid="54306" grpId="0"/>
      <p:bldP spid="54307" grpId="0"/>
      <p:bldP spid="54308" grpId="0"/>
      <p:bldP spid="54309" grpId="0"/>
      <p:bldP spid="54310" grpId="0"/>
      <p:bldP spid="54311" grpId="0"/>
      <p:bldP spid="54312" grpId="0"/>
      <p:bldP spid="54313" grpId="0"/>
      <p:bldP spid="54314" grpId="0"/>
      <p:bldP spid="54315" grpId="0"/>
      <p:bldP spid="54316" grpId="0"/>
      <p:bldP spid="54318" grpId="0"/>
      <p:bldP spid="54319" grpId="0"/>
      <p:bldP spid="54320" grpId="0"/>
      <p:bldP spid="54321" grpId="0"/>
      <p:bldP spid="54322" grpId="0"/>
      <p:bldP spid="54323" grpId="0"/>
      <p:bldP spid="54324" grpId="0" animBg="1"/>
      <p:bldP spid="54325" grpId="0" animBg="1"/>
      <p:bldP spid="54326" grpId="0" animBg="1"/>
      <p:bldP spid="54327" grpId="0" animBg="1"/>
      <p:bldP spid="54328" grpId="0" animBg="1"/>
      <p:bldP spid="54329" grpId="0" animBg="1"/>
      <p:bldP spid="54331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43" name="Freeform 19"/>
          <p:cNvSpPr>
            <a:spLocks/>
          </p:cNvSpPr>
          <p:nvPr/>
        </p:nvSpPr>
        <p:spPr bwMode="auto">
          <a:xfrm>
            <a:off x="2339975" y="2349500"/>
            <a:ext cx="4537075" cy="1871663"/>
          </a:xfrm>
          <a:custGeom>
            <a:avLst/>
            <a:gdLst/>
            <a:ahLst/>
            <a:cxnLst>
              <a:cxn ang="0">
                <a:pos x="0" y="1179"/>
              </a:cxn>
              <a:cxn ang="0">
                <a:pos x="2858" y="1179"/>
              </a:cxn>
              <a:cxn ang="0">
                <a:pos x="1315" y="0"/>
              </a:cxn>
              <a:cxn ang="0">
                <a:pos x="453" y="0"/>
              </a:cxn>
              <a:cxn ang="0">
                <a:pos x="0" y="1179"/>
              </a:cxn>
            </a:cxnLst>
            <a:rect l="0" t="0" r="r" b="b"/>
            <a:pathLst>
              <a:path w="2858" h="1179">
                <a:moveTo>
                  <a:pt x="0" y="1179"/>
                </a:moveTo>
                <a:lnTo>
                  <a:pt x="2858" y="1179"/>
                </a:lnTo>
                <a:lnTo>
                  <a:pt x="1315" y="0"/>
                </a:lnTo>
                <a:lnTo>
                  <a:pt x="453" y="0"/>
                </a:lnTo>
                <a:lnTo>
                  <a:pt x="0" y="11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404813"/>
            <a:ext cx="7772400" cy="1079500"/>
          </a:xfrm>
        </p:spPr>
        <p:txBody>
          <a:bodyPr/>
          <a:lstStyle/>
          <a:p>
            <a:r>
              <a:rPr lang="cs-CZ" sz="4400"/>
              <a:t>Obvod lichoběžníku</a:t>
            </a:r>
            <a:br>
              <a:rPr lang="cs-CZ" sz="4800">
                <a:latin typeface="Comic Sans MS" pitchFamily="66" charset="0"/>
              </a:rPr>
            </a:br>
            <a:endParaRPr lang="cs-CZ" sz="3600">
              <a:latin typeface="Comic Sans MS" pitchFamily="66" charset="0"/>
            </a:endParaRPr>
          </a:p>
        </p:txBody>
      </p:sp>
      <p:sp>
        <p:nvSpPr>
          <p:cNvPr id="52227" name="Line 3"/>
          <p:cNvSpPr>
            <a:spLocks noChangeShapeType="1"/>
          </p:cNvSpPr>
          <p:nvPr/>
        </p:nvSpPr>
        <p:spPr bwMode="auto">
          <a:xfrm>
            <a:off x="2339975" y="4221163"/>
            <a:ext cx="37449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229" name="Line 5"/>
          <p:cNvSpPr>
            <a:spLocks noChangeShapeType="1"/>
          </p:cNvSpPr>
          <p:nvPr/>
        </p:nvSpPr>
        <p:spPr bwMode="auto">
          <a:xfrm flipH="1">
            <a:off x="3059113" y="2349500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230" name="Line 6"/>
          <p:cNvSpPr>
            <a:spLocks noChangeShapeType="1"/>
          </p:cNvSpPr>
          <p:nvPr/>
        </p:nvSpPr>
        <p:spPr bwMode="auto">
          <a:xfrm flipH="1">
            <a:off x="2339975" y="2349500"/>
            <a:ext cx="719138" cy="1871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3995738" y="4076700"/>
            <a:ext cx="720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5364163" y="2827338"/>
            <a:ext cx="720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3419475" y="1844675"/>
            <a:ext cx="720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2124075" y="2924175"/>
            <a:ext cx="720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>
            <a:off x="2339975" y="4221163"/>
            <a:ext cx="4537075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 flipH="1">
            <a:off x="3059113" y="2349500"/>
            <a:ext cx="1368425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237" name="Line 13"/>
          <p:cNvSpPr>
            <a:spLocks noChangeShapeType="1"/>
          </p:cNvSpPr>
          <p:nvPr/>
        </p:nvSpPr>
        <p:spPr bwMode="auto">
          <a:xfrm flipH="1">
            <a:off x="2339975" y="2349500"/>
            <a:ext cx="719138" cy="187166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 flipH="1" flipV="1">
            <a:off x="4427538" y="2349500"/>
            <a:ext cx="2449512" cy="187166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2051050" y="5516563"/>
            <a:ext cx="4465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 = a + b + c + d</a:t>
            </a:r>
          </a:p>
        </p:txBody>
      </p:sp>
      <p:sp>
        <p:nvSpPr>
          <p:cNvPr id="52240" name="Rectangle 16"/>
          <p:cNvSpPr>
            <a:spLocks noChangeArrowheads="1"/>
          </p:cNvSpPr>
          <p:nvPr/>
        </p:nvSpPr>
        <p:spPr bwMode="auto">
          <a:xfrm>
            <a:off x="827088" y="4724400"/>
            <a:ext cx="5761037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součet délek všech jeho stran</a:t>
            </a:r>
          </a:p>
        </p:txBody>
      </p:sp>
      <p:sp>
        <p:nvSpPr>
          <p:cNvPr id="52244" name="AutoShape 20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260350"/>
            <a:ext cx="288925" cy="3603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245" name="AutoShape 21"/>
          <p:cNvSpPr>
            <a:spLocks noChangeArrowheads="1"/>
          </p:cNvSpPr>
          <p:nvPr/>
        </p:nvSpPr>
        <p:spPr bwMode="auto">
          <a:xfrm>
            <a:off x="8459788" y="6381750"/>
            <a:ext cx="358775" cy="333375"/>
          </a:xfrm>
          <a:prstGeom prst="rightArrow">
            <a:avLst>
              <a:gd name="adj1" fmla="val 50000"/>
              <a:gd name="adj2" fmla="val 269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52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6" dur="1000"/>
                                        <p:tgtEl>
                                          <p:spTgt spid="52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1000"/>
                                        <p:tgtEl>
                                          <p:spTgt spid="52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1000"/>
                                        <p:tgtEl>
                                          <p:spTgt spid="52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52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2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2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2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2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1" grpId="0"/>
      <p:bldP spid="52232" grpId="0"/>
      <p:bldP spid="52233" grpId="0"/>
      <p:bldP spid="52235" grpId="0" animBg="1"/>
      <p:bldP spid="52236" grpId="0" animBg="1"/>
      <p:bldP spid="52237" grpId="0" animBg="1"/>
      <p:bldP spid="52238" grpId="0" animBg="1"/>
      <p:bldP spid="52239" grpId="0"/>
      <p:bldP spid="52240" grpId="0"/>
      <p:bldP spid="5224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9600" cy="647700"/>
          </a:xfrm>
        </p:spPr>
        <p:txBody>
          <a:bodyPr/>
          <a:lstStyle/>
          <a:p>
            <a:r>
              <a:rPr lang="cs-CZ" sz="3200"/>
              <a:t>Procvičení – obvod, vnitřní úhly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5538"/>
            <a:ext cx="6635750" cy="676275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cs-CZ" sz="2600"/>
              <a:t>1.  Určete obvod lichoběžníku KLMN</a:t>
            </a:r>
          </a:p>
        </p:txBody>
      </p:sp>
      <p:sp>
        <p:nvSpPr>
          <p:cNvPr id="66564" name="Freeform 4"/>
          <p:cNvSpPr>
            <a:spLocks/>
          </p:cNvSpPr>
          <p:nvPr/>
        </p:nvSpPr>
        <p:spPr bwMode="auto">
          <a:xfrm>
            <a:off x="971550" y="1989138"/>
            <a:ext cx="2592388" cy="1223962"/>
          </a:xfrm>
          <a:custGeom>
            <a:avLst/>
            <a:gdLst/>
            <a:ahLst/>
            <a:cxnLst>
              <a:cxn ang="0">
                <a:pos x="0" y="771"/>
              </a:cxn>
              <a:cxn ang="0">
                <a:pos x="1633" y="771"/>
              </a:cxn>
              <a:cxn ang="0">
                <a:pos x="1180" y="0"/>
              </a:cxn>
              <a:cxn ang="0">
                <a:pos x="227" y="0"/>
              </a:cxn>
              <a:cxn ang="0">
                <a:pos x="0" y="771"/>
              </a:cxn>
            </a:cxnLst>
            <a:rect l="0" t="0" r="r" b="b"/>
            <a:pathLst>
              <a:path w="1633" h="771">
                <a:moveTo>
                  <a:pt x="0" y="771"/>
                </a:moveTo>
                <a:lnTo>
                  <a:pt x="1633" y="771"/>
                </a:lnTo>
                <a:lnTo>
                  <a:pt x="1180" y="0"/>
                </a:lnTo>
                <a:lnTo>
                  <a:pt x="227" y="0"/>
                </a:lnTo>
                <a:lnTo>
                  <a:pt x="0" y="771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395288" y="3789363"/>
            <a:ext cx="5688012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cs-CZ" sz="2600">
                <a:effectLst>
                  <a:outerShdw blurRad="38100" dist="38100" dir="2700000" algn="tl">
                    <a:srgbClr val="FFFFFF"/>
                  </a:outerShdw>
                </a:effectLst>
              </a:rPr>
              <a:t>2.  Určete velikosti úhlů lichoběžníku</a:t>
            </a:r>
          </a:p>
        </p:txBody>
      </p:sp>
      <p:sp>
        <p:nvSpPr>
          <p:cNvPr id="66566" name="Text Box 6"/>
          <p:cNvSpPr txBox="1">
            <a:spLocks noChangeArrowheads="1"/>
          </p:cNvSpPr>
          <p:nvPr/>
        </p:nvSpPr>
        <p:spPr bwMode="auto">
          <a:xfrm>
            <a:off x="755650" y="3213100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K</a:t>
            </a: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982663" y="1701800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N</a:t>
            </a:r>
          </a:p>
        </p:txBody>
      </p:sp>
      <p:sp>
        <p:nvSpPr>
          <p:cNvPr id="66568" name="Text Box 8"/>
          <p:cNvSpPr txBox="1">
            <a:spLocks noChangeArrowheads="1"/>
          </p:cNvSpPr>
          <p:nvPr/>
        </p:nvSpPr>
        <p:spPr bwMode="auto">
          <a:xfrm>
            <a:off x="2771775" y="1766888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M</a:t>
            </a:r>
          </a:p>
        </p:txBody>
      </p:sp>
      <p:sp>
        <p:nvSpPr>
          <p:cNvPr id="66569" name="Text Box 9"/>
          <p:cNvSpPr txBox="1">
            <a:spLocks noChangeArrowheads="1"/>
          </p:cNvSpPr>
          <p:nvPr/>
        </p:nvSpPr>
        <p:spPr bwMode="auto">
          <a:xfrm>
            <a:off x="3419475" y="321310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L</a:t>
            </a:r>
          </a:p>
        </p:txBody>
      </p:sp>
      <p:sp>
        <p:nvSpPr>
          <p:cNvPr id="66570" name="Text Box 10"/>
          <p:cNvSpPr txBox="1">
            <a:spLocks noChangeArrowheads="1"/>
          </p:cNvSpPr>
          <p:nvPr/>
        </p:nvSpPr>
        <p:spPr bwMode="auto">
          <a:xfrm>
            <a:off x="5003800" y="2932113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K</a:t>
            </a:r>
          </a:p>
        </p:txBody>
      </p:sp>
      <p:sp>
        <p:nvSpPr>
          <p:cNvPr id="66571" name="Text Box 11"/>
          <p:cNvSpPr txBox="1">
            <a:spLocks noChangeArrowheads="1"/>
          </p:cNvSpPr>
          <p:nvPr/>
        </p:nvSpPr>
        <p:spPr bwMode="auto">
          <a:xfrm>
            <a:off x="6588125" y="2932113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L</a:t>
            </a:r>
          </a:p>
        </p:txBody>
      </p:sp>
      <p:sp>
        <p:nvSpPr>
          <p:cNvPr id="66572" name="Text Box 12"/>
          <p:cNvSpPr txBox="1">
            <a:spLocks noChangeArrowheads="1"/>
          </p:cNvSpPr>
          <p:nvPr/>
        </p:nvSpPr>
        <p:spPr bwMode="auto">
          <a:xfrm>
            <a:off x="7308850" y="1773238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M</a:t>
            </a:r>
          </a:p>
        </p:txBody>
      </p:sp>
      <p:sp>
        <p:nvSpPr>
          <p:cNvPr id="66573" name="Text Box 13"/>
          <p:cNvSpPr txBox="1">
            <a:spLocks noChangeArrowheads="1"/>
          </p:cNvSpPr>
          <p:nvPr/>
        </p:nvSpPr>
        <p:spPr bwMode="auto">
          <a:xfrm>
            <a:off x="4140200" y="1781175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N</a:t>
            </a:r>
          </a:p>
        </p:txBody>
      </p:sp>
      <p:sp>
        <p:nvSpPr>
          <p:cNvPr id="66574" name="AutoShape 14"/>
          <p:cNvSpPr>
            <a:spLocks noChangeArrowheads="1"/>
          </p:cNvSpPr>
          <p:nvPr/>
        </p:nvSpPr>
        <p:spPr bwMode="auto">
          <a:xfrm>
            <a:off x="4500563" y="1997075"/>
            <a:ext cx="2879725" cy="1008063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575" name="Text Box 15"/>
          <p:cNvSpPr txBox="1">
            <a:spLocks noChangeArrowheads="1"/>
          </p:cNvSpPr>
          <p:nvPr/>
        </p:nvSpPr>
        <p:spPr bwMode="auto">
          <a:xfrm>
            <a:off x="3203575" y="2492375"/>
            <a:ext cx="1081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b="1"/>
              <a:t>33 mm</a:t>
            </a:r>
          </a:p>
        </p:txBody>
      </p:sp>
      <p:sp>
        <p:nvSpPr>
          <p:cNvPr id="66576" name="Text Box 16"/>
          <p:cNvSpPr txBox="1">
            <a:spLocks noChangeArrowheads="1"/>
          </p:cNvSpPr>
          <p:nvPr/>
        </p:nvSpPr>
        <p:spPr bwMode="auto">
          <a:xfrm>
            <a:off x="1763713" y="3206750"/>
            <a:ext cx="10810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b="1"/>
              <a:t>66 mm</a:t>
            </a:r>
          </a:p>
        </p:txBody>
      </p:sp>
      <p:sp>
        <p:nvSpPr>
          <p:cNvPr id="66577" name="Text Box 17"/>
          <p:cNvSpPr txBox="1">
            <a:spLocks noChangeArrowheads="1"/>
          </p:cNvSpPr>
          <p:nvPr/>
        </p:nvSpPr>
        <p:spPr bwMode="auto">
          <a:xfrm>
            <a:off x="1692275" y="1628775"/>
            <a:ext cx="1081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b="1"/>
              <a:t>40 mm</a:t>
            </a:r>
          </a:p>
        </p:txBody>
      </p:sp>
      <p:sp>
        <p:nvSpPr>
          <p:cNvPr id="66578" name="Text Box 18"/>
          <p:cNvSpPr txBox="1">
            <a:spLocks noChangeArrowheads="1"/>
          </p:cNvSpPr>
          <p:nvPr/>
        </p:nvSpPr>
        <p:spPr bwMode="auto">
          <a:xfrm>
            <a:off x="323850" y="2709863"/>
            <a:ext cx="10810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b="1"/>
              <a:t>26 mm</a:t>
            </a:r>
          </a:p>
        </p:txBody>
      </p:sp>
      <p:sp>
        <p:nvSpPr>
          <p:cNvPr id="66579" name="Text Box 19"/>
          <p:cNvSpPr txBox="1">
            <a:spLocks noChangeArrowheads="1"/>
          </p:cNvSpPr>
          <p:nvPr/>
        </p:nvSpPr>
        <p:spPr bwMode="auto">
          <a:xfrm>
            <a:off x="6877050" y="2492375"/>
            <a:ext cx="1081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b="1"/>
              <a:t>3 cm</a:t>
            </a:r>
          </a:p>
        </p:txBody>
      </p:sp>
      <p:sp>
        <p:nvSpPr>
          <p:cNvPr id="66580" name="Text Box 20"/>
          <p:cNvSpPr txBox="1">
            <a:spLocks noChangeArrowheads="1"/>
          </p:cNvSpPr>
          <p:nvPr/>
        </p:nvSpPr>
        <p:spPr bwMode="auto">
          <a:xfrm>
            <a:off x="5507038" y="2932113"/>
            <a:ext cx="10810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b="1"/>
              <a:t>3,5 cm</a:t>
            </a:r>
          </a:p>
        </p:txBody>
      </p:sp>
      <p:sp>
        <p:nvSpPr>
          <p:cNvPr id="66581" name="Text Box 21"/>
          <p:cNvSpPr txBox="1">
            <a:spLocks noChangeArrowheads="1"/>
          </p:cNvSpPr>
          <p:nvPr/>
        </p:nvSpPr>
        <p:spPr bwMode="auto">
          <a:xfrm>
            <a:off x="5580063" y="1628775"/>
            <a:ext cx="10810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b="1"/>
              <a:t>7 cm</a:t>
            </a:r>
          </a:p>
        </p:txBody>
      </p:sp>
      <p:sp>
        <p:nvSpPr>
          <p:cNvPr id="66582" name="Arc 22"/>
          <p:cNvSpPr>
            <a:spLocks/>
          </p:cNvSpPr>
          <p:nvPr/>
        </p:nvSpPr>
        <p:spPr bwMode="auto">
          <a:xfrm>
            <a:off x="5148263" y="2860675"/>
            <a:ext cx="287337" cy="144463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583" name="Arc 23"/>
          <p:cNvSpPr>
            <a:spLocks/>
          </p:cNvSpPr>
          <p:nvPr/>
        </p:nvSpPr>
        <p:spPr bwMode="auto">
          <a:xfrm rot="17978611">
            <a:off x="6516688" y="2860675"/>
            <a:ext cx="287337" cy="144463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584" name="Text Box 24"/>
          <p:cNvSpPr txBox="1">
            <a:spLocks noChangeArrowheads="1"/>
          </p:cNvSpPr>
          <p:nvPr/>
        </p:nvSpPr>
        <p:spPr bwMode="auto">
          <a:xfrm>
            <a:off x="5364163" y="235585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shodné úhly</a:t>
            </a:r>
          </a:p>
        </p:txBody>
      </p:sp>
      <p:sp>
        <p:nvSpPr>
          <p:cNvPr id="66585" name="Line 25"/>
          <p:cNvSpPr>
            <a:spLocks noChangeShapeType="1"/>
          </p:cNvSpPr>
          <p:nvPr/>
        </p:nvSpPr>
        <p:spPr bwMode="auto">
          <a:xfrm flipH="1">
            <a:off x="5364163" y="2644775"/>
            <a:ext cx="5762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6586" name="Line 26"/>
          <p:cNvSpPr>
            <a:spLocks noChangeShapeType="1"/>
          </p:cNvSpPr>
          <p:nvPr/>
        </p:nvSpPr>
        <p:spPr bwMode="auto">
          <a:xfrm>
            <a:off x="6156325" y="2644775"/>
            <a:ext cx="4318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6587" name="Freeform 27"/>
          <p:cNvSpPr>
            <a:spLocks/>
          </p:cNvSpPr>
          <p:nvPr/>
        </p:nvSpPr>
        <p:spPr bwMode="auto">
          <a:xfrm>
            <a:off x="900113" y="4430713"/>
            <a:ext cx="2663825" cy="1008062"/>
          </a:xfrm>
          <a:custGeom>
            <a:avLst/>
            <a:gdLst/>
            <a:ahLst/>
            <a:cxnLst>
              <a:cxn ang="0">
                <a:pos x="317" y="771"/>
              </a:cxn>
              <a:cxn ang="0">
                <a:pos x="1678" y="771"/>
              </a:cxn>
              <a:cxn ang="0">
                <a:pos x="1043" y="0"/>
              </a:cxn>
              <a:cxn ang="0">
                <a:pos x="0" y="0"/>
              </a:cxn>
              <a:cxn ang="0">
                <a:pos x="317" y="771"/>
              </a:cxn>
            </a:cxnLst>
            <a:rect l="0" t="0" r="r" b="b"/>
            <a:pathLst>
              <a:path w="1678" h="771">
                <a:moveTo>
                  <a:pt x="317" y="771"/>
                </a:moveTo>
                <a:lnTo>
                  <a:pt x="1678" y="771"/>
                </a:lnTo>
                <a:lnTo>
                  <a:pt x="1043" y="0"/>
                </a:lnTo>
                <a:lnTo>
                  <a:pt x="0" y="0"/>
                </a:lnTo>
                <a:lnTo>
                  <a:pt x="317" y="771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6588" name="Freeform 28"/>
          <p:cNvSpPr>
            <a:spLocks/>
          </p:cNvSpPr>
          <p:nvPr/>
        </p:nvSpPr>
        <p:spPr bwMode="auto">
          <a:xfrm>
            <a:off x="4765675" y="4437063"/>
            <a:ext cx="2663825" cy="1223962"/>
          </a:xfrm>
          <a:custGeom>
            <a:avLst/>
            <a:gdLst/>
            <a:ahLst/>
            <a:cxnLst>
              <a:cxn ang="0">
                <a:pos x="0" y="771"/>
              </a:cxn>
              <a:cxn ang="0">
                <a:pos x="1678" y="771"/>
              </a:cxn>
              <a:cxn ang="0">
                <a:pos x="726" y="0"/>
              </a:cxn>
              <a:cxn ang="0">
                <a:pos x="0" y="0"/>
              </a:cxn>
              <a:cxn ang="0">
                <a:pos x="0" y="771"/>
              </a:cxn>
            </a:cxnLst>
            <a:rect l="0" t="0" r="r" b="b"/>
            <a:pathLst>
              <a:path w="1678" h="771">
                <a:moveTo>
                  <a:pt x="0" y="771"/>
                </a:moveTo>
                <a:lnTo>
                  <a:pt x="1678" y="771"/>
                </a:lnTo>
                <a:lnTo>
                  <a:pt x="726" y="0"/>
                </a:lnTo>
                <a:lnTo>
                  <a:pt x="0" y="0"/>
                </a:lnTo>
                <a:lnTo>
                  <a:pt x="0" y="771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6589" name="Arc 29"/>
          <p:cNvSpPr>
            <a:spLocks/>
          </p:cNvSpPr>
          <p:nvPr/>
        </p:nvSpPr>
        <p:spPr bwMode="auto">
          <a:xfrm rot="15309827" flipV="1">
            <a:off x="1257300" y="5232400"/>
            <a:ext cx="496888" cy="344488"/>
          </a:xfrm>
          <a:custGeom>
            <a:avLst/>
            <a:gdLst>
              <a:gd name="G0" fmla="+- 0 0 0"/>
              <a:gd name="G1" fmla="+- 20727 0 0"/>
              <a:gd name="G2" fmla="+- 21600 0 0"/>
              <a:gd name="T0" fmla="*/ 6080 w 21600"/>
              <a:gd name="T1" fmla="*/ 0 h 20808"/>
              <a:gd name="T2" fmla="*/ 21600 w 21600"/>
              <a:gd name="T3" fmla="*/ 20808 h 20808"/>
              <a:gd name="T4" fmla="*/ 0 w 21600"/>
              <a:gd name="T5" fmla="*/ 20727 h 208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0808" fill="none" extrusionOk="0">
                <a:moveTo>
                  <a:pt x="6079" y="0"/>
                </a:moveTo>
                <a:cubicBezTo>
                  <a:pt x="15279" y="2699"/>
                  <a:pt x="21600" y="11139"/>
                  <a:pt x="21600" y="20727"/>
                </a:cubicBezTo>
                <a:cubicBezTo>
                  <a:pt x="21600" y="20753"/>
                  <a:pt x="21599" y="20780"/>
                  <a:pt x="21599" y="20807"/>
                </a:cubicBezTo>
              </a:path>
              <a:path w="21600" h="20808" stroke="0" extrusionOk="0">
                <a:moveTo>
                  <a:pt x="6079" y="0"/>
                </a:moveTo>
                <a:cubicBezTo>
                  <a:pt x="15279" y="2699"/>
                  <a:pt x="21600" y="11139"/>
                  <a:pt x="21600" y="20727"/>
                </a:cubicBezTo>
                <a:cubicBezTo>
                  <a:pt x="21600" y="20753"/>
                  <a:pt x="21599" y="20780"/>
                  <a:pt x="21599" y="20807"/>
                </a:cubicBezTo>
                <a:lnTo>
                  <a:pt x="0" y="2072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590" name="Arc 30"/>
          <p:cNvSpPr>
            <a:spLocks/>
          </p:cNvSpPr>
          <p:nvPr/>
        </p:nvSpPr>
        <p:spPr bwMode="auto">
          <a:xfrm rot="9858352" flipV="1">
            <a:off x="6708775" y="5229225"/>
            <a:ext cx="496888" cy="349250"/>
          </a:xfrm>
          <a:custGeom>
            <a:avLst/>
            <a:gdLst>
              <a:gd name="G0" fmla="+- 0 0 0"/>
              <a:gd name="G1" fmla="+- 19331 0 0"/>
              <a:gd name="G2" fmla="+- 21600 0 0"/>
              <a:gd name="T0" fmla="*/ 9636 w 21600"/>
              <a:gd name="T1" fmla="*/ 0 h 21163"/>
              <a:gd name="T2" fmla="*/ 21522 w 21600"/>
              <a:gd name="T3" fmla="*/ 21163 h 21163"/>
              <a:gd name="T4" fmla="*/ 0 w 21600"/>
              <a:gd name="T5" fmla="*/ 19331 h 21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163" fill="none" extrusionOk="0">
                <a:moveTo>
                  <a:pt x="9636" y="-1"/>
                </a:moveTo>
                <a:cubicBezTo>
                  <a:pt x="16966" y="3653"/>
                  <a:pt x="21600" y="11140"/>
                  <a:pt x="21600" y="19331"/>
                </a:cubicBezTo>
                <a:cubicBezTo>
                  <a:pt x="21600" y="19942"/>
                  <a:pt x="21574" y="20553"/>
                  <a:pt x="21522" y="21163"/>
                </a:cubicBezTo>
              </a:path>
              <a:path w="21600" h="21163" stroke="0" extrusionOk="0">
                <a:moveTo>
                  <a:pt x="9636" y="-1"/>
                </a:moveTo>
                <a:cubicBezTo>
                  <a:pt x="16966" y="3653"/>
                  <a:pt x="21600" y="11140"/>
                  <a:pt x="21600" y="19331"/>
                </a:cubicBezTo>
                <a:cubicBezTo>
                  <a:pt x="21600" y="19942"/>
                  <a:pt x="21574" y="20553"/>
                  <a:pt x="21522" y="21163"/>
                </a:cubicBezTo>
                <a:lnTo>
                  <a:pt x="0" y="19331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591" name="Arc 31"/>
          <p:cNvSpPr>
            <a:spLocks/>
          </p:cNvSpPr>
          <p:nvPr/>
        </p:nvSpPr>
        <p:spPr bwMode="auto">
          <a:xfrm rot="370666" flipV="1">
            <a:off x="973138" y="4357688"/>
            <a:ext cx="495300" cy="346075"/>
          </a:xfrm>
          <a:custGeom>
            <a:avLst/>
            <a:gdLst>
              <a:gd name="G0" fmla="+- 0 0 0"/>
              <a:gd name="G1" fmla="+- 20968 0 0"/>
              <a:gd name="G2" fmla="+- 21600 0 0"/>
              <a:gd name="T0" fmla="*/ 5186 w 21498"/>
              <a:gd name="T1" fmla="*/ 0 h 20968"/>
              <a:gd name="T2" fmla="*/ 21498 w 21498"/>
              <a:gd name="T3" fmla="*/ 18869 h 20968"/>
              <a:gd name="T4" fmla="*/ 0 w 21498"/>
              <a:gd name="T5" fmla="*/ 20968 h 20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98" h="20968" fill="none" extrusionOk="0">
                <a:moveTo>
                  <a:pt x="5186" y="-1"/>
                </a:moveTo>
                <a:cubicBezTo>
                  <a:pt x="14072" y="2197"/>
                  <a:pt x="20608" y="9758"/>
                  <a:pt x="21497" y="18869"/>
                </a:cubicBezTo>
              </a:path>
              <a:path w="21498" h="20968" stroke="0" extrusionOk="0">
                <a:moveTo>
                  <a:pt x="5186" y="-1"/>
                </a:moveTo>
                <a:cubicBezTo>
                  <a:pt x="14072" y="2197"/>
                  <a:pt x="20608" y="9758"/>
                  <a:pt x="21497" y="18869"/>
                </a:cubicBezTo>
                <a:lnTo>
                  <a:pt x="0" y="2096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592" name="Arc 32"/>
          <p:cNvSpPr>
            <a:spLocks/>
          </p:cNvSpPr>
          <p:nvPr/>
        </p:nvSpPr>
        <p:spPr bwMode="auto">
          <a:xfrm rot="3365189" flipV="1">
            <a:off x="5564981" y="4285457"/>
            <a:ext cx="496887" cy="368300"/>
          </a:xfrm>
          <a:custGeom>
            <a:avLst/>
            <a:gdLst>
              <a:gd name="G0" fmla="+- 0 0 0"/>
              <a:gd name="G1" fmla="+- 20968 0 0"/>
              <a:gd name="G2" fmla="+- 21600 0 0"/>
              <a:gd name="T0" fmla="*/ 5186 w 21600"/>
              <a:gd name="T1" fmla="*/ 0 h 22269"/>
              <a:gd name="T2" fmla="*/ 21561 w 21600"/>
              <a:gd name="T3" fmla="*/ 22269 h 22269"/>
              <a:gd name="T4" fmla="*/ 0 w 21600"/>
              <a:gd name="T5" fmla="*/ 20968 h 22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2269" fill="none" extrusionOk="0">
                <a:moveTo>
                  <a:pt x="5186" y="-1"/>
                </a:moveTo>
                <a:cubicBezTo>
                  <a:pt x="14827" y="2384"/>
                  <a:pt x="21600" y="11036"/>
                  <a:pt x="21600" y="20968"/>
                </a:cubicBezTo>
                <a:cubicBezTo>
                  <a:pt x="21600" y="21401"/>
                  <a:pt x="21586" y="21835"/>
                  <a:pt x="21560" y="22268"/>
                </a:cubicBezTo>
              </a:path>
              <a:path w="21600" h="22269" stroke="0" extrusionOk="0">
                <a:moveTo>
                  <a:pt x="5186" y="-1"/>
                </a:moveTo>
                <a:cubicBezTo>
                  <a:pt x="14827" y="2384"/>
                  <a:pt x="21600" y="11036"/>
                  <a:pt x="21600" y="20968"/>
                </a:cubicBezTo>
                <a:cubicBezTo>
                  <a:pt x="21600" y="21401"/>
                  <a:pt x="21586" y="21835"/>
                  <a:pt x="21560" y="22268"/>
                </a:cubicBezTo>
                <a:lnTo>
                  <a:pt x="0" y="2096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593" name="Text Box 33"/>
          <p:cNvSpPr txBox="1">
            <a:spLocks noChangeArrowheads="1"/>
          </p:cNvSpPr>
          <p:nvPr/>
        </p:nvSpPr>
        <p:spPr bwMode="auto">
          <a:xfrm>
            <a:off x="4908550" y="45085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>
                <a:cs typeface="Times New Roman" pitchFamily="18" charset="0"/>
              </a:rPr>
              <a:t>δ</a:t>
            </a:r>
          </a:p>
        </p:txBody>
      </p:sp>
      <p:sp>
        <p:nvSpPr>
          <p:cNvPr id="66594" name="Text Box 34"/>
          <p:cNvSpPr txBox="1">
            <a:spLocks noChangeArrowheads="1"/>
          </p:cNvSpPr>
          <p:nvPr/>
        </p:nvSpPr>
        <p:spPr bwMode="auto">
          <a:xfrm>
            <a:off x="1260475" y="4502150"/>
            <a:ext cx="358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>
                <a:cs typeface="Times New Roman" pitchFamily="18" charset="0"/>
              </a:rPr>
              <a:t>α</a:t>
            </a:r>
          </a:p>
        </p:txBody>
      </p:sp>
      <p:sp>
        <p:nvSpPr>
          <p:cNvPr id="66595" name="Text Box 35"/>
          <p:cNvSpPr txBox="1">
            <a:spLocks noChangeArrowheads="1"/>
          </p:cNvSpPr>
          <p:nvPr/>
        </p:nvSpPr>
        <p:spPr bwMode="auto">
          <a:xfrm>
            <a:off x="2124075" y="45085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>
                <a:cs typeface="Times New Roman" pitchFamily="18" charset="0"/>
              </a:rPr>
              <a:t>β</a:t>
            </a:r>
          </a:p>
        </p:txBody>
      </p:sp>
      <p:sp>
        <p:nvSpPr>
          <p:cNvPr id="66596" name="Text Box 36"/>
          <p:cNvSpPr txBox="1">
            <a:spLocks noChangeArrowheads="1"/>
          </p:cNvSpPr>
          <p:nvPr/>
        </p:nvSpPr>
        <p:spPr bwMode="auto">
          <a:xfrm>
            <a:off x="6492875" y="5192713"/>
            <a:ext cx="288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>
                <a:cs typeface="Times New Roman" pitchFamily="18" charset="0"/>
              </a:rPr>
              <a:t>γ</a:t>
            </a:r>
          </a:p>
        </p:txBody>
      </p:sp>
      <p:sp>
        <p:nvSpPr>
          <p:cNvPr id="66597" name="Arc 37"/>
          <p:cNvSpPr>
            <a:spLocks/>
          </p:cNvSpPr>
          <p:nvPr/>
        </p:nvSpPr>
        <p:spPr bwMode="auto">
          <a:xfrm rot="9858352" flipV="1">
            <a:off x="2990850" y="5080000"/>
            <a:ext cx="496888" cy="319088"/>
          </a:xfrm>
          <a:custGeom>
            <a:avLst/>
            <a:gdLst>
              <a:gd name="G0" fmla="+- 0 0 0"/>
              <a:gd name="G1" fmla="+- 19331 0 0"/>
              <a:gd name="G2" fmla="+- 21600 0 0"/>
              <a:gd name="T0" fmla="*/ 9636 w 21600"/>
              <a:gd name="T1" fmla="*/ 0 h 19333"/>
              <a:gd name="T2" fmla="*/ 21600 w 21600"/>
              <a:gd name="T3" fmla="*/ 19333 h 19333"/>
              <a:gd name="T4" fmla="*/ 0 w 21600"/>
              <a:gd name="T5" fmla="*/ 19331 h 193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9333" fill="none" extrusionOk="0">
                <a:moveTo>
                  <a:pt x="9636" y="-1"/>
                </a:moveTo>
                <a:cubicBezTo>
                  <a:pt x="16966" y="3653"/>
                  <a:pt x="21600" y="11140"/>
                  <a:pt x="21600" y="19331"/>
                </a:cubicBezTo>
                <a:cubicBezTo>
                  <a:pt x="21600" y="19331"/>
                  <a:pt x="21599" y="19332"/>
                  <a:pt x="21599" y="19332"/>
                </a:cubicBezTo>
              </a:path>
              <a:path w="21600" h="19333" stroke="0" extrusionOk="0">
                <a:moveTo>
                  <a:pt x="9636" y="-1"/>
                </a:moveTo>
                <a:cubicBezTo>
                  <a:pt x="16966" y="3653"/>
                  <a:pt x="21600" y="11140"/>
                  <a:pt x="21600" y="19331"/>
                </a:cubicBezTo>
                <a:cubicBezTo>
                  <a:pt x="21600" y="19331"/>
                  <a:pt x="21599" y="19332"/>
                  <a:pt x="21599" y="19332"/>
                </a:cubicBezTo>
                <a:lnTo>
                  <a:pt x="0" y="19331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598" name="Arc 38"/>
          <p:cNvSpPr>
            <a:spLocks/>
          </p:cNvSpPr>
          <p:nvPr/>
        </p:nvSpPr>
        <p:spPr bwMode="auto">
          <a:xfrm rot="3312301" flipV="1">
            <a:off x="2132806" y="4285457"/>
            <a:ext cx="496887" cy="368300"/>
          </a:xfrm>
          <a:custGeom>
            <a:avLst/>
            <a:gdLst>
              <a:gd name="G0" fmla="+- 0 0 0"/>
              <a:gd name="G1" fmla="+- 20968 0 0"/>
              <a:gd name="G2" fmla="+- 21600 0 0"/>
              <a:gd name="T0" fmla="*/ 5186 w 21600"/>
              <a:gd name="T1" fmla="*/ 0 h 22269"/>
              <a:gd name="T2" fmla="*/ 21561 w 21600"/>
              <a:gd name="T3" fmla="*/ 22269 h 22269"/>
              <a:gd name="T4" fmla="*/ 0 w 21600"/>
              <a:gd name="T5" fmla="*/ 20968 h 22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2269" fill="none" extrusionOk="0">
                <a:moveTo>
                  <a:pt x="5186" y="-1"/>
                </a:moveTo>
                <a:cubicBezTo>
                  <a:pt x="14827" y="2384"/>
                  <a:pt x="21600" y="11036"/>
                  <a:pt x="21600" y="20968"/>
                </a:cubicBezTo>
                <a:cubicBezTo>
                  <a:pt x="21600" y="21401"/>
                  <a:pt x="21586" y="21835"/>
                  <a:pt x="21560" y="22268"/>
                </a:cubicBezTo>
              </a:path>
              <a:path w="21600" h="22269" stroke="0" extrusionOk="0">
                <a:moveTo>
                  <a:pt x="5186" y="-1"/>
                </a:moveTo>
                <a:cubicBezTo>
                  <a:pt x="14827" y="2384"/>
                  <a:pt x="21600" y="11036"/>
                  <a:pt x="21600" y="20968"/>
                </a:cubicBezTo>
                <a:cubicBezTo>
                  <a:pt x="21600" y="21401"/>
                  <a:pt x="21586" y="21835"/>
                  <a:pt x="21560" y="22268"/>
                </a:cubicBezTo>
                <a:lnTo>
                  <a:pt x="0" y="2096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599" name="Arc 39"/>
          <p:cNvSpPr>
            <a:spLocks/>
          </p:cNvSpPr>
          <p:nvPr/>
        </p:nvSpPr>
        <p:spPr bwMode="auto">
          <a:xfrm>
            <a:off x="4716463" y="5373688"/>
            <a:ext cx="336550" cy="287337"/>
          </a:xfrm>
          <a:custGeom>
            <a:avLst/>
            <a:gdLst>
              <a:gd name="G0" fmla="+- 0 0 0"/>
              <a:gd name="G1" fmla="+- 21476 0 0"/>
              <a:gd name="G2" fmla="+- 21600 0 0"/>
              <a:gd name="T0" fmla="*/ 2312 w 21600"/>
              <a:gd name="T1" fmla="*/ 0 h 21476"/>
              <a:gd name="T2" fmla="*/ 21600 w 21600"/>
              <a:gd name="T3" fmla="*/ 21476 h 21476"/>
              <a:gd name="T4" fmla="*/ 0 w 21600"/>
              <a:gd name="T5" fmla="*/ 21476 h 21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476" fill="none" extrusionOk="0">
                <a:moveTo>
                  <a:pt x="2311" y="0"/>
                </a:moveTo>
                <a:cubicBezTo>
                  <a:pt x="13283" y="1181"/>
                  <a:pt x="21600" y="10441"/>
                  <a:pt x="21600" y="21476"/>
                </a:cubicBezTo>
              </a:path>
              <a:path w="21600" h="21476" stroke="0" extrusionOk="0">
                <a:moveTo>
                  <a:pt x="2311" y="0"/>
                </a:moveTo>
                <a:cubicBezTo>
                  <a:pt x="13283" y="1181"/>
                  <a:pt x="21600" y="10441"/>
                  <a:pt x="21600" y="21476"/>
                </a:cubicBezTo>
                <a:lnTo>
                  <a:pt x="0" y="21476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600" name="Oval 40"/>
          <p:cNvSpPr>
            <a:spLocks noChangeArrowheads="1"/>
          </p:cNvSpPr>
          <p:nvPr/>
        </p:nvSpPr>
        <p:spPr bwMode="auto">
          <a:xfrm flipH="1">
            <a:off x="4837113" y="5516563"/>
            <a:ext cx="71437" cy="84137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601" name="Arc 41"/>
          <p:cNvSpPr>
            <a:spLocks/>
          </p:cNvSpPr>
          <p:nvPr/>
        </p:nvSpPr>
        <p:spPr bwMode="auto">
          <a:xfrm rot="5008330">
            <a:off x="4737101" y="4479925"/>
            <a:ext cx="349250" cy="288925"/>
          </a:xfrm>
          <a:custGeom>
            <a:avLst/>
            <a:gdLst>
              <a:gd name="G0" fmla="+- 785 0 0"/>
              <a:gd name="G1" fmla="+- 21600 0 0"/>
              <a:gd name="G2" fmla="+- 21600 0 0"/>
              <a:gd name="T0" fmla="*/ 0 w 22385"/>
              <a:gd name="T1" fmla="*/ 14 h 21600"/>
              <a:gd name="T2" fmla="*/ 22385 w 22385"/>
              <a:gd name="T3" fmla="*/ 21600 h 21600"/>
              <a:gd name="T4" fmla="*/ 785 w 22385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385" h="21600" fill="none" extrusionOk="0">
                <a:moveTo>
                  <a:pt x="0" y="14"/>
                </a:moveTo>
                <a:cubicBezTo>
                  <a:pt x="261" y="4"/>
                  <a:pt x="523" y="-1"/>
                  <a:pt x="785" y="0"/>
                </a:cubicBezTo>
                <a:cubicBezTo>
                  <a:pt x="12714" y="0"/>
                  <a:pt x="22385" y="9670"/>
                  <a:pt x="22385" y="21600"/>
                </a:cubicBezTo>
              </a:path>
              <a:path w="22385" h="21600" stroke="0" extrusionOk="0">
                <a:moveTo>
                  <a:pt x="0" y="14"/>
                </a:moveTo>
                <a:cubicBezTo>
                  <a:pt x="261" y="4"/>
                  <a:pt x="523" y="-1"/>
                  <a:pt x="785" y="0"/>
                </a:cubicBezTo>
                <a:cubicBezTo>
                  <a:pt x="12714" y="0"/>
                  <a:pt x="22385" y="9670"/>
                  <a:pt x="22385" y="21600"/>
                </a:cubicBezTo>
                <a:lnTo>
                  <a:pt x="785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602" name="Text Box 42"/>
          <p:cNvSpPr txBox="1">
            <a:spLocks noChangeArrowheads="1"/>
          </p:cNvSpPr>
          <p:nvPr/>
        </p:nvSpPr>
        <p:spPr bwMode="auto">
          <a:xfrm>
            <a:off x="5340350" y="4508500"/>
            <a:ext cx="720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cs typeface="Times New Roman" pitchFamily="18" charset="0"/>
              </a:rPr>
              <a:t>140</a:t>
            </a:r>
            <a:r>
              <a:rPr lang="cs-CZ" sz="2000" b="1" baseline="30000">
                <a:cs typeface="Times New Roman" pitchFamily="18" charset="0"/>
              </a:rPr>
              <a:t>o</a:t>
            </a:r>
            <a:endParaRPr lang="el-GR" sz="2000" b="1" baseline="30000">
              <a:cs typeface="Times New Roman" pitchFamily="18" charset="0"/>
            </a:endParaRPr>
          </a:p>
        </p:txBody>
      </p:sp>
      <p:sp>
        <p:nvSpPr>
          <p:cNvPr id="66603" name="Text Box 43"/>
          <p:cNvSpPr txBox="1">
            <a:spLocks noChangeArrowheads="1"/>
          </p:cNvSpPr>
          <p:nvPr/>
        </p:nvSpPr>
        <p:spPr bwMode="auto">
          <a:xfrm>
            <a:off x="2628900" y="5005388"/>
            <a:ext cx="576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cs typeface="Times New Roman" pitchFamily="18" charset="0"/>
              </a:rPr>
              <a:t>35</a:t>
            </a:r>
            <a:r>
              <a:rPr lang="cs-CZ" sz="2000" b="1" baseline="30000">
                <a:cs typeface="Times New Roman" pitchFamily="18" charset="0"/>
              </a:rPr>
              <a:t>o</a:t>
            </a:r>
            <a:endParaRPr lang="el-GR" sz="2000" b="1" baseline="30000">
              <a:cs typeface="Times New Roman" pitchFamily="18" charset="0"/>
            </a:endParaRPr>
          </a:p>
        </p:txBody>
      </p:sp>
      <p:sp>
        <p:nvSpPr>
          <p:cNvPr id="66604" name="Text Box 44"/>
          <p:cNvSpPr txBox="1">
            <a:spLocks noChangeArrowheads="1"/>
          </p:cNvSpPr>
          <p:nvPr/>
        </p:nvSpPr>
        <p:spPr bwMode="auto">
          <a:xfrm>
            <a:off x="1404938" y="4933950"/>
            <a:ext cx="720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cs typeface="Times New Roman" pitchFamily="18" charset="0"/>
              </a:rPr>
              <a:t>110</a:t>
            </a:r>
            <a:r>
              <a:rPr lang="cs-CZ" sz="2000" b="1" baseline="30000">
                <a:cs typeface="Times New Roman" pitchFamily="18" charset="0"/>
              </a:rPr>
              <a:t>o</a:t>
            </a:r>
            <a:endParaRPr lang="el-GR" sz="2000" b="1" baseline="30000">
              <a:cs typeface="Times New Roman" pitchFamily="18" charset="0"/>
            </a:endParaRPr>
          </a:p>
        </p:txBody>
      </p:sp>
      <p:sp>
        <p:nvSpPr>
          <p:cNvPr id="66605" name="Text Box 45"/>
          <p:cNvSpPr txBox="1">
            <a:spLocks noChangeArrowheads="1"/>
          </p:cNvSpPr>
          <p:nvPr/>
        </p:nvSpPr>
        <p:spPr bwMode="auto">
          <a:xfrm>
            <a:off x="3708400" y="3284538"/>
            <a:ext cx="1728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 = 165 mm</a:t>
            </a:r>
          </a:p>
        </p:txBody>
      </p:sp>
      <p:sp>
        <p:nvSpPr>
          <p:cNvPr id="66606" name="Text Box 46"/>
          <p:cNvSpPr txBox="1">
            <a:spLocks noChangeArrowheads="1"/>
          </p:cNvSpPr>
          <p:nvPr/>
        </p:nvSpPr>
        <p:spPr bwMode="auto">
          <a:xfrm>
            <a:off x="7164388" y="3284538"/>
            <a:ext cx="1728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 = 16,5 cm</a:t>
            </a:r>
          </a:p>
        </p:txBody>
      </p:sp>
      <p:sp>
        <p:nvSpPr>
          <p:cNvPr id="66607" name="Text Box 47"/>
          <p:cNvSpPr txBox="1">
            <a:spLocks noChangeArrowheads="1"/>
          </p:cNvSpPr>
          <p:nvPr/>
        </p:nvSpPr>
        <p:spPr bwMode="auto">
          <a:xfrm>
            <a:off x="827088" y="5661025"/>
            <a:ext cx="1152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α</a:t>
            </a:r>
            <a:r>
              <a:rPr lang="cs-CZ" sz="20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= 70</a:t>
            </a:r>
            <a:r>
              <a:rPr lang="cs-CZ" sz="2000" b="1" baseline="300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o</a:t>
            </a:r>
            <a:endParaRPr lang="el-GR" sz="2000" b="1" baseline="3000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66608" name="Text Box 48"/>
          <p:cNvSpPr txBox="1">
            <a:spLocks noChangeArrowheads="1"/>
          </p:cNvSpPr>
          <p:nvPr/>
        </p:nvSpPr>
        <p:spPr bwMode="auto">
          <a:xfrm>
            <a:off x="2411413" y="5661025"/>
            <a:ext cx="1152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β = 145</a:t>
            </a:r>
            <a:r>
              <a:rPr lang="cs-CZ" sz="2000" b="1" baseline="300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o</a:t>
            </a:r>
            <a:endParaRPr lang="el-GR" sz="2000" b="1" baseline="3000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66609" name="Text Box 49"/>
          <p:cNvSpPr txBox="1">
            <a:spLocks noChangeArrowheads="1"/>
          </p:cNvSpPr>
          <p:nvPr/>
        </p:nvSpPr>
        <p:spPr bwMode="auto">
          <a:xfrm>
            <a:off x="6372225" y="5734050"/>
            <a:ext cx="1152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δ = 90</a:t>
            </a:r>
            <a:r>
              <a:rPr lang="cs-CZ" sz="2000" b="1" baseline="300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o</a:t>
            </a:r>
            <a:endParaRPr lang="el-GR" sz="2000" b="1" baseline="3000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66610" name="Text Box 50"/>
          <p:cNvSpPr txBox="1">
            <a:spLocks noChangeArrowheads="1"/>
          </p:cNvSpPr>
          <p:nvPr/>
        </p:nvSpPr>
        <p:spPr bwMode="auto">
          <a:xfrm>
            <a:off x="4859338" y="5734050"/>
            <a:ext cx="1152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γ = 40</a:t>
            </a:r>
            <a:r>
              <a:rPr lang="cs-CZ" sz="2000" b="1" baseline="300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o</a:t>
            </a:r>
            <a:endParaRPr lang="el-GR" sz="2000" b="1" baseline="3000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66611" name="AutoShape 51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260350"/>
            <a:ext cx="288925" cy="3603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612" name="AutoShape 52"/>
          <p:cNvSpPr>
            <a:spLocks noChangeArrowheads="1"/>
          </p:cNvSpPr>
          <p:nvPr/>
        </p:nvSpPr>
        <p:spPr bwMode="auto">
          <a:xfrm>
            <a:off x="8459788" y="6381750"/>
            <a:ext cx="358775" cy="333375"/>
          </a:xfrm>
          <a:prstGeom prst="rightArrow">
            <a:avLst>
              <a:gd name="adj1" fmla="val 50000"/>
              <a:gd name="adj2" fmla="val 269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6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6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6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6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6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66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6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605" grpId="0"/>
      <p:bldP spid="66606" grpId="0"/>
      <p:bldP spid="66607" grpId="0"/>
      <p:bldP spid="66608" grpId="0"/>
      <p:bldP spid="66609" grpId="0"/>
      <p:bldP spid="66610" grpId="0"/>
      <p:bldP spid="6661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78" name="Freeform 70"/>
          <p:cNvSpPr>
            <a:spLocks/>
          </p:cNvSpPr>
          <p:nvPr/>
        </p:nvSpPr>
        <p:spPr bwMode="auto">
          <a:xfrm>
            <a:off x="1258888" y="1557338"/>
            <a:ext cx="3384550" cy="1727200"/>
          </a:xfrm>
          <a:custGeom>
            <a:avLst/>
            <a:gdLst/>
            <a:ahLst/>
            <a:cxnLst>
              <a:cxn ang="0">
                <a:pos x="0" y="1088"/>
              </a:cxn>
              <a:cxn ang="0">
                <a:pos x="2132" y="1088"/>
              </a:cxn>
              <a:cxn ang="0">
                <a:pos x="1769" y="0"/>
              </a:cxn>
              <a:cxn ang="0">
                <a:pos x="590" y="0"/>
              </a:cxn>
              <a:cxn ang="0">
                <a:pos x="0" y="1088"/>
              </a:cxn>
            </a:cxnLst>
            <a:rect l="0" t="0" r="r" b="b"/>
            <a:pathLst>
              <a:path w="2132" h="1088">
                <a:moveTo>
                  <a:pt x="0" y="1088"/>
                </a:moveTo>
                <a:lnTo>
                  <a:pt x="2132" y="1088"/>
                </a:lnTo>
                <a:lnTo>
                  <a:pt x="1769" y="0"/>
                </a:lnTo>
                <a:lnTo>
                  <a:pt x="590" y="0"/>
                </a:lnTo>
                <a:lnTo>
                  <a:pt x="0" y="1088"/>
                </a:lnTo>
                <a:close/>
              </a:path>
            </a:pathLst>
          </a:custGeom>
          <a:solidFill>
            <a:schemeClr val="accent1"/>
          </a:solidFill>
          <a:ln w="190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8612" name="Arc 4"/>
          <p:cNvSpPr>
            <a:spLocks/>
          </p:cNvSpPr>
          <p:nvPr/>
        </p:nvSpPr>
        <p:spPr bwMode="auto">
          <a:xfrm rot="16200000">
            <a:off x="4073526" y="2138362"/>
            <a:ext cx="215900" cy="206375"/>
          </a:xfrm>
          <a:custGeom>
            <a:avLst/>
            <a:gdLst>
              <a:gd name="G0" fmla="+- 0 0 0"/>
              <a:gd name="G1" fmla="+- 20620 0 0"/>
              <a:gd name="G2" fmla="+- 21600 0 0"/>
              <a:gd name="T0" fmla="*/ 6431 w 21600"/>
              <a:gd name="T1" fmla="*/ 0 h 20620"/>
              <a:gd name="T2" fmla="*/ 21600 w 21600"/>
              <a:gd name="T3" fmla="*/ 20620 h 20620"/>
              <a:gd name="T4" fmla="*/ 0 w 21600"/>
              <a:gd name="T5" fmla="*/ 20620 h 20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0620" fill="none" extrusionOk="0">
                <a:moveTo>
                  <a:pt x="6431" y="-1"/>
                </a:moveTo>
                <a:cubicBezTo>
                  <a:pt x="15454" y="2813"/>
                  <a:pt x="21600" y="11167"/>
                  <a:pt x="21600" y="20620"/>
                </a:cubicBezTo>
              </a:path>
              <a:path w="21600" h="20620" stroke="0" extrusionOk="0">
                <a:moveTo>
                  <a:pt x="6431" y="-1"/>
                </a:moveTo>
                <a:cubicBezTo>
                  <a:pt x="15454" y="2813"/>
                  <a:pt x="21600" y="11167"/>
                  <a:pt x="21600" y="20620"/>
                </a:cubicBezTo>
                <a:lnTo>
                  <a:pt x="0" y="20620"/>
                </a:lnTo>
                <a:close/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8614" name="Arc 6"/>
          <p:cNvSpPr>
            <a:spLocks/>
          </p:cNvSpPr>
          <p:nvPr/>
        </p:nvSpPr>
        <p:spPr bwMode="auto">
          <a:xfrm rot="10800000">
            <a:off x="3756025" y="1484313"/>
            <a:ext cx="384175" cy="360362"/>
          </a:xfrm>
          <a:custGeom>
            <a:avLst/>
            <a:gdLst>
              <a:gd name="G0" fmla="+- 1889 0 0"/>
              <a:gd name="G1" fmla="+- 21600 0 0"/>
              <a:gd name="G2" fmla="+- 21600 0 0"/>
              <a:gd name="T0" fmla="*/ 0 w 23003"/>
              <a:gd name="T1" fmla="*/ 83 h 21600"/>
              <a:gd name="T2" fmla="*/ 23003 w 23003"/>
              <a:gd name="T3" fmla="*/ 17042 h 21600"/>
              <a:gd name="T4" fmla="*/ 1889 w 2300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3003" h="21600" fill="none" extrusionOk="0">
                <a:moveTo>
                  <a:pt x="-1" y="82"/>
                </a:moveTo>
                <a:cubicBezTo>
                  <a:pt x="628" y="27"/>
                  <a:pt x="1258" y="-1"/>
                  <a:pt x="1889" y="0"/>
                </a:cubicBezTo>
                <a:cubicBezTo>
                  <a:pt x="12061" y="0"/>
                  <a:pt x="20855" y="7098"/>
                  <a:pt x="23002" y="17042"/>
                </a:cubicBezTo>
              </a:path>
              <a:path w="23003" h="21600" stroke="0" extrusionOk="0">
                <a:moveTo>
                  <a:pt x="-1" y="82"/>
                </a:moveTo>
                <a:cubicBezTo>
                  <a:pt x="628" y="27"/>
                  <a:pt x="1258" y="-1"/>
                  <a:pt x="1889" y="0"/>
                </a:cubicBezTo>
                <a:cubicBezTo>
                  <a:pt x="12061" y="0"/>
                  <a:pt x="20855" y="7098"/>
                  <a:pt x="23002" y="17042"/>
                </a:cubicBezTo>
                <a:lnTo>
                  <a:pt x="1889" y="21600"/>
                </a:lnTo>
                <a:close/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8617" name="Text Box 9"/>
          <p:cNvSpPr txBox="1">
            <a:spLocks noChangeArrowheads="1"/>
          </p:cNvSpPr>
          <p:nvPr/>
        </p:nvSpPr>
        <p:spPr bwMode="auto">
          <a:xfrm>
            <a:off x="4211638" y="1989138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>
                <a:latin typeface="Arial" charset="0"/>
              </a:rPr>
              <a:t>S</a:t>
            </a:r>
          </a:p>
        </p:txBody>
      </p:sp>
      <p:sp>
        <p:nvSpPr>
          <p:cNvPr id="68619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Obsah lichoběžníku</a:t>
            </a:r>
          </a:p>
        </p:txBody>
      </p:sp>
      <p:graphicFrame>
        <p:nvGraphicFramePr>
          <p:cNvPr id="68620" name="Object 12"/>
          <p:cNvGraphicFramePr>
            <a:graphicFrameLocks noGrp="1" noChangeAspect="1"/>
          </p:cNvGraphicFramePr>
          <p:nvPr>
            <p:ph sz="half" idx="1"/>
          </p:nvPr>
        </p:nvGraphicFramePr>
        <p:xfrm>
          <a:off x="2419350" y="3756025"/>
          <a:ext cx="114300" cy="217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21" name="Rovnice" r:id="rId3" imgW="114120" imgH="215640" progId="Equation.3">
                  <p:embed/>
                </p:oleObj>
              </mc:Choice>
              <mc:Fallback>
                <p:oleObj name="Rovnice" r:id="rId3" imgW="114120" imgH="2156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9350" y="3756025"/>
                        <a:ext cx="114300" cy="217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22" name="Line 14"/>
          <p:cNvSpPr>
            <a:spLocks noChangeShapeType="1"/>
          </p:cNvSpPr>
          <p:nvPr/>
        </p:nvSpPr>
        <p:spPr bwMode="auto">
          <a:xfrm flipV="1">
            <a:off x="1258888" y="1557338"/>
            <a:ext cx="936625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8624" name="Line 16"/>
          <p:cNvSpPr>
            <a:spLocks noChangeShapeType="1"/>
          </p:cNvSpPr>
          <p:nvPr/>
        </p:nvSpPr>
        <p:spPr bwMode="auto">
          <a:xfrm>
            <a:off x="2195513" y="1557338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8625" name="Arc 17"/>
          <p:cNvSpPr>
            <a:spLocks noChangeAspect="1"/>
          </p:cNvSpPr>
          <p:nvPr/>
        </p:nvSpPr>
        <p:spPr bwMode="auto">
          <a:xfrm rot="16200000">
            <a:off x="1835150" y="2924175"/>
            <a:ext cx="360363" cy="360363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8626" name="Oval 18"/>
          <p:cNvSpPr>
            <a:spLocks noChangeArrowheads="1"/>
          </p:cNvSpPr>
          <p:nvPr/>
        </p:nvSpPr>
        <p:spPr bwMode="auto">
          <a:xfrm>
            <a:off x="2051050" y="3141663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8627" name="Text Box 19"/>
          <p:cNvSpPr txBox="1">
            <a:spLocks noChangeArrowheads="1"/>
          </p:cNvSpPr>
          <p:nvPr/>
        </p:nvSpPr>
        <p:spPr bwMode="auto">
          <a:xfrm>
            <a:off x="684213" y="3284538"/>
            <a:ext cx="719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>
                <a:latin typeface="Arial" charset="0"/>
              </a:rPr>
              <a:t>A</a:t>
            </a:r>
          </a:p>
        </p:txBody>
      </p:sp>
      <p:sp>
        <p:nvSpPr>
          <p:cNvPr id="68628" name="Text Box 20"/>
          <p:cNvSpPr txBox="1">
            <a:spLocks noChangeArrowheads="1"/>
          </p:cNvSpPr>
          <p:nvPr/>
        </p:nvSpPr>
        <p:spPr bwMode="auto">
          <a:xfrm>
            <a:off x="4284663" y="3284538"/>
            <a:ext cx="719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>
                <a:latin typeface="Arial" charset="0"/>
              </a:rPr>
              <a:t>B</a:t>
            </a:r>
          </a:p>
        </p:txBody>
      </p:sp>
      <p:sp>
        <p:nvSpPr>
          <p:cNvPr id="68629" name="Text Box 21"/>
          <p:cNvSpPr txBox="1">
            <a:spLocks noChangeArrowheads="1"/>
          </p:cNvSpPr>
          <p:nvPr/>
        </p:nvSpPr>
        <p:spPr bwMode="auto">
          <a:xfrm>
            <a:off x="6516688" y="3284538"/>
            <a:ext cx="719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>
                <a:latin typeface="Arial" charset="0"/>
              </a:rPr>
              <a:t>E</a:t>
            </a:r>
          </a:p>
        </p:txBody>
      </p:sp>
      <p:sp>
        <p:nvSpPr>
          <p:cNvPr id="68630" name="Text Box 22"/>
          <p:cNvSpPr txBox="1">
            <a:spLocks noChangeArrowheads="1"/>
          </p:cNvSpPr>
          <p:nvPr/>
        </p:nvSpPr>
        <p:spPr bwMode="auto">
          <a:xfrm>
            <a:off x="3708400" y="1125538"/>
            <a:ext cx="719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>
                <a:latin typeface="Arial" charset="0"/>
              </a:rPr>
              <a:t>C</a:t>
            </a:r>
          </a:p>
        </p:txBody>
      </p:sp>
      <p:sp>
        <p:nvSpPr>
          <p:cNvPr id="68631" name="Text Box 23"/>
          <p:cNvSpPr txBox="1">
            <a:spLocks noChangeArrowheads="1"/>
          </p:cNvSpPr>
          <p:nvPr/>
        </p:nvSpPr>
        <p:spPr bwMode="auto">
          <a:xfrm>
            <a:off x="1835150" y="1125538"/>
            <a:ext cx="719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>
                <a:latin typeface="Arial" charset="0"/>
              </a:rPr>
              <a:t>D</a:t>
            </a:r>
          </a:p>
        </p:txBody>
      </p:sp>
      <p:sp>
        <p:nvSpPr>
          <p:cNvPr id="68633" name="Text Box 25"/>
          <p:cNvSpPr txBox="1">
            <a:spLocks noChangeArrowheads="1"/>
          </p:cNvSpPr>
          <p:nvPr/>
        </p:nvSpPr>
        <p:spPr bwMode="auto">
          <a:xfrm>
            <a:off x="2771775" y="1052513"/>
            <a:ext cx="719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>
                <a:latin typeface="Arial" charset="0"/>
              </a:rPr>
              <a:t>c</a:t>
            </a:r>
            <a:endParaRPr lang="cs-CZ" sz="2400" baseline="-25000">
              <a:latin typeface="Arial" charset="0"/>
            </a:endParaRPr>
          </a:p>
        </p:txBody>
      </p:sp>
      <p:sp>
        <p:nvSpPr>
          <p:cNvPr id="68634" name="Text Box 26"/>
          <p:cNvSpPr txBox="1">
            <a:spLocks noChangeArrowheads="1"/>
          </p:cNvSpPr>
          <p:nvPr/>
        </p:nvSpPr>
        <p:spPr bwMode="auto">
          <a:xfrm>
            <a:off x="2700338" y="3284538"/>
            <a:ext cx="719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>
                <a:latin typeface="Arial" charset="0"/>
              </a:rPr>
              <a:t>a</a:t>
            </a:r>
          </a:p>
        </p:txBody>
      </p:sp>
      <p:sp>
        <p:nvSpPr>
          <p:cNvPr id="68635" name="Text Box 27"/>
          <p:cNvSpPr txBox="1">
            <a:spLocks noChangeArrowheads="1"/>
          </p:cNvSpPr>
          <p:nvPr/>
        </p:nvSpPr>
        <p:spPr bwMode="auto">
          <a:xfrm>
            <a:off x="5219700" y="3213100"/>
            <a:ext cx="719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>
                <a:latin typeface="Arial" charset="0"/>
              </a:rPr>
              <a:t>c</a:t>
            </a:r>
            <a:endParaRPr lang="cs-CZ" sz="2400" baseline="-25000">
              <a:latin typeface="Arial" charset="0"/>
            </a:endParaRPr>
          </a:p>
        </p:txBody>
      </p:sp>
      <p:sp>
        <p:nvSpPr>
          <p:cNvPr id="68636" name="Text Box 28"/>
          <p:cNvSpPr txBox="1">
            <a:spLocks noChangeArrowheads="1"/>
          </p:cNvSpPr>
          <p:nvPr/>
        </p:nvSpPr>
        <p:spPr bwMode="auto">
          <a:xfrm>
            <a:off x="2051050" y="2133600"/>
            <a:ext cx="719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>
                <a:latin typeface="Arial" charset="0"/>
              </a:rPr>
              <a:t>v</a:t>
            </a:r>
          </a:p>
        </p:txBody>
      </p:sp>
      <p:grpSp>
        <p:nvGrpSpPr>
          <p:cNvPr id="68685" name="Group 77"/>
          <p:cNvGrpSpPr>
            <a:grpSpLocks/>
          </p:cNvGrpSpPr>
          <p:nvPr/>
        </p:nvGrpSpPr>
        <p:grpSpPr bwMode="auto">
          <a:xfrm>
            <a:off x="395288" y="4292600"/>
            <a:ext cx="3816350" cy="366713"/>
            <a:chOff x="249" y="2704"/>
            <a:chExt cx="2404" cy="231"/>
          </a:xfrm>
        </p:grpSpPr>
        <p:sp>
          <p:nvSpPr>
            <p:cNvPr id="68618" name="Text Box 10"/>
            <p:cNvSpPr txBox="1">
              <a:spLocks noChangeArrowheads="1"/>
            </p:cNvSpPr>
            <p:nvPr/>
          </p:nvSpPr>
          <p:spPr bwMode="auto">
            <a:xfrm>
              <a:off x="249" y="2704"/>
              <a:ext cx="2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charset="0"/>
                </a:rPr>
                <a:t>|</a:t>
              </a:r>
              <a:r>
                <a:rPr lang="cs-CZ">
                  <a:latin typeface="Arial" charset="0"/>
                </a:rPr>
                <a:t>   </a:t>
              </a:r>
              <a:r>
                <a:rPr lang="cs-CZ">
                  <a:latin typeface="Arial" charset="0"/>
                  <a:sym typeface="Symbol" pitchFamily="18" charset="2"/>
                </a:rPr>
                <a:t>BSE</a:t>
              </a:r>
              <a:r>
                <a:rPr lang="en-US">
                  <a:latin typeface="Arial" charset="0"/>
                  <a:sym typeface="Symbol" pitchFamily="18" charset="2"/>
                </a:rPr>
                <a:t>|</a:t>
              </a:r>
              <a:r>
                <a:rPr lang="cs-CZ">
                  <a:latin typeface="Arial" charset="0"/>
                  <a:sym typeface="Symbol" pitchFamily="18" charset="2"/>
                </a:rPr>
                <a:t> = </a:t>
              </a:r>
              <a:r>
                <a:rPr lang="en-US">
                  <a:latin typeface="Arial" charset="0"/>
                  <a:sym typeface="Symbol" pitchFamily="18" charset="2"/>
                </a:rPr>
                <a:t>|</a:t>
              </a:r>
              <a:r>
                <a:rPr lang="cs-CZ">
                  <a:latin typeface="Arial" charset="0"/>
                  <a:sym typeface="Symbol" pitchFamily="18" charset="2"/>
                </a:rPr>
                <a:t>   CSD</a:t>
              </a:r>
              <a:r>
                <a:rPr lang="en-US">
                  <a:latin typeface="Arial" charset="0"/>
                  <a:sym typeface="Symbol" pitchFamily="18" charset="2"/>
                </a:rPr>
                <a:t>|</a:t>
              </a:r>
              <a:r>
                <a:rPr lang="cs-CZ">
                  <a:latin typeface="Arial" charset="0"/>
                  <a:sym typeface="Symbol" pitchFamily="18" charset="2"/>
                </a:rPr>
                <a:t> … úhly vrcholové</a:t>
              </a:r>
            </a:p>
          </p:txBody>
        </p:sp>
        <p:grpSp>
          <p:nvGrpSpPr>
            <p:cNvPr id="68638" name="Group 30"/>
            <p:cNvGrpSpPr>
              <a:grpSpLocks/>
            </p:cNvGrpSpPr>
            <p:nvPr/>
          </p:nvGrpSpPr>
          <p:grpSpPr bwMode="auto">
            <a:xfrm>
              <a:off x="340" y="2795"/>
              <a:ext cx="91" cy="90"/>
              <a:chOff x="884" y="3269"/>
              <a:chExt cx="318" cy="328"/>
            </a:xfrm>
          </p:grpSpPr>
          <p:sp>
            <p:nvSpPr>
              <p:cNvPr id="68639" name="Line 31"/>
              <p:cNvSpPr>
                <a:spLocks noChangeShapeType="1"/>
              </p:cNvSpPr>
              <p:nvPr/>
            </p:nvSpPr>
            <p:spPr bwMode="auto">
              <a:xfrm flipH="1">
                <a:off x="884" y="3294"/>
                <a:ext cx="318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40" name="Line 32"/>
              <p:cNvSpPr>
                <a:spLocks noChangeShapeType="1"/>
              </p:cNvSpPr>
              <p:nvPr/>
            </p:nvSpPr>
            <p:spPr bwMode="auto">
              <a:xfrm>
                <a:off x="884" y="3430"/>
                <a:ext cx="318" cy="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41" name="Arc 33"/>
              <p:cNvSpPr>
                <a:spLocks noChangeAspect="1"/>
              </p:cNvSpPr>
              <p:nvPr/>
            </p:nvSpPr>
            <p:spPr bwMode="auto">
              <a:xfrm>
                <a:off x="930" y="3269"/>
                <a:ext cx="181" cy="162"/>
              </a:xfrm>
              <a:custGeom>
                <a:avLst/>
                <a:gdLst>
                  <a:gd name="G0" fmla="+- 0 0 0"/>
                  <a:gd name="G1" fmla="+- 19395 0 0"/>
                  <a:gd name="G2" fmla="+- 21600 0 0"/>
                  <a:gd name="T0" fmla="*/ 9508 w 21600"/>
                  <a:gd name="T1" fmla="*/ 0 h 19395"/>
                  <a:gd name="T2" fmla="*/ 21600 w 21600"/>
                  <a:gd name="T3" fmla="*/ 19395 h 19395"/>
                  <a:gd name="T4" fmla="*/ 0 w 21600"/>
                  <a:gd name="T5" fmla="*/ 19395 h 19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19395" fill="none" extrusionOk="0">
                    <a:moveTo>
                      <a:pt x="9507" y="0"/>
                    </a:moveTo>
                    <a:cubicBezTo>
                      <a:pt x="16908" y="3628"/>
                      <a:pt x="21600" y="11152"/>
                      <a:pt x="21600" y="19395"/>
                    </a:cubicBezTo>
                  </a:path>
                  <a:path w="21600" h="19395" stroke="0" extrusionOk="0">
                    <a:moveTo>
                      <a:pt x="9507" y="0"/>
                    </a:moveTo>
                    <a:cubicBezTo>
                      <a:pt x="16908" y="3628"/>
                      <a:pt x="21600" y="11152"/>
                      <a:pt x="21600" y="19395"/>
                    </a:cubicBezTo>
                    <a:lnTo>
                      <a:pt x="0" y="19395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8642" name="Arc 34"/>
              <p:cNvSpPr>
                <a:spLocks noChangeAspect="1"/>
              </p:cNvSpPr>
              <p:nvPr/>
            </p:nvSpPr>
            <p:spPr bwMode="auto">
              <a:xfrm rot="5400000">
                <a:off x="940" y="3424"/>
                <a:ext cx="165" cy="18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9709"/>
                  <a:gd name="T1" fmla="*/ 0 h 21600"/>
                  <a:gd name="T2" fmla="*/ 19709 w 19709"/>
                  <a:gd name="T3" fmla="*/ 12761 h 21600"/>
                  <a:gd name="T4" fmla="*/ 0 w 1970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709" h="21600" fill="none" extrusionOk="0">
                    <a:moveTo>
                      <a:pt x="-1" y="0"/>
                    </a:moveTo>
                    <a:cubicBezTo>
                      <a:pt x="8509" y="0"/>
                      <a:pt x="16226" y="4996"/>
                      <a:pt x="19708" y="12761"/>
                    </a:cubicBezTo>
                  </a:path>
                  <a:path w="19709" h="21600" stroke="0" extrusionOk="0">
                    <a:moveTo>
                      <a:pt x="-1" y="0"/>
                    </a:moveTo>
                    <a:cubicBezTo>
                      <a:pt x="8509" y="0"/>
                      <a:pt x="16226" y="4996"/>
                      <a:pt x="19708" y="12761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68643" name="Group 35"/>
            <p:cNvGrpSpPr>
              <a:grpSpLocks/>
            </p:cNvGrpSpPr>
            <p:nvPr/>
          </p:nvGrpSpPr>
          <p:grpSpPr bwMode="auto">
            <a:xfrm>
              <a:off x="1020" y="2795"/>
              <a:ext cx="91" cy="90"/>
              <a:chOff x="884" y="3269"/>
              <a:chExt cx="318" cy="328"/>
            </a:xfrm>
          </p:grpSpPr>
          <p:sp>
            <p:nvSpPr>
              <p:cNvPr id="68644" name="Line 36"/>
              <p:cNvSpPr>
                <a:spLocks noChangeShapeType="1"/>
              </p:cNvSpPr>
              <p:nvPr/>
            </p:nvSpPr>
            <p:spPr bwMode="auto">
              <a:xfrm flipH="1">
                <a:off x="884" y="3294"/>
                <a:ext cx="318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45" name="Line 37"/>
              <p:cNvSpPr>
                <a:spLocks noChangeShapeType="1"/>
              </p:cNvSpPr>
              <p:nvPr/>
            </p:nvSpPr>
            <p:spPr bwMode="auto">
              <a:xfrm>
                <a:off x="884" y="3430"/>
                <a:ext cx="318" cy="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46" name="Arc 38"/>
              <p:cNvSpPr>
                <a:spLocks noChangeAspect="1"/>
              </p:cNvSpPr>
              <p:nvPr/>
            </p:nvSpPr>
            <p:spPr bwMode="auto">
              <a:xfrm>
                <a:off x="930" y="3269"/>
                <a:ext cx="181" cy="162"/>
              </a:xfrm>
              <a:custGeom>
                <a:avLst/>
                <a:gdLst>
                  <a:gd name="G0" fmla="+- 0 0 0"/>
                  <a:gd name="G1" fmla="+- 19395 0 0"/>
                  <a:gd name="G2" fmla="+- 21600 0 0"/>
                  <a:gd name="T0" fmla="*/ 9508 w 21600"/>
                  <a:gd name="T1" fmla="*/ 0 h 19395"/>
                  <a:gd name="T2" fmla="*/ 21600 w 21600"/>
                  <a:gd name="T3" fmla="*/ 19395 h 19395"/>
                  <a:gd name="T4" fmla="*/ 0 w 21600"/>
                  <a:gd name="T5" fmla="*/ 19395 h 19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19395" fill="none" extrusionOk="0">
                    <a:moveTo>
                      <a:pt x="9507" y="0"/>
                    </a:moveTo>
                    <a:cubicBezTo>
                      <a:pt x="16908" y="3628"/>
                      <a:pt x="21600" y="11152"/>
                      <a:pt x="21600" y="19395"/>
                    </a:cubicBezTo>
                  </a:path>
                  <a:path w="21600" h="19395" stroke="0" extrusionOk="0">
                    <a:moveTo>
                      <a:pt x="9507" y="0"/>
                    </a:moveTo>
                    <a:cubicBezTo>
                      <a:pt x="16908" y="3628"/>
                      <a:pt x="21600" y="11152"/>
                      <a:pt x="21600" y="19395"/>
                    </a:cubicBezTo>
                    <a:lnTo>
                      <a:pt x="0" y="19395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8647" name="Arc 39"/>
              <p:cNvSpPr>
                <a:spLocks noChangeAspect="1"/>
              </p:cNvSpPr>
              <p:nvPr/>
            </p:nvSpPr>
            <p:spPr bwMode="auto">
              <a:xfrm rot="5400000">
                <a:off x="940" y="3424"/>
                <a:ext cx="165" cy="18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9709"/>
                  <a:gd name="T1" fmla="*/ 0 h 21600"/>
                  <a:gd name="T2" fmla="*/ 19709 w 19709"/>
                  <a:gd name="T3" fmla="*/ 12761 h 21600"/>
                  <a:gd name="T4" fmla="*/ 0 w 1970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709" h="21600" fill="none" extrusionOk="0">
                    <a:moveTo>
                      <a:pt x="-1" y="0"/>
                    </a:moveTo>
                    <a:cubicBezTo>
                      <a:pt x="8509" y="0"/>
                      <a:pt x="16226" y="4996"/>
                      <a:pt x="19708" y="12761"/>
                    </a:cubicBezTo>
                  </a:path>
                  <a:path w="19709" h="21600" stroke="0" extrusionOk="0">
                    <a:moveTo>
                      <a:pt x="-1" y="0"/>
                    </a:moveTo>
                    <a:cubicBezTo>
                      <a:pt x="8509" y="0"/>
                      <a:pt x="16226" y="4996"/>
                      <a:pt x="19708" y="12761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grpSp>
        <p:nvGrpSpPr>
          <p:cNvPr id="68648" name="Group 40"/>
          <p:cNvGrpSpPr>
            <a:grpSpLocks/>
          </p:cNvGrpSpPr>
          <p:nvPr/>
        </p:nvGrpSpPr>
        <p:grpSpPr bwMode="auto">
          <a:xfrm>
            <a:off x="395288" y="4652963"/>
            <a:ext cx="3743325" cy="366712"/>
            <a:chOff x="249" y="2931"/>
            <a:chExt cx="2358" cy="231"/>
          </a:xfrm>
        </p:grpSpPr>
        <p:sp>
          <p:nvSpPr>
            <p:cNvPr id="68649" name="Text Box 41"/>
            <p:cNvSpPr txBox="1">
              <a:spLocks noChangeArrowheads="1"/>
            </p:cNvSpPr>
            <p:nvPr/>
          </p:nvSpPr>
          <p:spPr bwMode="auto">
            <a:xfrm>
              <a:off x="249" y="2931"/>
              <a:ext cx="235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charset="0"/>
                </a:rPr>
                <a:t>|</a:t>
              </a:r>
              <a:r>
                <a:rPr lang="cs-CZ">
                  <a:latin typeface="Arial" charset="0"/>
                </a:rPr>
                <a:t>   </a:t>
              </a:r>
              <a:r>
                <a:rPr lang="cs-CZ">
                  <a:latin typeface="Arial" charset="0"/>
                  <a:sym typeface="Symbol" pitchFamily="18" charset="2"/>
                </a:rPr>
                <a:t>SBE</a:t>
              </a:r>
              <a:r>
                <a:rPr lang="en-US">
                  <a:latin typeface="Arial" charset="0"/>
                  <a:sym typeface="Symbol" pitchFamily="18" charset="2"/>
                </a:rPr>
                <a:t>|</a:t>
              </a:r>
              <a:r>
                <a:rPr lang="cs-CZ">
                  <a:latin typeface="Arial" charset="0"/>
                  <a:sym typeface="Symbol" pitchFamily="18" charset="2"/>
                </a:rPr>
                <a:t> = </a:t>
              </a:r>
              <a:r>
                <a:rPr lang="en-US">
                  <a:latin typeface="Arial" charset="0"/>
                  <a:sym typeface="Symbol" pitchFamily="18" charset="2"/>
                </a:rPr>
                <a:t>|</a:t>
              </a:r>
              <a:r>
                <a:rPr lang="cs-CZ">
                  <a:latin typeface="Arial" charset="0"/>
                  <a:sym typeface="Symbol" pitchFamily="18" charset="2"/>
                </a:rPr>
                <a:t>   SCD</a:t>
              </a:r>
              <a:r>
                <a:rPr lang="en-US">
                  <a:latin typeface="Arial" charset="0"/>
                  <a:sym typeface="Symbol" pitchFamily="18" charset="2"/>
                </a:rPr>
                <a:t>|</a:t>
              </a:r>
              <a:r>
                <a:rPr lang="cs-CZ">
                  <a:latin typeface="Arial" charset="0"/>
                  <a:sym typeface="Symbol" pitchFamily="18" charset="2"/>
                </a:rPr>
                <a:t> … úhly střídavé</a:t>
              </a:r>
            </a:p>
          </p:txBody>
        </p:sp>
        <p:grpSp>
          <p:nvGrpSpPr>
            <p:cNvPr id="68650" name="Group 42"/>
            <p:cNvGrpSpPr>
              <a:grpSpLocks/>
            </p:cNvGrpSpPr>
            <p:nvPr/>
          </p:nvGrpSpPr>
          <p:grpSpPr bwMode="auto">
            <a:xfrm>
              <a:off x="1020" y="3022"/>
              <a:ext cx="91" cy="90"/>
              <a:chOff x="884" y="3269"/>
              <a:chExt cx="318" cy="328"/>
            </a:xfrm>
          </p:grpSpPr>
          <p:sp>
            <p:nvSpPr>
              <p:cNvPr id="68651" name="Line 43"/>
              <p:cNvSpPr>
                <a:spLocks noChangeShapeType="1"/>
              </p:cNvSpPr>
              <p:nvPr/>
            </p:nvSpPr>
            <p:spPr bwMode="auto">
              <a:xfrm flipH="1">
                <a:off x="884" y="3294"/>
                <a:ext cx="318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52" name="Line 44"/>
              <p:cNvSpPr>
                <a:spLocks noChangeShapeType="1"/>
              </p:cNvSpPr>
              <p:nvPr/>
            </p:nvSpPr>
            <p:spPr bwMode="auto">
              <a:xfrm>
                <a:off x="884" y="3430"/>
                <a:ext cx="318" cy="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53" name="Arc 45"/>
              <p:cNvSpPr>
                <a:spLocks noChangeAspect="1"/>
              </p:cNvSpPr>
              <p:nvPr/>
            </p:nvSpPr>
            <p:spPr bwMode="auto">
              <a:xfrm>
                <a:off x="930" y="3269"/>
                <a:ext cx="181" cy="162"/>
              </a:xfrm>
              <a:custGeom>
                <a:avLst/>
                <a:gdLst>
                  <a:gd name="G0" fmla="+- 0 0 0"/>
                  <a:gd name="G1" fmla="+- 19395 0 0"/>
                  <a:gd name="G2" fmla="+- 21600 0 0"/>
                  <a:gd name="T0" fmla="*/ 9508 w 21600"/>
                  <a:gd name="T1" fmla="*/ 0 h 19395"/>
                  <a:gd name="T2" fmla="*/ 21600 w 21600"/>
                  <a:gd name="T3" fmla="*/ 19395 h 19395"/>
                  <a:gd name="T4" fmla="*/ 0 w 21600"/>
                  <a:gd name="T5" fmla="*/ 19395 h 19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19395" fill="none" extrusionOk="0">
                    <a:moveTo>
                      <a:pt x="9507" y="0"/>
                    </a:moveTo>
                    <a:cubicBezTo>
                      <a:pt x="16908" y="3628"/>
                      <a:pt x="21600" y="11152"/>
                      <a:pt x="21600" y="19395"/>
                    </a:cubicBezTo>
                  </a:path>
                  <a:path w="21600" h="19395" stroke="0" extrusionOk="0">
                    <a:moveTo>
                      <a:pt x="9507" y="0"/>
                    </a:moveTo>
                    <a:cubicBezTo>
                      <a:pt x="16908" y="3628"/>
                      <a:pt x="21600" y="11152"/>
                      <a:pt x="21600" y="19395"/>
                    </a:cubicBezTo>
                    <a:lnTo>
                      <a:pt x="0" y="19395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8654" name="Arc 46"/>
              <p:cNvSpPr>
                <a:spLocks noChangeAspect="1"/>
              </p:cNvSpPr>
              <p:nvPr/>
            </p:nvSpPr>
            <p:spPr bwMode="auto">
              <a:xfrm rot="5400000">
                <a:off x="940" y="3424"/>
                <a:ext cx="165" cy="18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9709"/>
                  <a:gd name="T1" fmla="*/ 0 h 21600"/>
                  <a:gd name="T2" fmla="*/ 19709 w 19709"/>
                  <a:gd name="T3" fmla="*/ 12761 h 21600"/>
                  <a:gd name="T4" fmla="*/ 0 w 1970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709" h="21600" fill="none" extrusionOk="0">
                    <a:moveTo>
                      <a:pt x="-1" y="0"/>
                    </a:moveTo>
                    <a:cubicBezTo>
                      <a:pt x="8509" y="0"/>
                      <a:pt x="16226" y="4996"/>
                      <a:pt x="19708" y="12761"/>
                    </a:cubicBezTo>
                  </a:path>
                  <a:path w="19709" h="21600" stroke="0" extrusionOk="0">
                    <a:moveTo>
                      <a:pt x="-1" y="0"/>
                    </a:moveTo>
                    <a:cubicBezTo>
                      <a:pt x="8509" y="0"/>
                      <a:pt x="16226" y="4996"/>
                      <a:pt x="19708" y="12761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68655" name="Group 47"/>
            <p:cNvGrpSpPr>
              <a:grpSpLocks/>
            </p:cNvGrpSpPr>
            <p:nvPr/>
          </p:nvGrpSpPr>
          <p:grpSpPr bwMode="auto">
            <a:xfrm>
              <a:off x="340" y="3022"/>
              <a:ext cx="91" cy="90"/>
              <a:chOff x="884" y="3269"/>
              <a:chExt cx="318" cy="328"/>
            </a:xfrm>
          </p:grpSpPr>
          <p:sp>
            <p:nvSpPr>
              <p:cNvPr id="68656" name="Line 48"/>
              <p:cNvSpPr>
                <a:spLocks noChangeShapeType="1"/>
              </p:cNvSpPr>
              <p:nvPr/>
            </p:nvSpPr>
            <p:spPr bwMode="auto">
              <a:xfrm flipH="1">
                <a:off x="884" y="3294"/>
                <a:ext cx="318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57" name="Line 49"/>
              <p:cNvSpPr>
                <a:spLocks noChangeShapeType="1"/>
              </p:cNvSpPr>
              <p:nvPr/>
            </p:nvSpPr>
            <p:spPr bwMode="auto">
              <a:xfrm>
                <a:off x="884" y="3430"/>
                <a:ext cx="318" cy="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58" name="Arc 50"/>
              <p:cNvSpPr>
                <a:spLocks noChangeAspect="1"/>
              </p:cNvSpPr>
              <p:nvPr/>
            </p:nvSpPr>
            <p:spPr bwMode="auto">
              <a:xfrm>
                <a:off x="930" y="3269"/>
                <a:ext cx="181" cy="162"/>
              </a:xfrm>
              <a:custGeom>
                <a:avLst/>
                <a:gdLst>
                  <a:gd name="G0" fmla="+- 0 0 0"/>
                  <a:gd name="G1" fmla="+- 19395 0 0"/>
                  <a:gd name="G2" fmla="+- 21600 0 0"/>
                  <a:gd name="T0" fmla="*/ 9508 w 21600"/>
                  <a:gd name="T1" fmla="*/ 0 h 19395"/>
                  <a:gd name="T2" fmla="*/ 21600 w 21600"/>
                  <a:gd name="T3" fmla="*/ 19395 h 19395"/>
                  <a:gd name="T4" fmla="*/ 0 w 21600"/>
                  <a:gd name="T5" fmla="*/ 19395 h 19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19395" fill="none" extrusionOk="0">
                    <a:moveTo>
                      <a:pt x="9507" y="0"/>
                    </a:moveTo>
                    <a:cubicBezTo>
                      <a:pt x="16908" y="3628"/>
                      <a:pt x="21600" y="11152"/>
                      <a:pt x="21600" y="19395"/>
                    </a:cubicBezTo>
                  </a:path>
                  <a:path w="21600" h="19395" stroke="0" extrusionOk="0">
                    <a:moveTo>
                      <a:pt x="9507" y="0"/>
                    </a:moveTo>
                    <a:cubicBezTo>
                      <a:pt x="16908" y="3628"/>
                      <a:pt x="21600" y="11152"/>
                      <a:pt x="21600" y="19395"/>
                    </a:cubicBezTo>
                    <a:lnTo>
                      <a:pt x="0" y="19395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8659" name="Arc 51"/>
              <p:cNvSpPr>
                <a:spLocks noChangeAspect="1"/>
              </p:cNvSpPr>
              <p:nvPr/>
            </p:nvSpPr>
            <p:spPr bwMode="auto">
              <a:xfrm rot="5400000">
                <a:off x="940" y="3424"/>
                <a:ext cx="165" cy="18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9709"/>
                  <a:gd name="T1" fmla="*/ 0 h 21600"/>
                  <a:gd name="T2" fmla="*/ 19709 w 19709"/>
                  <a:gd name="T3" fmla="*/ 12761 h 21600"/>
                  <a:gd name="T4" fmla="*/ 0 w 1970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709" h="21600" fill="none" extrusionOk="0">
                    <a:moveTo>
                      <a:pt x="-1" y="0"/>
                    </a:moveTo>
                    <a:cubicBezTo>
                      <a:pt x="8509" y="0"/>
                      <a:pt x="16226" y="4996"/>
                      <a:pt x="19708" y="12761"/>
                    </a:cubicBezTo>
                  </a:path>
                  <a:path w="19709" h="21600" stroke="0" extrusionOk="0">
                    <a:moveTo>
                      <a:pt x="-1" y="0"/>
                    </a:moveTo>
                    <a:cubicBezTo>
                      <a:pt x="8509" y="0"/>
                      <a:pt x="16226" y="4996"/>
                      <a:pt x="19708" y="12761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sp>
        <p:nvSpPr>
          <p:cNvPr id="68660" name="AutoShape 52"/>
          <p:cNvSpPr>
            <a:spLocks/>
          </p:cNvSpPr>
          <p:nvPr/>
        </p:nvSpPr>
        <p:spPr bwMode="auto">
          <a:xfrm>
            <a:off x="4356100" y="3860800"/>
            <a:ext cx="215900" cy="1223963"/>
          </a:xfrm>
          <a:prstGeom prst="rightBrace">
            <a:avLst>
              <a:gd name="adj1" fmla="val 47243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68661" name="Group 53"/>
          <p:cNvGrpSpPr>
            <a:grpSpLocks/>
          </p:cNvGrpSpPr>
          <p:nvPr/>
        </p:nvGrpSpPr>
        <p:grpSpPr bwMode="auto">
          <a:xfrm>
            <a:off x="4859338" y="3789363"/>
            <a:ext cx="3527425" cy="779462"/>
            <a:chOff x="3198" y="2387"/>
            <a:chExt cx="2222" cy="491"/>
          </a:xfrm>
        </p:grpSpPr>
        <p:sp>
          <p:nvSpPr>
            <p:cNvPr id="68662" name="Text Box 54"/>
            <p:cNvSpPr txBox="1">
              <a:spLocks noChangeArrowheads="1"/>
            </p:cNvSpPr>
            <p:nvPr/>
          </p:nvSpPr>
          <p:spPr bwMode="auto">
            <a:xfrm>
              <a:off x="3198" y="2387"/>
              <a:ext cx="2222" cy="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cs-CZ">
                <a:latin typeface="Arial" charset="0"/>
              </a:endParaRPr>
            </a:p>
            <a:p>
              <a:pPr>
                <a:spcBef>
                  <a:spcPct val="50000"/>
                </a:spcBef>
              </a:pPr>
              <a:r>
                <a:rPr lang="cs-CZ" b="1">
                  <a:solidFill>
                    <a:schemeClr val="hlink"/>
                  </a:solidFill>
                  <a:latin typeface="Arial" charset="0"/>
                </a:rPr>
                <a:t>   BES </a:t>
              </a:r>
              <a:r>
                <a:rPr lang="cs-CZ" b="1">
                  <a:solidFill>
                    <a:schemeClr val="hlink"/>
                  </a:solidFill>
                  <a:latin typeface="Arial" charset="0"/>
                  <a:sym typeface="Symbol" pitchFamily="18" charset="2"/>
                </a:rPr>
                <a:t>    CDS (věta usu)</a:t>
              </a:r>
            </a:p>
          </p:txBody>
        </p:sp>
        <p:sp>
          <p:nvSpPr>
            <p:cNvPr id="68663" name="AutoShape 55"/>
            <p:cNvSpPr>
              <a:spLocks noChangeArrowheads="1"/>
            </p:cNvSpPr>
            <p:nvPr/>
          </p:nvSpPr>
          <p:spPr bwMode="auto">
            <a:xfrm>
              <a:off x="3243" y="2704"/>
              <a:ext cx="91" cy="91"/>
            </a:xfrm>
            <a:prstGeom prst="triangle">
              <a:avLst>
                <a:gd name="adj" fmla="val 50000"/>
              </a:avLst>
            </a:prstGeom>
            <a:noFill/>
            <a:ln w="190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8664" name="AutoShape 56"/>
            <p:cNvSpPr>
              <a:spLocks noChangeArrowheads="1"/>
            </p:cNvSpPr>
            <p:nvPr/>
          </p:nvSpPr>
          <p:spPr bwMode="auto">
            <a:xfrm>
              <a:off x="3833" y="2704"/>
              <a:ext cx="91" cy="91"/>
            </a:xfrm>
            <a:prstGeom prst="triangle">
              <a:avLst>
                <a:gd name="adj" fmla="val 50000"/>
              </a:avLst>
            </a:prstGeom>
            <a:noFill/>
            <a:ln w="190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8665" name="Text Box 57"/>
          <p:cNvSpPr txBox="1">
            <a:spLocks noChangeArrowheads="1"/>
          </p:cNvSpPr>
          <p:nvPr/>
        </p:nvSpPr>
        <p:spPr bwMode="auto">
          <a:xfrm>
            <a:off x="468313" y="3933825"/>
            <a:ext cx="1439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latin typeface="Arial" charset="0"/>
              </a:rPr>
              <a:t>|</a:t>
            </a:r>
            <a:r>
              <a:rPr lang="cs-CZ">
                <a:latin typeface="Arial" charset="0"/>
              </a:rPr>
              <a:t>BS</a:t>
            </a:r>
            <a:r>
              <a:rPr lang="en-US">
                <a:latin typeface="Arial" charset="0"/>
              </a:rPr>
              <a:t>|</a:t>
            </a:r>
            <a:r>
              <a:rPr lang="cs-CZ">
                <a:latin typeface="Arial" charset="0"/>
              </a:rPr>
              <a:t> = </a:t>
            </a:r>
            <a:r>
              <a:rPr lang="en-US">
                <a:latin typeface="Arial" charset="0"/>
              </a:rPr>
              <a:t>|</a:t>
            </a:r>
            <a:r>
              <a:rPr lang="cs-CZ">
                <a:latin typeface="Arial" charset="0"/>
              </a:rPr>
              <a:t>CS</a:t>
            </a:r>
            <a:r>
              <a:rPr lang="en-US">
                <a:latin typeface="Arial" charset="0"/>
              </a:rPr>
              <a:t>|</a:t>
            </a:r>
            <a:endParaRPr lang="cs-CZ">
              <a:latin typeface="Arial" charset="0"/>
            </a:endParaRPr>
          </a:p>
        </p:txBody>
      </p:sp>
      <p:sp>
        <p:nvSpPr>
          <p:cNvPr id="68667" name="Arc 59"/>
          <p:cNvSpPr>
            <a:spLocks/>
          </p:cNvSpPr>
          <p:nvPr/>
        </p:nvSpPr>
        <p:spPr bwMode="auto">
          <a:xfrm rot="5400000">
            <a:off x="4422776" y="2425700"/>
            <a:ext cx="215900" cy="206375"/>
          </a:xfrm>
          <a:custGeom>
            <a:avLst/>
            <a:gdLst>
              <a:gd name="G0" fmla="+- 0 0 0"/>
              <a:gd name="G1" fmla="+- 20620 0 0"/>
              <a:gd name="G2" fmla="+- 21600 0 0"/>
              <a:gd name="T0" fmla="*/ 6431 w 21600"/>
              <a:gd name="T1" fmla="*/ 0 h 20620"/>
              <a:gd name="T2" fmla="*/ 21600 w 21600"/>
              <a:gd name="T3" fmla="*/ 20620 h 20620"/>
              <a:gd name="T4" fmla="*/ 0 w 21600"/>
              <a:gd name="T5" fmla="*/ 20620 h 20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0620" fill="none" extrusionOk="0">
                <a:moveTo>
                  <a:pt x="6431" y="-1"/>
                </a:moveTo>
                <a:cubicBezTo>
                  <a:pt x="15454" y="2813"/>
                  <a:pt x="21600" y="11167"/>
                  <a:pt x="21600" y="20620"/>
                </a:cubicBezTo>
              </a:path>
              <a:path w="21600" h="20620" stroke="0" extrusionOk="0">
                <a:moveTo>
                  <a:pt x="6431" y="-1"/>
                </a:moveTo>
                <a:cubicBezTo>
                  <a:pt x="15454" y="2813"/>
                  <a:pt x="21600" y="11167"/>
                  <a:pt x="21600" y="20620"/>
                </a:cubicBezTo>
                <a:lnTo>
                  <a:pt x="0" y="20620"/>
                </a:lnTo>
                <a:close/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8668" name="Arc 60"/>
          <p:cNvSpPr>
            <a:spLocks/>
          </p:cNvSpPr>
          <p:nvPr/>
        </p:nvSpPr>
        <p:spPr bwMode="auto">
          <a:xfrm>
            <a:off x="4440238" y="3006725"/>
            <a:ext cx="492125" cy="350838"/>
          </a:xfrm>
          <a:custGeom>
            <a:avLst/>
            <a:gdLst>
              <a:gd name="G0" fmla="+- 0 0 0"/>
              <a:gd name="G1" fmla="+- 21018 0 0"/>
              <a:gd name="G2" fmla="+- 21600 0 0"/>
              <a:gd name="T0" fmla="*/ 4982 w 21146"/>
              <a:gd name="T1" fmla="*/ 0 h 21018"/>
              <a:gd name="T2" fmla="*/ 21146 w 21146"/>
              <a:gd name="T3" fmla="*/ 16611 h 21018"/>
              <a:gd name="T4" fmla="*/ 0 w 21146"/>
              <a:gd name="T5" fmla="*/ 21018 h 210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146" h="21018" fill="none" extrusionOk="0">
                <a:moveTo>
                  <a:pt x="4981" y="0"/>
                </a:moveTo>
                <a:cubicBezTo>
                  <a:pt x="13135" y="1933"/>
                  <a:pt x="19435" y="8407"/>
                  <a:pt x="21145" y="16611"/>
                </a:cubicBezTo>
              </a:path>
              <a:path w="21146" h="21018" stroke="0" extrusionOk="0">
                <a:moveTo>
                  <a:pt x="4981" y="0"/>
                </a:moveTo>
                <a:cubicBezTo>
                  <a:pt x="13135" y="1933"/>
                  <a:pt x="19435" y="8407"/>
                  <a:pt x="21145" y="16611"/>
                </a:cubicBezTo>
                <a:lnTo>
                  <a:pt x="0" y="21018"/>
                </a:lnTo>
                <a:close/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8669" name="Line 61"/>
          <p:cNvSpPr>
            <a:spLocks noChangeShapeType="1"/>
          </p:cNvSpPr>
          <p:nvPr/>
        </p:nvSpPr>
        <p:spPr bwMode="auto">
          <a:xfrm>
            <a:off x="2195513" y="1557338"/>
            <a:ext cx="1871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8670" name="Text Box 62"/>
          <p:cNvSpPr txBox="1">
            <a:spLocks noChangeArrowheads="1"/>
          </p:cNvSpPr>
          <p:nvPr/>
        </p:nvSpPr>
        <p:spPr bwMode="auto">
          <a:xfrm>
            <a:off x="395288" y="5084763"/>
            <a:ext cx="8353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400" b="1">
                <a:solidFill>
                  <a:srgbClr val="800000"/>
                </a:solidFill>
                <a:latin typeface="Arial" charset="0"/>
                <a:sym typeface="Symbol" pitchFamily="18" charset="2"/>
              </a:rPr>
              <a:t>Obsah lichoběžníku ABCD = obsahu trojúhelníku AED</a:t>
            </a:r>
            <a:endParaRPr lang="cs-CZ" sz="2400" b="1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68677" name="Text Box 69"/>
          <p:cNvSpPr txBox="1">
            <a:spLocks noChangeArrowheads="1"/>
          </p:cNvSpPr>
          <p:nvPr/>
        </p:nvSpPr>
        <p:spPr bwMode="auto">
          <a:xfrm>
            <a:off x="179388" y="5661025"/>
            <a:ext cx="8785225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300" b="1">
                <a:latin typeface="Arial" charset="0"/>
                <a:sym typeface="Symbol" pitchFamily="18" charset="2"/>
              </a:rPr>
              <a:t>Obsah lichoběžníku – sečteme základny, vynásobíme výškou a výsledek vydělíme dvěma.</a:t>
            </a:r>
            <a:endParaRPr lang="cs-CZ" sz="2300" b="1">
              <a:latin typeface="Arial" charset="0"/>
            </a:endParaRPr>
          </a:p>
        </p:txBody>
      </p:sp>
      <p:sp>
        <p:nvSpPr>
          <p:cNvPr id="68679" name="Line 71"/>
          <p:cNvSpPr>
            <a:spLocks noChangeShapeType="1"/>
          </p:cNvSpPr>
          <p:nvPr/>
        </p:nvSpPr>
        <p:spPr bwMode="auto">
          <a:xfrm>
            <a:off x="2195513" y="1557338"/>
            <a:ext cx="1871662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8680" name="Line 72"/>
          <p:cNvSpPr>
            <a:spLocks noChangeShapeType="1"/>
          </p:cNvSpPr>
          <p:nvPr/>
        </p:nvSpPr>
        <p:spPr bwMode="auto">
          <a:xfrm>
            <a:off x="4643438" y="3284538"/>
            <a:ext cx="2089150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8623" name="Line 15"/>
          <p:cNvSpPr>
            <a:spLocks noChangeShapeType="1"/>
          </p:cNvSpPr>
          <p:nvPr/>
        </p:nvSpPr>
        <p:spPr bwMode="auto">
          <a:xfrm>
            <a:off x="2195513" y="1557338"/>
            <a:ext cx="4537075" cy="17272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8682" name="Freeform 74"/>
          <p:cNvSpPr>
            <a:spLocks/>
          </p:cNvSpPr>
          <p:nvPr/>
        </p:nvSpPr>
        <p:spPr bwMode="auto">
          <a:xfrm>
            <a:off x="2195513" y="1557338"/>
            <a:ext cx="2160587" cy="7921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179" y="0"/>
              </a:cxn>
              <a:cxn ang="0">
                <a:pos x="1361" y="499"/>
              </a:cxn>
              <a:cxn ang="0">
                <a:pos x="0" y="0"/>
              </a:cxn>
            </a:cxnLst>
            <a:rect l="0" t="0" r="r" b="b"/>
            <a:pathLst>
              <a:path w="1361" h="499">
                <a:moveTo>
                  <a:pt x="0" y="0"/>
                </a:moveTo>
                <a:lnTo>
                  <a:pt x="1179" y="0"/>
                </a:lnTo>
                <a:lnTo>
                  <a:pt x="1361" y="499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8683" name="Freeform 75"/>
          <p:cNvSpPr>
            <a:spLocks/>
          </p:cNvSpPr>
          <p:nvPr/>
        </p:nvSpPr>
        <p:spPr bwMode="auto">
          <a:xfrm>
            <a:off x="4356100" y="2349500"/>
            <a:ext cx="2376488" cy="9350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81" y="589"/>
              </a:cxn>
              <a:cxn ang="0">
                <a:pos x="1497" y="589"/>
              </a:cxn>
              <a:cxn ang="0">
                <a:pos x="0" y="0"/>
              </a:cxn>
            </a:cxnLst>
            <a:rect l="0" t="0" r="r" b="b"/>
            <a:pathLst>
              <a:path w="1497" h="589">
                <a:moveTo>
                  <a:pt x="0" y="0"/>
                </a:moveTo>
                <a:lnTo>
                  <a:pt x="181" y="589"/>
                </a:lnTo>
                <a:lnTo>
                  <a:pt x="1497" y="58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8687" name="Line 79"/>
          <p:cNvSpPr>
            <a:spLocks noChangeShapeType="1"/>
          </p:cNvSpPr>
          <p:nvPr/>
        </p:nvSpPr>
        <p:spPr bwMode="auto">
          <a:xfrm>
            <a:off x="4067175" y="1557338"/>
            <a:ext cx="288925" cy="792162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8688" name="Line 80"/>
          <p:cNvSpPr>
            <a:spLocks noChangeShapeType="1"/>
          </p:cNvSpPr>
          <p:nvPr/>
        </p:nvSpPr>
        <p:spPr bwMode="auto">
          <a:xfrm>
            <a:off x="4356100" y="2349500"/>
            <a:ext cx="287338" cy="935038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grpSp>
        <p:nvGrpSpPr>
          <p:cNvPr id="68697" name="Group 89"/>
          <p:cNvGrpSpPr>
            <a:grpSpLocks/>
          </p:cNvGrpSpPr>
          <p:nvPr/>
        </p:nvGrpSpPr>
        <p:grpSpPr bwMode="auto">
          <a:xfrm>
            <a:off x="6516688" y="1628775"/>
            <a:ext cx="2374900" cy="1223963"/>
            <a:chOff x="3969" y="1071"/>
            <a:chExt cx="1496" cy="771"/>
          </a:xfrm>
        </p:grpSpPr>
        <p:sp>
          <p:nvSpPr>
            <p:cNvPr id="68690" name="Rectangle 82"/>
            <p:cNvSpPr>
              <a:spLocks noChangeArrowheads="1"/>
            </p:cNvSpPr>
            <p:nvPr/>
          </p:nvSpPr>
          <p:spPr bwMode="auto">
            <a:xfrm>
              <a:off x="3969" y="1071"/>
              <a:ext cx="1496" cy="77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68691" name="Group 83"/>
            <p:cNvGrpSpPr>
              <a:grpSpLocks/>
            </p:cNvGrpSpPr>
            <p:nvPr/>
          </p:nvGrpSpPr>
          <p:grpSpPr bwMode="auto">
            <a:xfrm>
              <a:off x="3969" y="1207"/>
              <a:ext cx="1451" cy="560"/>
              <a:chOff x="3379" y="3022"/>
              <a:chExt cx="1451" cy="560"/>
            </a:xfrm>
          </p:grpSpPr>
          <p:sp>
            <p:nvSpPr>
              <p:cNvPr id="68692" name="Text Box 84"/>
              <p:cNvSpPr txBox="1">
                <a:spLocks noChangeArrowheads="1"/>
              </p:cNvSpPr>
              <p:nvPr/>
            </p:nvSpPr>
            <p:spPr bwMode="auto">
              <a:xfrm>
                <a:off x="3787" y="3022"/>
                <a:ext cx="104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sz="2400" b="1">
                    <a:solidFill>
                      <a:srgbClr val="800000"/>
                    </a:solidFill>
                  </a:rPr>
                  <a:t>(a + c) . v</a:t>
                </a:r>
              </a:p>
            </p:txBody>
          </p:sp>
          <p:sp>
            <p:nvSpPr>
              <p:cNvPr id="68693" name="Text Box 85"/>
              <p:cNvSpPr txBox="1">
                <a:spLocks noChangeArrowheads="1"/>
              </p:cNvSpPr>
              <p:nvPr/>
            </p:nvSpPr>
            <p:spPr bwMode="auto">
              <a:xfrm>
                <a:off x="4104" y="3294"/>
                <a:ext cx="31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sz="2400" b="1">
                    <a:solidFill>
                      <a:srgbClr val="800000"/>
                    </a:solidFill>
                  </a:rPr>
                  <a:t>2</a:t>
                </a:r>
              </a:p>
            </p:txBody>
          </p:sp>
          <p:grpSp>
            <p:nvGrpSpPr>
              <p:cNvPr id="68694" name="Group 86"/>
              <p:cNvGrpSpPr>
                <a:grpSpLocks/>
              </p:cNvGrpSpPr>
              <p:nvPr/>
            </p:nvGrpSpPr>
            <p:grpSpPr bwMode="auto">
              <a:xfrm>
                <a:off x="3379" y="3113"/>
                <a:ext cx="1315" cy="327"/>
                <a:chOff x="3379" y="3113"/>
                <a:chExt cx="1315" cy="327"/>
              </a:xfrm>
            </p:grpSpPr>
            <p:sp>
              <p:nvSpPr>
                <p:cNvPr id="68695" name="Text Box 87"/>
                <p:cNvSpPr txBox="1">
                  <a:spLocks noChangeArrowheads="1"/>
                </p:cNvSpPr>
                <p:nvPr/>
              </p:nvSpPr>
              <p:spPr bwMode="auto">
                <a:xfrm>
                  <a:off x="3379" y="3113"/>
                  <a:ext cx="635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cs-CZ" sz="2800" b="1">
                      <a:solidFill>
                        <a:srgbClr val="800000"/>
                      </a:solidFill>
                    </a:rPr>
                    <a:t>S =</a:t>
                  </a:r>
                </a:p>
              </p:txBody>
            </p:sp>
            <p:sp>
              <p:nvSpPr>
                <p:cNvPr id="68696" name="Line 88"/>
                <p:cNvSpPr>
                  <a:spLocks noChangeShapeType="1"/>
                </p:cNvSpPr>
                <p:nvPr/>
              </p:nvSpPr>
              <p:spPr bwMode="auto">
                <a:xfrm>
                  <a:off x="3833" y="3294"/>
                  <a:ext cx="861" cy="0"/>
                </a:xfrm>
                <a:prstGeom prst="line">
                  <a:avLst/>
                </a:prstGeom>
                <a:noFill/>
                <a:ln w="19050">
                  <a:solidFill>
                    <a:srgbClr val="8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</p:grpSp>
      <p:sp>
        <p:nvSpPr>
          <p:cNvPr id="68698" name="AutoShape 90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260350"/>
            <a:ext cx="288925" cy="3603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8699" name="AutoShape 91"/>
          <p:cNvSpPr>
            <a:spLocks noChangeArrowheads="1"/>
          </p:cNvSpPr>
          <p:nvPr/>
        </p:nvSpPr>
        <p:spPr bwMode="auto">
          <a:xfrm>
            <a:off x="8459788" y="6381750"/>
            <a:ext cx="358775" cy="333375"/>
          </a:xfrm>
          <a:prstGeom prst="rightArrow">
            <a:avLst>
              <a:gd name="adj1" fmla="val 50000"/>
              <a:gd name="adj2" fmla="val 269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8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8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8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8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8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68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8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2000"/>
                                        <p:tgtEl>
                                          <p:spTgt spid="6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68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8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8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2000"/>
                                        <p:tgtEl>
                                          <p:spTgt spid="68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6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68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6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6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68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 animBg="1"/>
      <p:bldP spid="68614" grpId="0" animBg="1"/>
      <p:bldP spid="68629" grpId="0"/>
      <p:bldP spid="68635" grpId="0"/>
      <p:bldP spid="68660" grpId="0" animBg="1"/>
      <p:bldP spid="68665" grpId="0"/>
      <p:bldP spid="68667" grpId="0" animBg="1"/>
      <p:bldP spid="68668" grpId="0" animBg="1"/>
      <p:bldP spid="68670" grpId="0"/>
      <p:bldP spid="68677" grpId="0"/>
      <p:bldP spid="68679" grpId="0" animBg="1"/>
      <p:bldP spid="68680" grpId="0" animBg="1"/>
      <p:bldP spid="68623" grpId="0" animBg="1"/>
      <p:bldP spid="68682" grpId="0" animBg="1"/>
      <p:bldP spid="68683" grpId="0" animBg="1"/>
      <p:bldP spid="68687" grpId="0" animBg="1"/>
      <p:bldP spid="68688" grpId="0" animBg="1"/>
      <p:bldP spid="6869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900" name="Picture 4" descr="image00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073" r="11328"/>
          <a:stretch>
            <a:fillRect/>
          </a:stretch>
        </p:blipFill>
        <p:spPr bwMode="auto">
          <a:xfrm>
            <a:off x="1258888" y="1484313"/>
            <a:ext cx="2879725" cy="1831975"/>
          </a:xfrm>
          <a:prstGeom prst="rect">
            <a:avLst/>
          </a:prstGeom>
          <a:noFill/>
        </p:spPr>
      </p:pic>
      <p:pic>
        <p:nvPicPr>
          <p:cNvPr id="80901" name="Picture 5" descr="image00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7682" t="3299" r="17596" b="6891"/>
          <a:stretch>
            <a:fillRect/>
          </a:stretch>
        </p:blipFill>
        <p:spPr bwMode="auto">
          <a:xfrm>
            <a:off x="3132138" y="1700213"/>
            <a:ext cx="5183187" cy="4241800"/>
          </a:xfrm>
          <a:prstGeom prst="rect">
            <a:avLst/>
          </a:prstGeom>
          <a:noFill/>
        </p:spPr>
      </p:pic>
      <p:sp>
        <p:nvSpPr>
          <p:cNvPr id="80904" name="AutoShape 8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260350"/>
            <a:ext cx="288925" cy="3603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9875"/>
            <a:ext cx="7643813" cy="1143000"/>
          </a:xfrm>
        </p:spPr>
        <p:txBody>
          <a:bodyPr/>
          <a:lstStyle/>
          <a:p>
            <a:pPr algn="l"/>
            <a:r>
              <a:rPr lang="cs-CZ" sz="2800"/>
              <a:t>Př.: Vypočti obsah lichoběžníku se základnami </a:t>
            </a:r>
            <a:br>
              <a:rPr lang="cs-CZ" sz="2800"/>
            </a:br>
            <a:r>
              <a:rPr lang="cs-CZ" sz="2800"/>
              <a:t>	a = 6 cm, c = 2,5 cm a výškou v = 3 cm.</a:t>
            </a:r>
          </a:p>
        </p:txBody>
      </p:sp>
      <p:sp>
        <p:nvSpPr>
          <p:cNvPr id="64516" name="Freeform 4"/>
          <p:cNvSpPr>
            <a:spLocks/>
          </p:cNvSpPr>
          <p:nvPr/>
        </p:nvSpPr>
        <p:spPr bwMode="auto">
          <a:xfrm>
            <a:off x="1116013" y="2108200"/>
            <a:ext cx="3384550" cy="1368425"/>
          </a:xfrm>
          <a:custGeom>
            <a:avLst/>
            <a:gdLst/>
            <a:ahLst/>
            <a:cxnLst>
              <a:cxn ang="0">
                <a:pos x="0" y="948"/>
              </a:cxn>
              <a:cxn ang="0">
                <a:pos x="2157" y="948"/>
              </a:cxn>
              <a:cxn ang="0">
                <a:pos x="1266" y="0"/>
              </a:cxn>
              <a:cxn ang="0">
                <a:pos x="585" y="0"/>
              </a:cxn>
              <a:cxn ang="0">
                <a:pos x="0" y="948"/>
              </a:cxn>
            </a:cxnLst>
            <a:rect l="0" t="0" r="r" b="b"/>
            <a:pathLst>
              <a:path w="2157" h="948">
                <a:moveTo>
                  <a:pt x="0" y="948"/>
                </a:moveTo>
                <a:cubicBezTo>
                  <a:pt x="719" y="948"/>
                  <a:pt x="1438" y="948"/>
                  <a:pt x="2157" y="948"/>
                </a:cubicBezTo>
                <a:lnTo>
                  <a:pt x="1266" y="0"/>
                </a:lnTo>
                <a:lnTo>
                  <a:pt x="585" y="0"/>
                </a:lnTo>
                <a:lnTo>
                  <a:pt x="0" y="94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4518" name="Line 6"/>
          <p:cNvSpPr>
            <a:spLocks noChangeShapeType="1"/>
          </p:cNvSpPr>
          <p:nvPr/>
        </p:nvSpPr>
        <p:spPr bwMode="auto">
          <a:xfrm>
            <a:off x="1116013" y="3476625"/>
            <a:ext cx="3384550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2051050" y="3548063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solidFill>
                  <a:srgbClr val="800000"/>
                </a:solidFill>
              </a:rPr>
              <a:t>a = 6 cm</a:t>
            </a:r>
          </a:p>
        </p:txBody>
      </p:sp>
      <p:sp>
        <p:nvSpPr>
          <p:cNvPr id="64520" name="Text Box 8"/>
          <p:cNvSpPr txBox="1">
            <a:spLocks noChangeArrowheads="1"/>
          </p:cNvSpPr>
          <p:nvPr/>
        </p:nvSpPr>
        <p:spPr bwMode="auto">
          <a:xfrm>
            <a:off x="1908175" y="1676400"/>
            <a:ext cx="158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solidFill>
                  <a:srgbClr val="800000"/>
                </a:solidFill>
              </a:rPr>
              <a:t>c = 2,5 cm</a:t>
            </a:r>
          </a:p>
        </p:txBody>
      </p:sp>
      <p:sp>
        <p:nvSpPr>
          <p:cNvPr id="64521" name="Text Box 9"/>
          <p:cNvSpPr txBox="1">
            <a:spLocks noChangeArrowheads="1"/>
          </p:cNvSpPr>
          <p:nvPr/>
        </p:nvSpPr>
        <p:spPr bwMode="auto">
          <a:xfrm>
            <a:off x="2051050" y="2540000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solidFill>
                  <a:srgbClr val="800000"/>
                </a:solidFill>
              </a:rPr>
              <a:t>v = 3 cm</a:t>
            </a:r>
          </a:p>
        </p:txBody>
      </p:sp>
      <p:sp>
        <p:nvSpPr>
          <p:cNvPr id="64522" name="Line 10"/>
          <p:cNvSpPr>
            <a:spLocks noChangeShapeType="1"/>
          </p:cNvSpPr>
          <p:nvPr/>
        </p:nvSpPr>
        <p:spPr bwMode="auto">
          <a:xfrm>
            <a:off x="2051050" y="2108200"/>
            <a:ext cx="1081088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4523" name="Line 11"/>
          <p:cNvSpPr>
            <a:spLocks noChangeShapeType="1"/>
          </p:cNvSpPr>
          <p:nvPr/>
        </p:nvSpPr>
        <p:spPr bwMode="auto">
          <a:xfrm>
            <a:off x="2051050" y="2108200"/>
            <a:ext cx="0" cy="1368425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4524" name="Arc 12"/>
          <p:cNvSpPr>
            <a:spLocks/>
          </p:cNvSpPr>
          <p:nvPr/>
        </p:nvSpPr>
        <p:spPr bwMode="auto">
          <a:xfrm>
            <a:off x="2051050" y="3116263"/>
            <a:ext cx="360363" cy="36036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4525" name="Oval 13"/>
          <p:cNvSpPr>
            <a:spLocks noChangeArrowheads="1"/>
          </p:cNvSpPr>
          <p:nvPr/>
        </p:nvSpPr>
        <p:spPr bwMode="auto">
          <a:xfrm>
            <a:off x="2122488" y="3332163"/>
            <a:ext cx="73025" cy="73025"/>
          </a:xfrm>
          <a:prstGeom prst="ellipse">
            <a:avLst/>
          </a:prstGeom>
          <a:solidFill>
            <a:srgbClr val="800000"/>
          </a:solidFill>
          <a:ln w="952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64526" name="Group 14"/>
          <p:cNvGrpSpPr>
            <a:grpSpLocks/>
          </p:cNvGrpSpPr>
          <p:nvPr/>
        </p:nvGrpSpPr>
        <p:grpSpPr bwMode="auto">
          <a:xfrm>
            <a:off x="5219700" y="1557338"/>
            <a:ext cx="2303463" cy="889000"/>
            <a:chOff x="3379" y="3022"/>
            <a:chExt cx="1451" cy="560"/>
          </a:xfrm>
        </p:grpSpPr>
        <p:sp>
          <p:nvSpPr>
            <p:cNvPr id="64527" name="Text Box 15"/>
            <p:cNvSpPr txBox="1">
              <a:spLocks noChangeArrowheads="1"/>
            </p:cNvSpPr>
            <p:nvPr/>
          </p:nvSpPr>
          <p:spPr bwMode="auto">
            <a:xfrm>
              <a:off x="3787" y="3022"/>
              <a:ext cx="104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400" b="1">
                  <a:solidFill>
                    <a:srgbClr val="800000"/>
                  </a:solidFill>
                </a:rPr>
                <a:t>(a + c) . v</a:t>
              </a:r>
            </a:p>
          </p:txBody>
        </p:sp>
        <p:sp>
          <p:nvSpPr>
            <p:cNvPr id="64528" name="Text Box 16"/>
            <p:cNvSpPr txBox="1">
              <a:spLocks noChangeArrowheads="1"/>
            </p:cNvSpPr>
            <p:nvPr/>
          </p:nvSpPr>
          <p:spPr bwMode="auto">
            <a:xfrm>
              <a:off x="4104" y="3294"/>
              <a:ext cx="3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400" b="1">
                  <a:solidFill>
                    <a:srgbClr val="800000"/>
                  </a:solidFill>
                </a:rPr>
                <a:t>2</a:t>
              </a:r>
            </a:p>
          </p:txBody>
        </p:sp>
        <p:grpSp>
          <p:nvGrpSpPr>
            <p:cNvPr id="64529" name="Group 17"/>
            <p:cNvGrpSpPr>
              <a:grpSpLocks/>
            </p:cNvGrpSpPr>
            <p:nvPr/>
          </p:nvGrpSpPr>
          <p:grpSpPr bwMode="auto">
            <a:xfrm>
              <a:off x="3379" y="3113"/>
              <a:ext cx="1315" cy="327"/>
              <a:chOff x="3379" y="3113"/>
              <a:chExt cx="1315" cy="327"/>
            </a:xfrm>
          </p:grpSpPr>
          <p:sp>
            <p:nvSpPr>
              <p:cNvPr id="64530" name="Text Box 18"/>
              <p:cNvSpPr txBox="1">
                <a:spLocks noChangeArrowheads="1"/>
              </p:cNvSpPr>
              <p:nvPr/>
            </p:nvSpPr>
            <p:spPr bwMode="auto">
              <a:xfrm>
                <a:off x="3379" y="3113"/>
                <a:ext cx="63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sz="2800" b="1">
                    <a:solidFill>
                      <a:srgbClr val="800000"/>
                    </a:solidFill>
                  </a:rPr>
                  <a:t>S =</a:t>
                </a:r>
              </a:p>
            </p:txBody>
          </p:sp>
          <p:sp>
            <p:nvSpPr>
              <p:cNvPr id="64531" name="Line 19"/>
              <p:cNvSpPr>
                <a:spLocks noChangeShapeType="1"/>
              </p:cNvSpPr>
              <p:nvPr/>
            </p:nvSpPr>
            <p:spPr bwMode="auto">
              <a:xfrm>
                <a:off x="3833" y="3294"/>
                <a:ext cx="861" cy="0"/>
              </a:xfrm>
              <a:prstGeom prst="line">
                <a:avLst/>
              </a:prstGeom>
              <a:noFill/>
              <a:ln w="19050">
                <a:solidFill>
                  <a:srgbClr val="8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</p:grpSp>
      <p:grpSp>
        <p:nvGrpSpPr>
          <p:cNvPr id="64532" name="Group 20"/>
          <p:cNvGrpSpPr>
            <a:grpSpLocks/>
          </p:cNvGrpSpPr>
          <p:nvPr/>
        </p:nvGrpSpPr>
        <p:grpSpPr bwMode="auto">
          <a:xfrm>
            <a:off x="5219700" y="2420938"/>
            <a:ext cx="2303463" cy="889000"/>
            <a:chOff x="3379" y="3022"/>
            <a:chExt cx="1451" cy="560"/>
          </a:xfrm>
        </p:grpSpPr>
        <p:sp>
          <p:nvSpPr>
            <p:cNvPr id="64533" name="Text Box 21"/>
            <p:cNvSpPr txBox="1">
              <a:spLocks noChangeArrowheads="1"/>
            </p:cNvSpPr>
            <p:nvPr/>
          </p:nvSpPr>
          <p:spPr bwMode="auto">
            <a:xfrm>
              <a:off x="3787" y="3022"/>
              <a:ext cx="104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400" b="1">
                  <a:solidFill>
                    <a:srgbClr val="800000"/>
                  </a:solidFill>
                </a:rPr>
                <a:t>(6 + 2,5) . 3</a:t>
              </a:r>
            </a:p>
          </p:txBody>
        </p:sp>
        <p:sp>
          <p:nvSpPr>
            <p:cNvPr id="64534" name="Text Box 22"/>
            <p:cNvSpPr txBox="1">
              <a:spLocks noChangeArrowheads="1"/>
            </p:cNvSpPr>
            <p:nvPr/>
          </p:nvSpPr>
          <p:spPr bwMode="auto">
            <a:xfrm>
              <a:off x="4104" y="3294"/>
              <a:ext cx="3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400" b="1">
                  <a:solidFill>
                    <a:srgbClr val="800000"/>
                  </a:solidFill>
                </a:rPr>
                <a:t>2</a:t>
              </a:r>
            </a:p>
          </p:txBody>
        </p:sp>
        <p:grpSp>
          <p:nvGrpSpPr>
            <p:cNvPr id="64535" name="Group 23"/>
            <p:cNvGrpSpPr>
              <a:grpSpLocks/>
            </p:cNvGrpSpPr>
            <p:nvPr/>
          </p:nvGrpSpPr>
          <p:grpSpPr bwMode="auto">
            <a:xfrm>
              <a:off x="3379" y="3113"/>
              <a:ext cx="1315" cy="327"/>
              <a:chOff x="3379" y="3113"/>
              <a:chExt cx="1315" cy="327"/>
            </a:xfrm>
          </p:grpSpPr>
          <p:sp>
            <p:nvSpPr>
              <p:cNvPr id="64536" name="Text Box 24"/>
              <p:cNvSpPr txBox="1">
                <a:spLocks noChangeArrowheads="1"/>
              </p:cNvSpPr>
              <p:nvPr/>
            </p:nvSpPr>
            <p:spPr bwMode="auto">
              <a:xfrm>
                <a:off x="3379" y="3113"/>
                <a:ext cx="63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sz="2800" b="1">
                    <a:solidFill>
                      <a:srgbClr val="800000"/>
                    </a:solidFill>
                  </a:rPr>
                  <a:t>S =</a:t>
                </a:r>
              </a:p>
            </p:txBody>
          </p:sp>
          <p:sp>
            <p:nvSpPr>
              <p:cNvPr id="64537" name="Line 25"/>
              <p:cNvSpPr>
                <a:spLocks noChangeShapeType="1"/>
              </p:cNvSpPr>
              <p:nvPr/>
            </p:nvSpPr>
            <p:spPr bwMode="auto">
              <a:xfrm>
                <a:off x="3833" y="3294"/>
                <a:ext cx="861" cy="0"/>
              </a:xfrm>
              <a:prstGeom prst="line">
                <a:avLst/>
              </a:prstGeom>
              <a:noFill/>
              <a:ln w="19050">
                <a:solidFill>
                  <a:srgbClr val="8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</p:grpSp>
      <p:grpSp>
        <p:nvGrpSpPr>
          <p:cNvPr id="64538" name="Group 26"/>
          <p:cNvGrpSpPr>
            <a:grpSpLocks/>
          </p:cNvGrpSpPr>
          <p:nvPr/>
        </p:nvGrpSpPr>
        <p:grpSpPr bwMode="auto">
          <a:xfrm>
            <a:off x="5219700" y="3357563"/>
            <a:ext cx="2303463" cy="889000"/>
            <a:chOff x="3379" y="3022"/>
            <a:chExt cx="1451" cy="560"/>
          </a:xfrm>
        </p:grpSpPr>
        <p:sp>
          <p:nvSpPr>
            <p:cNvPr id="64539" name="Text Box 27"/>
            <p:cNvSpPr txBox="1">
              <a:spLocks noChangeArrowheads="1"/>
            </p:cNvSpPr>
            <p:nvPr/>
          </p:nvSpPr>
          <p:spPr bwMode="auto">
            <a:xfrm>
              <a:off x="3787" y="3022"/>
              <a:ext cx="104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400" b="1">
                  <a:solidFill>
                    <a:srgbClr val="800000"/>
                  </a:solidFill>
                </a:rPr>
                <a:t>  8,5 . 3</a:t>
              </a:r>
            </a:p>
          </p:txBody>
        </p:sp>
        <p:sp>
          <p:nvSpPr>
            <p:cNvPr id="64540" name="Text Box 28"/>
            <p:cNvSpPr txBox="1">
              <a:spLocks noChangeArrowheads="1"/>
            </p:cNvSpPr>
            <p:nvPr/>
          </p:nvSpPr>
          <p:spPr bwMode="auto">
            <a:xfrm>
              <a:off x="4104" y="3294"/>
              <a:ext cx="3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400" b="1">
                  <a:solidFill>
                    <a:srgbClr val="800000"/>
                  </a:solidFill>
                </a:rPr>
                <a:t>2</a:t>
              </a:r>
            </a:p>
          </p:txBody>
        </p:sp>
        <p:grpSp>
          <p:nvGrpSpPr>
            <p:cNvPr id="64541" name="Group 29"/>
            <p:cNvGrpSpPr>
              <a:grpSpLocks/>
            </p:cNvGrpSpPr>
            <p:nvPr/>
          </p:nvGrpSpPr>
          <p:grpSpPr bwMode="auto">
            <a:xfrm>
              <a:off x="3379" y="3113"/>
              <a:ext cx="1315" cy="327"/>
              <a:chOff x="3379" y="3113"/>
              <a:chExt cx="1315" cy="327"/>
            </a:xfrm>
          </p:grpSpPr>
          <p:sp>
            <p:nvSpPr>
              <p:cNvPr id="64542" name="Text Box 30"/>
              <p:cNvSpPr txBox="1">
                <a:spLocks noChangeArrowheads="1"/>
              </p:cNvSpPr>
              <p:nvPr/>
            </p:nvSpPr>
            <p:spPr bwMode="auto">
              <a:xfrm>
                <a:off x="3379" y="3113"/>
                <a:ext cx="63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sz="2800" b="1">
                    <a:solidFill>
                      <a:srgbClr val="800000"/>
                    </a:solidFill>
                  </a:rPr>
                  <a:t>S =</a:t>
                </a:r>
              </a:p>
            </p:txBody>
          </p:sp>
          <p:sp>
            <p:nvSpPr>
              <p:cNvPr id="64543" name="Line 31"/>
              <p:cNvSpPr>
                <a:spLocks noChangeShapeType="1"/>
              </p:cNvSpPr>
              <p:nvPr/>
            </p:nvSpPr>
            <p:spPr bwMode="auto">
              <a:xfrm>
                <a:off x="3833" y="3294"/>
                <a:ext cx="861" cy="0"/>
              </a:xfrm>
              <a:prstGeom prst="line">
                <a:avLst/>
              </a:prstGeom>
              <a:noFill/>
              <a:ln w="19050">
                <a:solidFill>
                  <a:srgbClr val="8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</p:grpSp>
      <p:grpSp>
        <p:nvGrpSpPr>
          <p:cNvPr id="64544" name="Group 32"/>
          <p:cNvGrpSpPr>
            <a:grpSpLocks/>
          </p:cNvGrpSpPr>
          <p:nvPr/>
        </p:nvGrpSpPr>
        <p:grpSpPr bwMode="auto">
          <a:xfrm>
            <a:off x="5292725" y="4292600"/>
            <a:ext cx="2303463" cy="889000"/>
            <a:chOff x="3379" y="3022"/>
            <a:chExt cx="1451" cy="560"/>
          </a:xfrm>
        </p:grpSpPr>
        <p:sp>
          <p:nvSpPr>
            <p:cNvPr id="64545" name="Text Box 33"/>
            <p:cNvSpPr txBox="1">
              <a:spLocks noChangeArrowheads="1"/>
            </p:cNvSpPr>
            <p:nvPr/>
          </p:nvSpPr>
          <p:spPr bwMode="auto">
            <a:xfrm>
              <a:off x="3787" y="3022"/>
              <a:ext cx="104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400" b="1">
                  <a:solidFill>
                    <a:srgbClr val="800000"/>
                  </a:solidFill>
                </a:rPr>
                <a:t>    25,5</a:t>
              </a:r>
            </a:p>
          </p:txBody>
        </p:sp>
        <p:sp>
          <p:nvSpPr>
            <p:cNvPr id="64546" name="Text Box 34"/>
            <p:cNvSpPr txBox="1">
              <a:spLocks noChangeArrowheads="1"/>
            </p:cNvSpPr>
            <p:nvPr/>
          </p:nvSpPr>
          <p:spPr bwMode="auto">
            <a:xfrm>
              <a:off x="4104" y="3294"/>
              <a:ext cx="3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400" b="1">
                  <a:solidFill>
                    <a:srgbClr val="800000"/>
                  </a:solidFill>
                </a:rPr>
                <a:t>2</a:t>
              </a:r>
            </a:p>
          </p:txBody>
        </p:sp>
        <p:grpSp>
          <p:nvGrpSpPr>
            <p:cNvPr id="64547" name="Group 35"/>
            <p:cNvGrpSpPr>
              <a:grpSpLocks/>
            </p:cNvGrpSpPr>
            <p:nvPr/>
          </p:nvGrpSpPr>
          <p:grpSpPr bwMode="auto">
            <a:xfrm>
              <a:off x="3379" y="3113"/>
              <a:ext cx="1315" cy="327"/>
              <a:chOff x="3379" y="3113"/>
              <a:chExt cx="1315" cy="327"/>
            </a:xfrm>
          </p:grpSpPr>
          <p:sp>
            <p:nvSpPr>
              <p:cNvPr id="64548" name="Text Box 36"/>
              <p:cNvSpPr txBox="1">
                <a:spLocks noChangeArrowheads="1"/>
              </p:cNvSpPr>
              <p:nvPr/>
            </p:nvSpPr>
            <p:spPr bwMode="auto">
              <a:xfrm>
                <a:off x="3379" y="3113"/>
                <a:ext cx="63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sz="2800" b="1">
                    <a:solidFill>
                      <a:srgbClr val="800000"/>
                    </a:solidFill>
                  </a:rPr>
                  <a:t>S =</a:t>
                </a:r>
              </a:p>
            </p:txBody>
          </p:sp>
          <p:sp>
            <p:nvSpPr>
              <p:cNvPr id="64549" name="Line 37"/>
              <p:cNvSpPr>
                <a:spLocks noChangeShapeType="1"/>
              </p:cNvSpPr>
              <p:nvPr/>
            </p:nvSpPr>
            <p:spPr bwMode="auto">
              <a:xfrm>
                <a:off x="3833" y="3294"/>
                <a:ext cx="861" cy="0"/>
              </a:xfrm>
              <a:prstGeom prst="line">
                <a:avLst/>
              </a:prstGeom>
              <a:noFill/>
              <a:ln w="19050">
                <a:solidFill>
                  <a:srgbClr val="8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64552" name="Text Box 40"/>
          <p:cNvSpPr txBox="1">
            <a:spLocks noChangeArrowheads="1"/>
          </p:cNvSpPr>
          <p:nvPr/>
        </p:nvSpPr>
        <p:spPr bwMode="auto">
          <a:xfrm>
            <a:off x="6443663" y="5661025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2400" b="1">
              <a:solidFill>
                <a:srgbClr val="800000"/>
              </a:solidFill>
            </a:endParaRPr>
          </a:p>
        </p:txBody>
      </p:sp>
      <p:sp>
        <p:nvSpPr>
          <p:cNvPr id="64554" name="Text Box 42"/>
          <p:cNvSpPr txBox="1">
            <a:spLocks noChangeArrowheads="1"/>
          </p:cNvSpPr>
          <p:nvPr/>
        </p:nvSpPr>
        <p:spPr bwMode="auto">
          <a:xfrm>
            <a:off x="5292725" y="5157788"/>
            <a:ext cx="25923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 u="sng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12,75 cm</a:t>
            </a:r>
            <a:r>
              <a:rPr lang="cs-CZ" sz="2800" b="1" u="sng" baseline="300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cs-CZ" sz="2800" b="1">
                <a:solidFill>
                  <a:srgbClr val="800000"/>
                </a:solidFill>
              </a:rPr>
              <a:t> </a:t>
            </a:r>
          </a:p>
        </p:txBody>
      </p:sp>
      <p:sp>
        <p:nvSpPr>
          <p:cNvPr id="64556" name="Text Box 44"/>
          <p:cNvSpPr txBox="1">
            <a:spLocks noChangeArrowheads="1"/>
          </p:cNvSpPr>
          <p:nvPr/>
        </p:nvSpPr>
        <p:spPr bwMode="auto">
          <a:xfrm>
            <a:off x="755650" y="5949950"/>
            <a:ext cx="5329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Obsah lichoběžníku je 12,75 cm</a:t>
            </a:r>
            <a:r>
              <a:rPr lang="cs-CZ" sz="2400" b="1" baseline="30000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.</a:t>
            </a:r>
          </a:p>
        </p:txBody>
      </p:sp>
      <p:sp>
        <p:nvSpPr>
          <p:cNvPr id="64557" name="AutoShape 4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260350"/>
            <a:ext cx="288925" cy="3603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4558" name="AutoShape 46"/>
          <p:cNvSpPr>
            <a:spLocks noChangeArrowheads="1"/>
          </p:cNvSpPr>
          <p:nvPr/>
        </p:nvSpPr>
        <p:spPr bwMode="auto">
          <a:xfrm>
            <a:off x="8459788" y="6381750"/>
            <a:ext cx="358775" cy="333375"/>
          </a:xfrm>
          <a:prstGeom prst="rightArrow">
            <a:avLst>
              <a:gd name="adj1" fmla="val 50000"/>
              <a:gd name="adj2" fmla="val 269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4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4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4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1000"/>
                                        <p:tgtEl>
                                          <p:spTgt spid="64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1000"/>
                                        <p:tgtEl>
                                          <p:spTgt spid="64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4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4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4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64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64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64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64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64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64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4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 animBg="1"/>
      <p:bldP spid="64518" grpId="0" animBg="1"/>
      <p:bldP spid="64519" grpId="0"/>
      <p:bldP spid="64520" grpId="0"/>
      <p:bldP spid="64521" grpId="0"/>
      <p:bldP spid="64522" grpId="0" animBg="1"/>
      <p:bldP spid="64523" grpId="0" animBg="1"/>
      <p:bldP spid="64524" grpId="0" animBg="1"/>
      <p:bldP spid="64524" grpId="1" animBg="1"/>
      <p:bldP spid="64525" grpId="0" animBg="1"/>
      <p:bldP spid="64525" grpId="1" animBg="1"/>
      <p:bldP spid="64554" grpId="0"/>
      <p:bldP spid="64556" grpId="0"/>
      <p:bldP spid="6455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Vypočti obsah lichoběžníku ABCD:</a:t>
            </a:r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395288" y="1341438"/>
            <a:ext cx="59150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cs-CZ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1.  a = 15 cm; c = 3 dm; v = 12 cm</a:t>
            </a:r>
          </a:p>
        </p:txBody>
      </p:sp>
      <p:sp>
        <p:nvSpPr>
          <p:cNvPr id="65543" name="Rectangle 7"/>
          <p:cNvSpPr>
            <a:spLocks noChangeArrowheads="1"/>
          </p:cNvSpPr>
          <p:nvPr/>
        </p:nvSpPr>
        <p:spPr bwMode="auto">
          <a:xfrm>
            <a:off x="395288" y="1916113"/>
            <a:ext cx="60483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cs-CZ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2.  a = 120 mm; c = 0,8 dm; v = 9 cm</a:t>
            </a:r>
          </a:p>
        </p:txBody>
      </p:sp>
      <p:sp>
        <p:nvSpPr>
          <p:cNvPr id="65545" name="Text Box 9"/>
          <p:cNvSpPr txBox="1">
            <a:spLocks noChangeArrowheads="1"/>
          </p:cNvSpPr>
          <p:nvPr/>
        </p:nvSpPr>
        <p:spPr bwMode="auto">
          <a:xfrm>
            <a:off x="395288" y="2852738"/>
            <a:ext cx="7191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3.</a:t>
            </a:r>
          </a:p>
        </p:txBody>
      </p:sp>
      <p:sp>
        <p:nvSpPr>
          <p:cNvPr id="65547" name="Text Box 11"/>
          <p:cNvSpPr txBox="1">
            <a:spLocks noChangeArrowheads="1"/>
          </p:cNvSpPr>
          <p:nvPr/>
        </p:nvSpPr>
        <p:spPr bwMode="auto">
          <a:xfrm>
            <a:off x="1763713" y="3141663"/>
            <a:ext cx="935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4 cm</a:t>
            </a:r>
          </a:p>
        </p:txBody>
      </p:sp>
      <p:sp>
        <p:nvSpPr>
          <p:cNvPr id="65548" name="Text Box 12"/>
          <p:cNvSpPr txBox="1">
            <a:spLocks noChangeArrowheads="1"/>
          </p:cNvSpPr>
          <p:nvPr/>
        </p:nvSpPr>
        <p:spPr bwMode="auto">
          <a:xfrm>
            <a:off x="1331913" y="4941888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6,9 cm</a:t>
            </a:r>
          </a:p>
        </p:txBody>
      </p:sp>
      <p:sp>
        <p:nvSpPr>
          <p:cNvPr id="65549" name="Text Box 13"/>
          <p:cNvSpPr txBox="1">
            <a:spLocks noChangeArrowheads="1"/>
          </p:cNvSpPr>
          <p:nvPr/>
        </p:nvSpPr>
        <p:spPr bwMode="auto">
          <a:xfrm rot="-3795454">
            <a:off x="120650" y="3776663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3,3 cm</a:t>
            </a:r>
          </a:p>
        </p:txBody>
      </p:sp>
      <p:grpSp>
        <p:nvGrpSpPr>
          <p:cNvPr id="65550" name="Group 14"/>
          <p:cNvGrpSpPr>
            <a:grpSpLocks/>
          </p:cNvGrpSpPr>
          <p:nvPr/>
        </p:nvGrpSpPr>
        <p:grpSpPr bwMode="auto">
          <a:xfrm>
            <a:off x="539750" y="3573463"/>
            <a:ext cx="2663825" cy="1439862"/>
            <a:chOff x="340" y="2160"/>
            <a:chExt cx="1497" cy="741"/>
          </a:xfrm>
        </p:grpSpPr>
        <p:grpSp>
          <p:nvGrpSpPr>
            <p:cNvPr id="65551" name="Group 15"/>
            <p:cNvGrpSpPr>
              <a:grpSpLocks/>
            </p:cNvGrpSpPr>
            <p:nvPr/>
          </p:nvGrpSpPr>
          <p:grpSpPr bwMode="auto">
            <a:xfrm>
              <a:off x="340" y="2160"/>
              <a:ext cx="1497" cy="726"/>
              <a:chOff x="340" y="2160"/>
              <a:chExt cx="1497" cy="726"/>
            </a:xfrm>
          </p:grpSpPr>
          <p:grpSp>
            <p:nvGrpSpPr>
              <p:cNvPr id="65552" name="Group 16"/>
              <p:cNvGrpSpPr>
                <a:grpSpLocks/>
              </p:cNvGrpSpPr>
              <p:nvPr/>
            </p:nvGrpSpPr>
            <p:grpSpPr bwMode="auto">
              <a:xfrm>
                <a:off x="340" y="2160"/>
                <a:ext cx="1497" cy="726"/>
                <a:chOff x="340" y="2024"/>
                <a:chExt cx="1497" cy="726"/>
              </a:xfrm>
            </p:grpSpPr>
            <p:sp>
              <p:nvSpPr>
                <p:cNvPr id="65553" name="Line 17"/>
                <p:cNvSpPr>
                  <a:spLocks noChangeShapeType="1"/>
                </p:cNvSpPr>
                <p:nvPr/>
              </p:nvSpPr>
              <p:spPr bwMode="auto">
                <a:xfrm>
                  <a:off x="703" y="2024"/>
                  <a:ext cx="1043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5554" name="Line 18"/>
                <p:cNvSpPr>
                  <a:spLocks noChangeShapeType="1"/>
                </p:cNvSpPr>
                <p:nvPr/>
              </p:nvSpPr>
              <p:spPr bwMode="auto">
                <a:xfrm flipH="1">
                  <a:off x="340" y="2024"/>
                  <a:ext cx="363" cy="72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5555" name="Line 19"/>
                <p:cNvSpPr>
                  <a:spLocks noChangeShapeType="1"/>
                </p:cNvSpPr>
                <p:nvPr/>
              </p:nvSpPr>
              <p:spPr bwMode="auto">
                <a:xfrm>
                  <a:off x="340" y="2750"/>
                  <a:ext cx="149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5556" name="Line 20"/>
                <p:cNvSpPr>
                  <a:spLocks noChangeShapeType="1"/>
                </p:cNvSpPr>
                <p:nvPr/>
              </p:nvSpPr>
              <p:spPr bwMode="auto">
                <a:xfrm>
                  <a:off x="1746" y="2024"/>
                  <a:ext cx="91" cy="72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65557" name="Line 21"/>
              <p:cNvSpPr>
                <a:spLocks noChangeShapeType="1"/>
              </p:cNvSpPr>
              <p:nvPr/>
            </p:nvSpPr>
            <p:spPr bwMode="auto">
              <a:xfrm>
                <a:off x="703" y="2160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65558" name="Arc 22"/>
            <p:cNvSpPr>
              <a:spLocks noChangeAspect="1"/>
            </p:cNvSpPr>
            <p:nvPr/>
          </p:nvSpPr>
          <p:spPr bwMode="auto">
            <a:xfrm>
              <a:off x="703" y="2704"/>
              <a:ext cx="146" cy="19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394"/>
                <a:gd name="T1" fmla="*/ 0 h 21600"/>
                <a:gd name="T2" fmla="*/ 21394 w 21394"/>
                <a:gd name="T3" fmla="*/ 18625 h 21600"/>
                <a:gd name="T4" fmla="*/ 0 w 21394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394" h="21600" fill="none" extrusionOk="0">
                  <a:moveTo>
                    <a:pt x="-1" y="0"/>
                  </a:moveTo>
                  <a:cubicBezTo>
                    <a:pt x="10779" y="0"/>
                    <a:pt x="19909" y="7947"/>
                    <a:pt x="21394" y="18624"/>
                  </a:cubicBezTo>
                </a:path>
                <a:path w="21394" h="21600" stroke="0" extrusionOk="0">
                  <a:moveTo>
                    <a:pt x="-1" y="0"/>
                  </a:moveTo>
                  <a:cubicBezTo>
                    <a:pt x="10779" y="0"/>
                    <a:pt x="19909" y="7947"/>
                    <a:pt x="21394" y="18624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9" name="Oval 23"/>
            <p:cNvSpPr>
              <a:spLocks noChangeArrowheads="1"/>
            </p:cNvSpPr>
            <p:nvPr/>
          </p:nvSpPr>
          <p:spPr bwMode="auto">
            <a:xfrm>
              <a:off x="748" y="2795"/>
              <a:ext cx="45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5560" name="Text Box 24"/>
          <p:cNvSpPr txBox="1">
            <a:spLocks noChangeArrowheads="1"/>
          </p:cNvSpPr>
          <p:nvPr/>
        </p:nvSpPr>
        <p:spPr bwMode="auto">
          <a:xfrm rot="16200000">
            <a:off x="804068" y="3885407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2,8 cm</a:t>
            </a:r>
          </a:p>
        </p:txBody>
      </p:sp>
      <p:sp>
        <p:nvSpPr>
          <p:cNvPr id="65561" name="Text Box 25"/>
          <p:cNvSpPr txBox="1">
            <a:spLocks noChangeArrowheads="1"/>
          </p:cNvSpPr>
          <p:nvPr/>
        </p:nvSpPr>
        <p:spPr bwMode="auto">
          <a:xfrm>
            <a:off x="4140200" y="2924175"/>
            <a:ext cx="7191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4.</a:t>
            </a:r>
          </a:p>
        </p:txBody>
      </p:sp>
      <p:sp>
        <p:nvSpPr>
          <p:cNvPr id="65562" name="Text Box 26"/>
          <p:cNvSpPr txBox="1">
            <a:spLocks noChangeArrowheads="1"/>
          </p:cNvSpPr>
          <p:nvPr/>
        </p:nvSpPr>
        <p:spPr bwMode="auto">
          <a:xfrm>
            <a:off x="755650" y="5734050"/>
            <a:ext cx="23050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15,26 cm</a:t>
            </a:r>
            <a:r>
              <a:rPr lang="cs-CZ" sz="2800" b="1" baseline="300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65564" name="Line 28"/>
          <p:cNvSpPr>
            <a:spLocks noChangeShapeType="1"/>
          </p:cNvSpPr>
          <p:nvPr/>
        </p:nvSpPr>
        <p:spPr bwMode="auto">
          <a:xfrm>
            <a:off x="4643438" y="3573463"/>
            <a:ext cx="0" cy="143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5565" name="Line 29"/>
          <p:cNvSpPr>
            <a:spLocks noChangeShapeType="1"/>
          </p:cNvSpPr>
          <p:nvPr/>
        </p:nvSpPr>
        <p:spPr bwMode="auto">
          <a:xfrm>
            <a:off x="4643438" y="3573463"/>
            <a:ext cx="2449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5566" name="Line 30"/>
          <p:cNvSpPr>
            <a:spLocks noChangeShapeType="1"/>
          </p:cNvSpPr>
          <p:nvPr/>
        </p:nvSpPr>
        <p:spPr bwMode="auto">
          <a:xfrm>
            <a:off x="7092950" y="3573463"/>
            <a:ext cx="863600" cy="143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5567" name="Line 31"/>
          <p:cNvSpPr>
            <a:spLocks noChangeShapeType="1"/>
          </p:cNvSpPr>
          <p:nvPr/>
        </p:nvSpPr>
        <p:spPr bwMode="auto">
          <a:xfrm>
            <a:off x="4643438" y="5013325"/>
            <a:ext cx="33131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5568" name="Arc 32"/>
          <p:cNvSpPr>
            <a:spLocks/>
          </p:cNvSpPr>
          <p:nvPr/>
        </p:nvSpPr>
        <p:spPr bwMode="auto">
          <a:xfrm>
            <a:off x="4643438" y="4724400"/>
            <a:ext cx="288925" cy="2889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5569" name="Oval 33"/>
          <p:cNvSpPr>
            <a:spLocks noChangeArrowheads="1"/>
          </p:cNvSpPr>
          <p:nvPr/>
        </p:nvSpPr>
        <p:spPr bwMode="auto">
          <a:xfrm>
            <a:off x="4716463" y="4868863"/>
            <a:ext cx="71437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5570" name="Text Box 34"/>
          <p:cNvSpPr txBox="1">
            <a:spLocks noChangeArrowheads="1"/>
          </p:cNvSpPr>
          <p:nvPr/>
        </p:nvSpPr>
        <p:spPr bwMode="auto">
          <a:xfrm>
            <a:off x="5219700" y="3141663"/>
            <a:ext cx="1655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5,2 cm</a:t>
            </a:r>
          </a:p>
        </p:txBody>
      </p:sp>
      <p:sp>
        <p:nvSpPr>
          <p:cNvPr id="65571" name="Text Box 35"/>
          <p:cNvSpPr txBox="1">
            <a:spLocks noChangeArrowheads="1"/>
          </p:cNvSpPr>
          <p:nvPr/>
        </p:nvSpPr>
        <p:spPr bwMode="auto">
          <a:xfrm rot="16200000">
            <a:off x="3733006" y="3980657"/>
            <a:ext cx="12715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1,9 cm</a:t>
            </a:r>
          </a:p>
        </p:txBody>
      </p:sp>
      <p:sp>
        <p:nvSpPr>
          <p:cNvPr id="65572" name="Text Box 36"/>
          <p:cNvSpPr txBox="1">
            <a:spLocks noChangeArrowheads="1"/>
          </p:cNvSpPr>
          <p:nvPr/>
        </p:nvSpPr>
        <p:spPr bwMode="auto">
          <a:xfrm>
            <a:off x="5364163" y="5013325"/>
            <a:ext cx="1655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88 mm</a:t>
            </a:r>
          </a:p>
        </p:txBody>
      </p:sp>
      <p:sp>
        <p:nvSpPr>
          <p:cNvPr id="65573" name="Text Box 37"/>
          <p:cNvSpPr txBox="1">
            <a:spLocks noChangeArrowheads="1"/>
          </p:cNvSpPr>
          <p:nvPr/>
        </p:nvSpPr>
        <p:spPr bwMode="auto">
          <a:xfrm>
            <a:off x="4932363" y="5661025"/>
            <a:ext cx="23050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13,3 cm</a:t>
            </a:r>
            <a:r>
              <a:rPr lang="cs-CZ" sz="2800" b="1" baseline="300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65575" name="AutoShape 3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260350"/>
            <a:ext cx="288925" cy="3603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5576" name="AutoShape 4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459788" y="6381750"/>
            <a:ext cx="358775" cy="333375"/>
          </a:xfrm>
          <a:prstGeom prst="rightArrow">
            <a:avLst>
              <a:gd name="adj1" fmla="val 50000"/>
              <a:gd name="adj2" fmla="val 269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5578" name="Text Box 42"/>
          <p:cNvSpPr txBox="1">
            <a:spLocks noChangeArrowheads="1"/>
          </p:cNvSpPr>
          <p:nvPr/>
        </p:nvSpPr>
        <p:spPr bwMode="auto">
          <a:xfrm>
            <a:off x="6588125" y="1341438"/>
            <a:ext cx="22320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270 cm</a:t>
            </a:r>
            <a:r>
              <a:rPr lang="cs-CZ" sz="2800" b="1" baseline="300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cs-CZ" sz="2800" b="1">
                <a:solidFill>
                  <a:srgbClr val="800000"/>
                </a:solidFill>
              </a:rPr>
              <a:t> </a:t>
            </a:r>
          </a:p>
        </p:txBody>
      </p:sp>
      <p:sp>
        <p:nvSpPr>
          <p:cNvPr id="65579" name="Text Box 43"/>
          <p:cNvSpPr txBox="1">
            <a:spLocks noChangeArrowheads="1"/>
          </p:cNvSpPr>
          <p:nvPr/>
        </p:nvSpPr>
        <p:spPr bwMode="auto">
          <a:xfrm>
            <a:off x="6659563" y="1916113"/>
            <a:ext cx="1944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90 cm</a:t>
            </a:r>
            <a:r>
              <a:rPr lang="cs-CZ" sz="2800" b="1" baseline="300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cs-CZ" sz="2800" b="1">
                <a:solidFill>
                  <a:srgbClr val="800000"/>
                </a:solidFill>
              </a:rPr>
              <a:t> </a:t>
            </a:r>
          </a:p>
        </p:txBody>
      </p:sp>
      <p:sp>
        <p:nvSpPr>
          <p:cNvPr id="65580" name="AutoShape 44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740650" y="2852738"/>
            <a:ext cx="863600" cy="504825"/>
          </a:xfrm>
          <a:prstGeom prst="rightArrow">
            <a:avLst>
              <a:gd name="adj1" fmla="val 50000"/>
              <a:gd name="adj2" fmla="val 427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řešení</a:t>
            </a:r>
          </a:p>
        </p:txBody>
      </p:sp>
      <p:sp>
        <p:nvSpPr>
          <p:cNvPr id="65587" name="Line 51"/>
          <p:cNvSpPr>
            <a:spLocks noChangeShapeType="1"/>
          </p:cNvSpPr>
          <p:nvPr/>
        </p:nvSpPr>
        <p:spPr bwMode="auto">
          <a:xfrm>
            <a:off x="4643438" y="3573463"/>
            <a:ext cx="2449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5588" name="Text Box 52"/>
          <p:cNvSpPr txBox="1">
            <a:spLocks noChangeArrowheads="1"/>
          </p:cNvSpPr>
          <p:nvPr/>
        </p:nvSpPr>
        <p:spPr bwMode="auto">
          <a:xfrm rot="16200000">
            <a:off x="3733006" y="3980657"/>
            <a:ext cx="12715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1,9 cm</a:t>
            </a:r>
          </a:p>
        </p:txBody>
      </p:sp>
      <p:sp>
        <p:nvSpPr>
          <p:cNvPr id="65589" name="Line 53"/>
          <p:cNvSpPr>
            <a:spLocks noChangeShapeType="1"/>
          </p:cNvSpPr>
          <p:nvPr/>
        </p:nvSpPr>
        <p:spPr bwMode="auto">
          <a:xfrm>
            <a:off x="7092950" y="3573463"/>
            <a:ext cx="863600" cy="143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5590" name="Line 54"/>
          <p:cNvSpPr>
            <a:spLocks noChangeShapeType="1"/>
          </p:cNvSpPr>
          <p:nvPr/>
        </p:nvSpPr>
        <p:spPr bwMode="auto">
          <a:xfrm>
            <a:off x="4643438" y="3573463"/>
            <a:ext cx="2449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5591" name="Text Box 55"/>
          <p:cNvSpPr txBox="1">
            <a:spLocks noChangeArrowheads="1"/>
          </p:cNvSpPr>
          <p:nvPr/>
        </p:nvSpPr>
        <p:spPr bwMode="auto">
          <a:xfrm rot="16200000">
            <a:off x="3733006" y="3980657"/>
            <a:ext cx="12715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1,9 cm</a:t>
            </a:r>
          </a:p>
        </p:txBody>
      </p:sp>
      <p:grpSp>
        <p:nvGrpSpPr>
          <p:cNvPr id="65598" name="Group 62"/>
          <p:cNvGrpSpPr>
            <a:grpSpLocks/>
          </p:cNvGrpSpPr>
          <p:nvPr/>
        </p:nvGrpSpPr>
        <p:grpSpPr bwMode="auto">
          <a:xfrm>
            <a:off x="4643438" y="3573463"/>
            <a:ext cx="3313112" cy="1439862"/>
            <a:chOff x="2925" y="2251"/>
            <a:chExt cx="2087" cy="907"/>
          </a:xfrm>
        </p:grpSpPr>
        <p:sp>
          <p:nvSpPr>
            <p:cNvPr id="65592" name="Line 56"/>
            <p:cNvSpPr>
              <a:spLocks noChangeShapeType="1"/>
            </p:cNvSpPr>
            <p:nvPr/>
          </p:nvSpPr>
          <p:spPr bwMode="auto">
            <a:xfrm>
              <a:off x="2925" y="3158"/>
              <a:ext cx="20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5593" name="Arc 57"/>
            <p:cNvSpPr>
              <a:spLocks/>
            </p:cNvSpPr>
            <p:nvPr/>
          </p:nvSpPr>
          <p:spPr bwMode="auto">
            <a:xfrm>
              <a:off x="2925" y="2976"/>
              <a:ext cx="182" cy="18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94" name="Oval 58"/>
            <p:cNvSpPr>
              <a:spLocks noChangeArrowheads="1"/>
            </p:cNvSpPr>
            <p:nvPr/>
          </p:nvSpPr>
          <p:spPr bwMode="auto">
            <a:xfrm>
              <a:off x="2971" y="3067"/>
              <a:ext cx="45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95" name="Line 59"/>
            <p:cNvSpPr>
              <a:spLocks noChangeShapeType="1"/>
            </p:cNvSpPr>
            <p:nvPr/>
          </p:nvSpPr>
          <p:spPr bwMode="auto">
            <a:xfrm>
              <a:off x="4468" y="2251"/>
              <a:ext cx="544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5596" name="Line 60"/>
            <p:cNvSpPr>
              <a:spLocks noChangeShapeType="1"/>
            </p:cNvSpPr>
            <p:nvPr/>
          </p:nvSpPr>
          <p:spPr bwMode="auto">
            <a:xfrm>
              <a:off x="2925" y="2251"/>
              <a:ext cx="15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65597" name="Text Box 61"/>
          <p:cNvSpPr txBox="1">
            <a:spLocks noChangeArrowheads="1"/>
          </p:cNvSpPr>
          <p:nvPr/>
        </p:nvSpPr>
        <p:spPr bwMode="auto">
          <a:xfrm rot="16200000">
            <a:off x="3733006" y="3980657"/>
            <a:ext cx="12715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1,9 cm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5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5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65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65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5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62" grpId="0"/>
      <p:bldP spid="65573" grpId="0"/>
      <p:bldP spid="65576" grpId="0" animBg="1"/>
      <p:bldP spid="65578" grpId="0"/>
      <p:bldP spid="65579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395288" y="333375"/>
            <a:ext cx="59150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cs-CZ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1.  a = 15 cm; c = 3 dm; v = 12 cm</a:t>
            </a:r>
          </a:p>
        </p:txBody>
      </p:sp>
      <p:grpSp>
        <p:nvGrpSpPr>
          <p:cNvPr id="69638" name="Group 6"/>
          <p:cNvGrpSpPr>
            <a:grpSpLocks/>
          </p:cNvGrpSpPr>
          <p:nvPr/>
        </p:nvGrpSpPr>
        <p:grpSpPr bwMode="auto">
          <a:xfrm>
            <a:off x="684213" y="908050"/>
            <a:ext cx="2879725" cy="889000"/>
            <a:chOff x="3379" y="3022"/>
            <a:chExt cx="1451" cy="560"/>
          </a:xfrm>
        </p:grpSpPr>
        <p:sp>
          <p:nvSpPr>
            <p:cNvPr id="69639" name="Text Box 7"/>
            <p:cNvSpPr txBox="1">
              <a:spLocks noChangeArrowheads="1"/>
            </p:cNvSpPr>
            <p:nvPr/>
          </p:nvSpPr>
          <p:spPr bwMode="auto">
            <a:xfrm>
              <a:off x="3787" y="3022"/>
              <a:ext cx="104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400" b="1">
                  <a:solidFill>
                    <a:srgbClr val="800000"/>
                  </a:solidFill>
                </a:rPr>
                <a:t>(15 + 30) . 12</a:t>
              </a:r>
            </a:p>
          </p:txBody>
        </p:sp>
        <p:sp>
          <p:nvSpPr>
            <p:cNvPr id="69640" name="Text Box 8"/>
            <p:cNvSpPr txBox="1">
              <a:spLocks noChangeArrowheads="1"/>
            </p:cNvSpPr>
            <p:nvPr/>
          </p:nvSpPr>
          <p:spPr bwMode="auto">
            <a:xfrm>
              <a:off x="4104" y="3294"/>
              <a:ext cx="3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400" b="1">
                  <a:solidFill>
                    <a:srgbClr val="800000"/>
                  </a:solidFill>
                </a:rPr>
                <a:t>2</a:t>
              </a:r>
            </a:p>
          </p:txBody>
        </p:sp>
        <p:grpSp>
          <p:nvGrpSpPr>
            <p:cNvPr id="69641" name="Group 9"/>
            <p:cNvGrpSpPr>
              <a:grpSpLocks/>
            </p:cNvGrpSpPr>
            <p:nvPr/>
          </p:nvGrpSpPr>
          <p:grpSpPr bwMode="auto">
            <a:xfrm>
              <a:off x="3379" y="3113"/>
              <a:ext cx="1315" cy="327"/>
              <a:chOff x="3379" y="3113"/>
              <a:chExt cx="1315" cy="327"/>
            </a:xfrm>
          </p:grpSpPr>
          <p:sp>
            <p:nvSpPr>
              <p:cNvPr id="69642" name="Text Box 10"/>
              <p:cNvSpPr txBox="1">
                <a:spLocks noChangeArrowheads="1"/>
              </p:cNvSpPr>
              <p:nvPr/>
            </p:nvSpPr>
            <p:spPr bwMode="auto">
              <a:xfrm>
                <a:off x="3379" y="3113"/>
                <a:ext cx="63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sz="2800" b="1">
                    <a:solidFill>
                      <a:srgbClr val="800000"/>
                    </a:solidFill>
                  </a:rPr>
                  <a:t>S =</a:t>
                </a:r>
              </a:p>
            </p:txBody>
          </p:sp>
          <p:sp>
            <p:nvSpPr>
              <p:cNvPr id="69643" name="Line 11"/>
              <p:cNvSpPr>
                <a:spLocks noChangeShapeType="1"/>
              </p:cNvSpPr>
              <p:nvPr/>
            </p:nvSpPr>
            <p:spPr bwMode="auto">
              <a:xfrm>
                <a:off x="3833" y="3294"/>
                <a:ext cx="861" cy="0"/>
              </a:xfrm>
              <a:prstGeom prst="line">
                <a:avLst/>
              </a:prstGeom>
              <a:noFill/>
              <a:ln w="19050">
                <a:solidFill>
                  <a:srgbClr val="8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</p:grpSp>
      <p:grpSp>
        <p:nvGrpSpPr>
          <p:cNvPr id="69644" name="Group 12"/>
          <p:cNvGrpSpPr>
            <a:grpSpLocks/>
          </p:cNvGrpSpPr>
          <p:nvPr/>
        </p:nvGrpSpPr>
        <p:grpSpPr bwMode="auto">
          <a:xfrm>
            <a:off x="900113" y="4221163"/>
            <a:ext cx="2303462" cy="889000"/>
            <a:chOff x="3379" y="3022"/>
            <a:chExt cx="1451" cy="560"/>
          </a:xfrm>
        </p:grpSpPr>
        <p:sp>
          <p:nvSpPr>
            <p:cNvPr id="69645" name="Text Box 13"/>
            <p:cNvSpPr txBox="1">
              <a:spLocks noChangeArrowheads="1"/>
            </p:cNvSpPr>
            <p:nvPr/>
          </p:nvSpPr>
          <p:spPr bwMode="auto">
            <a:xfrm>
              <a:off x="3787" y="3022"/>
              <a:ext cx="104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400" b="1">
                  <a:solidFill>
                    <a:srgbClr val="800000"/>
                  </a:solidFill>
                </a:rPr>
                <a:t>(12+ 8) . 9</a:t>
              </a:r>
            </a:p>
          </p:txBody>
        </p:sp>
        <p:sp>
          <p:nvSpPr>
            <p:cNvPr id="69646" name="Text Box 14"/>
            <p:cNvSpPr txBox="1">
              <a:spLocks noChangeArrowheads="1"/>
            </p:cNvSpPr>
            <p:nvPr/>
          </p:nvSpPr>
          <p:spPr bwMode="auto">
            <a:xfrm>
              <a:off x="4104" y="3294"/>
              <a:ext cx="3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400" b="1">
                  <a:solidFill>
                    <a:srgbClr val="800000"/>
                  </a:solidFill>
                </a:rPr>
                <a:t>2</a:t>
              </a:r>
            </a:p>
          </p:txBody>
        </p:sp>
        <p:grpSp>
          <p:nvGrpSpPr>
            <p:cNvPr id="69647" name="Group 15"/>
            <p:cNvGrpSpPr>
              <a:grpSpLocks/>
            </p:cNvGrpSpPr>
            <p:nvPr/>
          </p:nvGrpSpPr>
          <p:grpSpPr bwMode="auto">
            <a:xfrm>
              <a:off x="3379" y="3113"/>
              <a:ext cx="1315" cy="327"/>
              <a:chOff x="3379" y="3113"/>
              <a:chExt cx="1315" cy="327"/>
            </a:xfrm>
          </p:grpSpPr>
          <p:sp>
            <p:nvSpPr>
              <p:cNvPr id="69648" name="Text Box 16"/>
              <p:cNvSpPr txBox="1">
                <a:spLocks noChangeArrowheads="1"/>
              </p:cNvSpPr>
              <p:nvPr/>
            </p:nvSpPr>
            <p:spPr bwMode="auto">
              <a:xfrm>
                <a:off x="3379" y="3113"/>
                <a:ext cx="63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sz="2800" b="1">
                    <a:solidFill>
                      <a:srgbClr val="800000"/>
                    </a:solidFill>
                  </a:rPr>
                  <a:t>S =</a:t>
                </a:r>
              </a:p>
            </p:txBody>
          </p:sp>
          <p:sp>
            <p:nvSpPr>
              <p:cNvPr id="69649" name="Line 17"/>
              <p:cNvSpPr>
                <a:spLocks noChangeShapeType="1"/>
              </p:cNvSpPr>
              <p:nvPr/>
            </p:nvSpPr>
            <p:spPr bwMode="auto">
              <a:xfrm>
                <a:off x="3833" y="3294"/>
                <a:ext cx="861" cy="0"/>
              </a:xfrm>
              <a:prstGeom prst="line">
                <a:avLst/>
              </a:prstGeom>
              <a:noFill/>
              <a:ln w="19050">
                <a:solidFill>
                  <a:srgbClr val="8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</p:grpSp>
      <p:grpSp>
        <p:nvGrpSpPr>
          <p:cNvPr id="69651" name="Group 19"/>
          <p:cNvGrpSpPr>
            <a:grpSpLocks/>
          </p:cNvGrpSpPr>
          <p:nvPr/>
        </p:nvGrpSpPr>
        <p:grpSpPr bwMode="auto">
          <a:xfrm>
            <a:off x="684213" y="1628775"/>
            <a:ext cx="2303462" cy="889000"/>
            <a:chOff x="3379" y="3022"/>
            <a:chExt cx="1451" cy="560"/>
          </a:xfrm>
        </p:grpSpPr>
        <p:sp>
          <p:nvSpPr>
            <p:cNvPr id="69652" name="Text Box 20"/>
            <p:cNvSpPr txBox="1">
              <a:spLocks noChangeArrowheads="1"/>
            </p:cNvSpPr>
            <p:nvPr/>
          </p:nvSpPr>
          <p:spPr bwMode="auto">
            <a:xfrm>
              <a:off x="3787" y="3022"/>
              <a:ext cx="104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400" b="1">
                  <a:solidFill>
                    <a:srgbClr val="800000"/>
                  </a:solidFill>
                </a:rPr>
                <a:t>    45 . 6</a:t>
              </a:r>
            </a:p>
          </p:txBody>
        </p:sp>
        <p:sp>
          <p:nvSpPr>
            <p:cNvPr id="69653" name="Text Box 21"/>
            <p:cNvSpPr txBox="1">
              <a:spLocks noChangeArrowheads="1"/>
            </p:cNvSpPr>
            <p:nvPr/>
          </p:nvSpPr>
          <p:spPr bwMode="auto">
            <a:xfrm>
              <a:off x="4104" y="3294"/>
              <a:ext cx="3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400" b="1">
                  <a:solidFill>
                    <a:srgbClr val="800000"/>
                  </a:solidFill>
                </a:rPr>
                <a:t>1</a:t>
              </a:r>
            </a:p>
          </p:txBody>
        </p:sp>
        <p:grpSp>
          <p:nvGrpSpPr>
            <p:cNvPr id="69654" name="Group 22"/>
            <p:cNvGrpSpPr>
              <a:grpSpLocks/>
            </p:cNvGrpSpPr>
            <p:nvPr/>
          </p:nvGrpSpPr>
          <p:grpSpPr bwMode="auto">
            <a:xfrm>
              <a:off x="3379" y="3113"/>
              <a:ext cx="1315" cy="327"/>
              <a:chOff x="3379" y="3113"/>
              <a:chExt cx="1315" cy="327"/>
            </a:xfrm>
          </p:grpSpPr>
          <p:sp>
            <p:nvSpPr>
              <p:cNvPr id="69655" name="Text Box 23"/>
              <p:cNvSpPr txBox="1">
                <a:spLocks noChangeArrowheads="1"/>
              </p:cNvSpPr>
              <p:nvPr/>
            </p:nvSpPr>
            <p:spPr bwMode="auto">
              <a:xfrm>
                <a:off x="3379" y="3113"/>
                <a:ext cx="63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sz="2800" b="1">
                    <a:solidFill>
                      <a:srgbClr val="800000"/>
                    </a:solidFill>
                  </a:rPr>
                  <a:t>S =</a:t>
                </a:r>
              </a:p>
            </p:txBody>
          </p:sp>
          <p:sp>
            <p:nvSpPr>
              <p:cNvPr id="69656" name="Line 24"/>
              <p:cNvSpPr>
                <a:spLocks noChangeShapeType="1"/>
              </p:cNvSpPr>
              <p:nvPr/>
            </p:nvSpPr>
            <p:spPr bwMode="auto">
              <a:xfrm>
                <a:off x="3833" y="3294"/>
                <a:ext cx="861" cy="0"/>
              </a:xfrm>
              <a:prstGeom prst="line">
                <a:avLst/>
              </a:prstGeom>
              <a:noFill/>
              <a:ln w="19050">
                <a:solidFill>
                  <a:srgbClr val="8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69657" name="Text Box 25"/>
          <p:cNvSpPr txBox="1">
            <a:spLocks noChangeArrowheads="1"/>
          </p:cNvSpPr>
          <p:nvPr/>
        </p:nvSpPr>
        <p:spPr bwMode="auto">
          <a:xfrm>
            <a:off x="684213" y="2492375"/>
            <a:ext cx="25923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 u="sng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270 cm</a:t>
            </a:r>
            <a:r>
              <a:rPr lang="cs-CZ" sz="2800" b="1" u="sng" baseline="30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cs-CZ" sz="2800" b="1">
                <a:solidFill>
                  <a:srgbClr val="800000"/>
                </a:solidFill>
              </a:rPr>
              <a:t> </a:t>
            </a:r>
          </a:p>
        </p:txBody>
      </p:sp>
      <p:sp>
        <p:nvSpPr>
          <p:cNvPr id="69658" name="Rectangle 26"/>
          <p:cNvSpPr>
            <a:spLocks noChangeArrowheads="1"/>
          </p:cNvSpPr>
          <p:nvPr/>
        </p:nvSpPr>
        <p:spPr bwMode="auto">
          <a:xfrm>
            <a:off x="250825" y="3500438"/>
            <a:ext cx="60483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cs-CZ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2.  a = 120 mm; c = 0,8 dm; v = 9 cm</a:t>
            </a:r>
          </a:p>
        </p:txBody>
      </p:sp>
      <p:grpSp>
        <p:nvGrpSpPr>
          <p:cNvPr id="69659" name="Group 27"/>
          <p:cNvGrpSpPr>
            <a:grpSpLocks/>
          </p:cNvGrpSpPr>
          <p:nvPr/>
        </p:nvGrpSpPr>
        <p:grpSpPr bwMode="auto">
          <a:xfrm>
            <a:off x="5651500" y="4868863"/>
            <a:ext cx="2303463" cy="889000"/>
            <a:chOff x="3379" y="3022"/>
            <a:chExt cx="1451" cy="560"/>
          </a:xfrm>
        </p:grpSpPr>
        <p:sp>
          <p:nvSpPr>
            <p:cNvPr id="69660" name="Text Box 28"/>
            <p:cNvSpPr txBox="1">
              <a:spLocks noChangeArrowheads="1"/>
            </p:cNvSpPr>
            <p:nvPr/>
          </p:nvSpPr>
          <p:spPr bwMode="auto">
            <a:xfrm>
              <a:off x="3787" y="3022"/>
              <a:ext cx="104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400" b="1">
                  <a:solidFill>
                    <a:srgbClr val="800000"/>
                  </a:solidFill>
                </a:rPr>
                <a:t>  14 . 1,9</a:t>
              </a:r>
            </a:p>
          </p:txBody>
        </p:sp>
        <p:sp>
          <p:nvSpPr>
            <p:cNvPr id="69661" name="Text Box 29"/>
            <p:cNvSpPr txBox="1">
              <a:spLocks noChangeArrowheads="1"/>
            </p:cNvSpPr>
            <p:nvPr/>
          </p:nvSpPr>
          <p:spPr bwMode="auto">
            <a:xfrm>
              <a:off x="4104" y="3294"/>
              <a:ext cx="3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400" b="1">
                  <a:solidFill>
                    <a:srgbClr val="800000"/>
                  </a:solidFill>
                </a:rPr>
                <a:t>2</a:t>
              </a:r>
            </a:p>
          </p:txBody>
        </p:sp>
        <p:grpSp>
          <p:nvGrpSpPr>
            <p:cNvPr id="69662" name="Group 30"/>
            <p:cNvGrpSpPr>
              <a:grpSpLocks/>
            </p:cNvGrpSpPr>
            <p:nvPr/>
          </p:nvGrpSpPr>
          <p:grpSpPr bwMode="auto">
            <a:xfrm>
              <a:off x="3379" y="3113"/>
              <a:ext cx="1315" cy="327"/>
              <a:chOff x="3379" y="3113"/>
              <a:chExt cx="1315" cy="327"/>
            </a:xfrm>
          </p:grpSpPr>
          <p:sp>
            <p:nvSpPr>
              <p:cNvPr id="69663" name="Text Box 31"/>
              <p:cNvSpPr txBox="1">
                <a:spLocks noChangeArrowheads="1"/>
              </p:cNvSpPr>
              <p:nvPr/>
            </p:nvSpPr>
            <p:spPr bwMode="auto">
              <a:xfrm>
                <a:off x="3379" y="3113"/>
                <a:ext cx="63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sz="2800" b="1">
                    <a:solidFill>
                      <a:srgbClr val="800000"/>
                    </a:solidFill>
                  </a:rPr>
                  <a:t>S =</a:t>
                </a:r>
              </a:p>
            </p:txBody>
          </p:sp>
          <p:sp>
            <p:nvSpPr>
              <p:cNvPr id="69664" name="Line 32"/>
              <p:cNvSpPr>
                <a:spLocks noChangeShapeType="1"/>
              </p:cNvSpPr>
              <p:nvPr/>
            </p:nvSpPr>
            <p:spPr bwMode="auto">
              <a:xfrm>
                <a:off x="3833" y="3294"/>
                <a:ext cx="861" cy="0"/>
              </a:xfrm>
              <a:prstGeom prst="line">
                <a:avLst/>
              </a:prstGeom>
              <a:noFill/>
              <a:ln w="19050">
                <a:solidFill>
                  <a:srgbClr val="8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69665" name="Text Box 33"/>
          <p:cNvSpPr txBox="1">
            <a:spLocks noChangeArrowheads="1"/>
          </p:cNvSpPr>
          <p:nvPr/>
        </p:nvSpPr>
        <p:spPr bwMode="auto">
          <a:xfrm>
            <a:off x="900113" y="5805488"/>
            <a:ext cx="25923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 u="sng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90 cm</a:t>
            </a:r>
            <a:r>
              <a:rPr lang="cs-CZ" sz="2800" b="1" u="sng" baseline="30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cs-CZ" sz="2800" b="1">
                <a:solidFill>
                  <a:srgbClr val="800000"/>
                </a:solidFill>
              </a:rPr>
              <a:t> </a:t>
            </a:r>
          </a:p>
        </p:txBody>
      </p:sp>
      <p:grpSp>
        <p:nvGrpSpPr>
          <p:cNvPr id="69666" name="Group 34"/>
          <p:cNvGrpSpPr>
            <a:grpSpLocks/>
          </p:cNvGrpSpPr>
          <p:nvPr/>
        </p:nvGrpSpPr>
        <p:grpSpPr bwMode="auto">
          <a:xfrm>
            <a:off x="5508625" y="908050"/>
            <a:ext cx="2663825" cy="889000"/>
            <a:chOff x="3379" y="3022"/>
            <a:chExt cx="1451" cy="560"/>
          </a:xfrm>
        </p:grpSpPr>
        <p:sp>
          <p:nvSpPr>
            <p:cNvPr id="69667" name="Text Box 35"/>
            <p:cNvSpPr txBox="1">
              <a:spLocks noChangeArrowheads="1"/>
            </p:cNvSpPr>
            <p:nvPr/>
          </p:nvSpPr>
          <p:spPr bwMode="auto">
            <a:xfrm>
              <a:off x="3787" y="3022"/>
              <a:ext cx="104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400" b="1">
                  <a:solidFill>
                    <a:srgbClr val="800000"/>
                  </a:solidFill>
                </a:rPr>
                <a:t>(6,9 + 4) . 2,8</a:t>
              </a:r>
            </a:p>
          </p:txBody>
        </p:sp>
        <p:sp>
          <p:nvSpPr>
            <p:cNvPr id="69668" name="Text Box 36"/>
            <p:cNvSpPr txBox="1">
              <a:spLocks noChangeArrowheads="1"/>
            </p:cNvSpPr>
            <p:nvPr/>
          </p:nvSpPr>
          <p:spPr bwMode="auto">
            <a:xfrm>
              <a:off x="4104" y="3294"/>
              <a:ext cx="3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400" b="1">
                  <a:solidFill>
                    <a:srgbClr val="800000"/>
                  </a:solidFill>
                </a:rPr>
                <a:t>2</a:t>
              </a:r>
            </a:p>
          </p:txBody>
        </p:sp>
        <p:grpSp>
          <p:nvGrpSpPr>
            <p:cNvPr id="69669" name="Group 37"/>
            <p:cNvGrpSpPr>
              <a:grpSpLocks/>
            </p:cNvGrpSpPr>
            <p:nvPr/>
          </p:nvGrpSpPr>
          <p:grpSpPr bwMode="auto">
            <a:xfrm>
              <a:off x="3379" y="3113"/>
              <a:ext cx="1315" cy="327"/>
              <a:chOff x="3379" y="3113"/>
              <a:chExt cx="1315" cy="327"/>
            </a:xfrm>
          </p:grpSpPr>
          <p:sp>
            <p:nvSpPr>
              <p:cNvPr id="69670" name="Text Box 38"/>
              <p:cNvSpPr txBox="1">
                <a:spLocks noChangeArrowheads="1"/>
              </p:cNvSpPr>
              <p:nvPr/>
            </p:nvSpPr>
            <p:spPr bwMode="auto">
              <a:xfrm>
                <a:off x="3379" y="3113"/>
                <a:ext cx="63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sz="2800" b="1">
                    <a:solidFill>
                      <a:srgbClr val="800000"/>
                    </a:solidFill>
                  </a:rPr>
                  <a:t>S =</a:t>
                </a:r>
              </a:p>
            </p:txBody>
          </p:sp>
          <p:sp>
            <p:nvSpPr>
              <p:cNvPr id="69671" name="Line 39"/>
              <p:cNvSpPr>
                <a:spLocks noChangeShapeType="1"/>
              </p:cNvSpPr>
              <p:nvPr/>
            </p:nvSpPr>
            <p:spPr bwMode="auto">
              <a:xfrm>
                <a:off x="3833" y="3294"/>
                <a:ext cx="861" cy="0"/>
              </a:xfrm>
              <a:prstGeom prst="line">
                <a:avLst/>
              </a:prstGeom>
              <a:noFill/>
              <a:ln w="19050">
                <a:solidFill>
                  <a:srgbClr val="8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69672" name="Text Box 40"/>
          <p:cNvSpPr txBox="1">
            <a:spLocks noChangeArrowheads="1"/>
          </p:cNvSpPr>
          <p:nvPr/>
        </p:nvSpPr>
        <p:spPr bwMode="auto">
          <a:xfrm>
            <a:off x="4859338" y="981075"/>
            <a:ext cx="7191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3.</a:t>
            </a:r>
          </a:p>
        </p:txBody>
      </p:sp>
      <p:grpSp>
        <p:nvGrpSpPr>
          <p:cNvPr id="69673" name="Group 41"/>
          <p:cNvGrpSpPr>
            <a:grpSpLocks/>
          </p:cNvGrpSpPr>
          <p:nvPr/>
        </p:nvGrpSpPr>
        <p:grpSpPr bwMode="auto">
          <a:xfrm>
            <a:off x="900113" y="5013325"/>
            <a:ext cx="2303462" cy="889000"/>
            <a:chOff x="3379" y="3022"/>
            <a:chExt cx="1451" cy="560"/>
          </a:xfrm>
        </p:grpSpPr>
        <p:sp>
          <p:nvSpPr>
            <p:cNvPr id="69674" name="Text Box 42"/>
            <p:cNvSpPr txBox="1">
              <a:spLocks noChangeArrowheads="1"/>
            </p:cNvSpPr>
            <p:nvPr/>
          </p:nvSpPr>
          <p:spPr bwMode="auto">
            <a:xfrm>
              <a:off x="3787" y="3022"/>
              <a:ext cx="104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400" b="1">
                  <a:solidFill>
                    <a:srgbClr val="800000"/>
                  </a:solidFill>
                </a:rPr>
                <a:t>    20 . 9</a:t>
              </a:r>
            </a:p>
          </p:txBody>
        </p:sp>
        <p:sp>
          <p:nvSpPr>
            <p:cNvPr id="69675" name="Text Box 43"/>
            <p:cNvSpPr txBox="1">
              <a:spLocks noChangeArrowheads="1"/>
            </p:cNvSpPr>
            <p:nvPr/>
          </p:nvSpPr>
          <p:spPr bwMode="auto">
            <a:xfrm>
              <a:off x="4104" y="3294"/>
              <a:ext cx="3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400" b="1">
                  <a:solidFill>
                    <a:srgbClr val="800000"/>
                  </a:solidFill>
                </a:rPr>
                <a:t>2</a:t>
              </a:r>
            </a:p>
          </p:txBody>
        </p:sp>
        <p:grpSp>
          <p:nvGrpSpPr>
            <p:cNvPr id="69676" name="Group 44"/>
            <p:cNvGrpSpPr>
              <a:grpSpLocks/>
            </p:cNvGrpSpPr>
            <p:nvPr/>
          </p:nvGrpSpPr>
          <p:grpSpPr bwMode="auto">
            <a:xfrm>
              <a:off x="3379" y="3113"/>
              <a:ext cx="1315" cy="327"/>
              <a:chOff x="3379" y="3113"/>
              <a:chExt cx="1315" cy="327"/>
            </a:xfrm>
          </p:grpSpPr>
          <p:sp>
            <p:nvSpPr>
              <p:cNvPr id="69677" name="Text Box 45"/>
              <p:cNvSpPr txBox="1">
                <a:spLocks noChangeArrowheads="1"/>
              </p:cNvSpPr>
              <p:nvPr/>
            </p:nvSpPr>
            <p:spPr bwMode="auto">
              <a:xfrm>
                <a:off x="3379" y="3113"/>
                <a:ext cx="63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sz="2800" b="1">
                    <a:solidFill>
                      <a:srgbClr val="800000"/>
                    </a:solidFill>
                  </a:rPr>
                  <a:t>S =</a:t>
                </a:r>
              </a:p>
            </p:txBody>
          </p:sp>
          <p:sp>
            <p:nvSpPr>
              <p:cNvPr id="69678" name="Line 46"/>
              <p:cNvSpPr>
                <a:spLocks noChangeShapeType="1"/>
              </p:cNvSpPr>
              <p:nvPr/>
            </p:nvSpPr>
            <p:spPr bwMode="auto">
              <a:xfrm>
                <a:off x="3833" y="3294"/>
                <a:ext cx="861" cy="0"/>
              </a:xfrm>
              <a:prstGeom prst="line">
                <a:avLst/>
              </a:prstGeom>
              <a:noFill/>
              <a:ln w="19050">
                <a:solidFill>
                  <a:srgbClr val="8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69679" name="Text Box 47"/>
          <p:cNvSpPr txBox="1">
            <a:spLocks noChangeArrowheads="1"/>
          </p:cNvSpPr>
          <p:nvPr/>
        </p:nvSpPr>
        <p:spPr bwMode="auto">
          <a:xfrm>
            <a:off x="5651500" y="2420938"/>
            <a:ext cx="2305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 u="sng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15,26 cm</a:t>
            </a:r>
            <a:r>
              <a:rPr lang="cs-CZ" sz="2800" b="1" u="sng" baseline="30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69680" name="Text Box 48"/>
          <p:cNvSpPr txBox="1">
            <a:spLocks noChangeArrowheads="1"/>
          </p:cNvSpPr>
          <p:nvPr/>
        </p:nvSpPr>
        <p:spPr bwMode="auto">
          <a:xfrm>
            <a:off x="5651500" y="5734050"/>
            <a:ext cx="23050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 u="sng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13,3 cm</a:t>
            </a:r>
            <a:r>
              <a:rPr lang="cs-CZ" sz="2800" b="1" u="sng" baseline="30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grpSp>
        <p:nvGrpSpPr>
          <p:cNvPr id="69681" name="Group 49"/>
          <p:cNvGrpSpPr>
            <a:grpSpLocks/>
          </p:cNvGrpSpPr>
          <p:nvPr/>
        </p:nvGrpSpPr>
        <p:grpSpPr bwMode="auto">
          <a:xfrm>
            <a:off x="5580063" y="4076700"/>
            <a:ext cx="3167062" cy="889000"/>
            <a:chOff x="3379" y="3022"/>
            <a:chExt cx="1451" cy="560"/>
          </a:xfrm>
        </p:grpSpPr>
        <p:sp>
          <p:nvSpPr>
            <p:cNvPr id="69682" name="Text Box 50"/>
            <p:cNvSpPr txBox="1">
              <a:spLocks noChangeArrowheads="1"/>
            </p:cNvSpPr>
            <p:nvPr/>
          </p:nvSpPr>
          <p:spPr bwMode="auto">
            <a:xfrm>
              <a:off x="3787" y="3022"/>
              <a:ext cx="104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400" b="1">
                  <a:solidFill>
                    <a:srgbClr val="800000"/>
                  </a:solidFill>
                </a:rPr>
                <a:t>(8,8 + 5,2) . 1,9</a:t>
              </a:r>
            </a:p>
          </p:txBody>
        </p:sp>
        <p:sp>
          <p:nvSpPr>
            <p:cNvPr id="69683" name="Text Box 51"/>
            <p:cNvSpPr txBox="1">
              <a:spLocks noChangeArrowheads="1"/>
            </p:cNvSpPr>
            <p:nvPr/>
          </p:nvSpPr>
          <p:spPr bwMode="auto">
            <a:xfrm>
              <a:off x="4104" y="3294"/>
              <a:ext cx="3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400" b="1">
                  <a:solidFill>
                    <a:srgbClr val="800000"/>
                  </a:solidFill>
                </a:rPr>
                <a:t>2</a:t>
              </a:r>
            </a:p>
          </p:txBody>
        </p:sp>
        <p:grpSp>
          <p:nvGrpSpPr>
            <p:cNvPr id="69684" name="Group 52"/>
            <p:cNvGrpSpPr>
              <a:grpSpLocks/>
            </p:cNvGrpSpPr>
            <p:nvPr/>
          </p:nvGrpSpPr>
          <p:grpSpPr bwMode="auto">
            <a:xfrm>
              <a:off x="3379" y="3113"/>
              <a:ext cx="1315" cy="327"/>
              <a:chOff x="3379" y="3113"/>
              <a:chExt cx="1315" cy="327"/>
            </a:xfrm>
          </p:grpSpPr>
          <p:sp>
            <p:nvSpPr>
              <p:cNvPr id="69685" name="Text Box 53"/>
              <p:cNvSpPr txBox="1">
                <a:spLocks noChangeArrowheads="1"/>
              </p:cNvSpPr>
              <p:nvPr/>
            </p:nvSpPr>
            <p:spPr bwMode="auto">
              <a:xfrm>
                <a:off x="3379" y="3113"/>
                <a:ext cx="63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sz="2800" b="1">
                    <a:solidFill>
                      <a:srgbClr val="800000"/>
                    </a:solidFill>
                  </a:rPr>
                  <a:t>S =</a:t>
                </a:r>
              </a:p>
            </p:txBody>
          </p:sp>
          <p:sp>
            <p:nvSpPr>
              <p:cNvPr id="69686" name="Line 54"/>
              <p:cNvSpPr>
                <a:spLocks noChangeShapeType="1"/>
              </p:cNvSpPr>
              <p:nvPr/>
            </p:nvSpPr>
            <p:spPr bwMode="auto">
              <a:xfrm>
                <a:off x="3833" y="3294"/>
                <a:ext cx="861" cy="0"/>
              </a:xfrm>
              <a:prstGeom prst="line">
                <a:avLst/>
              </a:prstGeom>
              <a:noFill/>
              <a:ln w="19050">
                <a:solidFill>
                  <a:srgbClr val="8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</p:grpSp>
      <p:grpSp>
        <p:nvGrpSpPr>
          <p:cNvPr id="69687" name="Group 55"/>
          <p:cNvGrpSpPr>
            <a:grpSpLocks/>
          </p:cNvGrpSpPr>
          <p:nvPr/>
        </p:nvGrpSpPr>
        <p:grpSpPr bwMode="auto">
          <a:xfrm>
            <a:off x="5651500" y="1628775"/>
            <a:ext cx="2303463" cy="889000"/>
            <a:chOff x="3379" y="3022"/>
            <a:chExt cx="1451" cy="560"/>
          </a:xfrm>
        </p:grpSpPr>
        <p:sp>
          <p:nvSpPr>
            <p:cNvPr id="69688" name="Text Box 56"/>
            <p:cNvSpPr txBox="1">
              <a:spLocks noChangeArrowheads="1"/>
            </p:cNvSpPr>
            <p:nvPr/>
          </p:nvSpPr>
          <p:spPr bwMode="auto">
            <a:xfrm>
              <a:off x="3787" y="3022"/>
              <a:ext cx="104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400" b="1">
                  <a:solidFill>
                    <a:srgbClr val="800000"/>
                  </a:solidFill>
                </a:rPr>
                <a:t>  10,9 . 1,4</a:t>
              </a:r>
            </a:p>
          </p:txBody>
        </p:sp>
        <p:sp>
          <p:nvSpPr>
            <p:cNvPr id="69689" name="Text Box 57"/>
            <p:cNvSpPr txBox="1">
              <a:spLocks noChangeArrowheads="1"/>
            </p:cNvSpPr>
            <p:nvPr/>
          </p:nvSpPr>
          <p:spPr bwMode="auto">
            <a:xfrm>
              <a:off x="4104" y="3294"/>
              <a:ext cx="3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400" b="1">
                  <a:solidFill>
                    <a:srgbClr val="800000"/>
                  </a:solidFill>
                </a:rPr>
                <a:t>1</a:t>
              </a:r>
            </a:p>
          </p:txBody>
        </p:sp>
        <p:grpSp>
          <p:nvGrpSpPr>
            <p:cNvPr id="69690" name="Group 58"/>
            <p:cNvGrpSpPr>
              <a:grpSpLocks/>
            </p:cNvGrpSpPr>
            <p:nvPr/>
          </p:nvGrpSpPr>
          <p:grpSpPr bwMode="auto">
            <a:xfrm>
              <a:off x="3379" y="3113"/>
              <a:ext cx="1315" cy="327"/>
              <a:chOff x="3379" y="3113"/>
              <a:chExt cx="1315" cy="327"/>
            </a:xfrm>
          </p:grpSpPr>
          <p:sp>
            <p:nvSpPr>
              <p:cNvPr id="69691" name="Text Box 59"/>
              <p:cNvSpPr txBox="1">
                <a:spLocks noChangeArrowheads="1"/>
              </p:cNvSpPr>
              <p:nvPr/>
            </p:nvSpPr>
            <p:spPr bwMode="auto">
              <a:xfrm>
                <a:off x="3379" y="3113"/>
                <a:ext cx="63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sz="2800" b="1">
                    <a:solidFill>
                      <a:srgbClr val="800000"/>
                    </a:solidFill>
                  </a:rPr>
                  <a:t>S =</a:t>
                </a:r>
              </a:p>
            </p:txBody>
          </p:sp>
          <p:sp>
            <p:nvSpPr>
              <p:cNvPr id="69692" name="Line 60"/>
              <p:cNvSpPr>
                <a:spLocks noChangeShapeType="1"/>
              </p:cNvSpPr>
              <p:nvPr/>
            </p:nvSpPr>
            <p:spPr bwMode="auto">
              <a:xfrm>
                <a:off x="3833" y="3294"/>
                <a:ext cx="861" cy="0"/>
              </a:xfrm>
              <a:prstGeom prst="line">
                <a:avLst/>
              </a:prstGeom>
              <a:noFill/>
              <a:ln w="19050">
                <a:solidFill>
                  <a:srgbClr val="8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69693" name="Text Box 61"/>
          <p:cNvSpPr txBox="1">
            <a:spLocks noChangeArrowheads="1"/>
          </p:cNvSpPr>
          <p:nvPr/>
        </p:nvSpPr>
        <p:spPr bwMode="auto">
          <a:xfrm>
            <a:off x="4859338" y="4005263"/>
            <a:ext cx="7191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4.</a:t>
            </a:r>
          </a:p>
        </p:txBody>
      </p:sp>
      <p:sp>
        <p:nvSpPr>
          <p:cNvPr id="69694" name="AutoShape 62"/>
          <p:cNvSpPr>
            <a:spLocks noChangeArrowheads="1"/>
          </p:cNvSpPr>
          <p:nvPr/>
        </p:nvSpPr>
        <p:spPr bwMode="auto">
          <a:xfrm>
            <a:off x="8459788" y="6381750"/>
            <a:ext cx="358775" cy="333375"/>
          </a:xfrm>
          <a:prstGeom prst="rightArrow">
            <a:avLst>
              <a:gd name="adj1" fmla="val 50000"/>
              <a:gd name="adj2" fmla="val 269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9695" name="AutoShape 6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260350"/>
            <a:ext cx="288925" cy="3603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9696" name="AutoShape 6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635375" y="2852738"/>
            <a:ext cx="1081088" cy="576262"/>
          </a:xfrm>
          <a:prstGeom prst="leftArrow">
            <a:avLst>
              <a:gd name="adj1" fmla="val 50000"/>
              <a:gd name="adj2" fmla="val 4690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zadání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9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9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9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9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9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9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9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9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1000"/>
                                        <p:tgtEl>
                                          <p:spTgt spid="69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69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69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1000"/>
                                        <p:tgtEl>
                                          <p:spTgt spid="69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9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57" grpId="0"/>
      <p:bldP spid="69665" grpId="0"/>
      <p:bldP spid="69679" grpId="0"/>
      <p:bldP spid="69680" grpId="0"/>
      <p:bldP spid="69694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250825" y="404813"/>
            <a:ext cx="799306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cs-CZ" sz="2800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Př.: Lichoběžník má obsah S = 66 cm</a:t>
            </a:r>
            <a:r>
              <a:rPr lang="cs-CZ" sz="2800" b="1" baseline="3000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cs-CZ" sz="2800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 základny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cs-CZ" sz="2800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    a = 14 cm, c = 8 cm. Vypočítejte jeho výšku v.</a:t>
            </a:r>
          </a:p>
        </p:txBody>
      </p:sp>
      <p:grpSp>
        <p:nvGrpSpPr>
          <p:cNvPr id="70661" name="Group 5"/>
          <p:cNvGrpSpPr>
            <a:grpSpLocks/>
          </p:cNvGrpSpPr>
          <p:nvPr/>
        </p:nvGrpSpPr>
        <p:grpSpPr bwMode="auto">
          <a:xfrm>
            <a:off x="5219700" y="2349500"/>
            <a:ext cx="2665413" cy="889000"/>
            <a:chOff x="3379" y="3022"/>
            <a:chExt cx="1451" cy="560"/>
          </a:xfrm>
        </p:grpSpPr>
        <p:sp>
          <p:nvSpPr>
            <p:cNvPr id="70662" name="Text Box 6"/>
            <p:cNvSpPr txBox="1">
              <a:spLocks noChangeArrowheads="1"/>
            </p:cNvSpPr>
            <p:nvPr/>
          </p:nvSpPr>
          <p:spPr bwMode="auto">
            <a:xfrm>
              <a:off x="3787" y="3022"/>
              <a:ext cx="104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400" b="1">
                  <a:solidFill>
                    <a:srgbClr val="800000"/>
                  </a:solidFill>
                </a:rPr>
                <a:t>(14 + 8) . v</a:t>
              </a:r>
            </a:p>
          </p:txBody>
        </p:sp>
        <p:sp>
          <p:nvSpPr>
            <p:cNvPr id="70663" name="Text Box 7"/>
            <p:cNvSpPr txBox="1">
              <a:spLocks noChangeArrowheads="1"/>
            </p:cNvSpPr>
            <p:nvPr/>
          </p:nvSpPr>
          <p:spPr bwMode="auto">
            <a:xfrm>
              <a:off x="4104" y="3294"/>
              <a:ext cx="3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400" b="1">
                  <a:solidFill>
                    <a:srgbClr val="800000"/>
                  </a:solidFill>
                </a:rPr>
                <a:t>2</a:t>
              </a:r>
            </a:p>
          </p:txBody>
        </p:sp>
        <p:grpSp>
          <p:nvGrpSpPr>
            <p:cNvPr id="70664" name="Group 8"/>
            <p:cNvGrpSpPr>
              <a:grpSpLocks/>
            </p:cNvGrpSpPr>
            <p:nvPr/>
          </p:nvGrpSpPr>
          <p:grpSpPr bwMode="auto">
            <a:xfrm>
              <a:off x="3379" y="3113"/>
              <a:ext cx="1315" cy="327"/>
              <a:chOff x="3379" y="3113"/>
              <a:chExt cx="1315" cy="327"/>
            </a:xfrm>
          </p:grpSpPr>
          <p:sp>
            <p:nvSpPr>
              <p:cNvPr id="70665" name="Text Box 9"/>
              <p:cNvSpPr txBox="1">
                <a:spLocks noChangeArrowheads="1"/>
              </p:cNvSpPr>
              <p:nvPr/>
            </p:nvSpPr>
            <p:spPr bwMode="auto">
              <a:xfrm>
                <a:off x="3379" y="3113"/>
                <a:ext cx="63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sz="2800" b="1">
                    <a:solidFill>
                      <a:srgbClr val="800000"/>
                    </a:solidFill>
                  </a:rPr>
                  <a:t>66 =</a:t>
                </a:r>
              </a:p>
            </p:txBody>
          </p:sp>
          <p:sp>
            <p:nvSpPr>
              <p:cNvPr id="70666" name="Line 10"/>
              <p:cNvSpPr>
                <a:spLocks noChangeShapeType="1"/>
              </p:cNvSpPr>
              <p:nvPr/>
            </p:nvSpPr>
            <p:spPr bwMode="auto">
              <a:xfrm>
                <a:off x="3833" y="3294"/>
                <a:ext cx="861" cy="0"/>
              </a:xfrm>
              <a:prstGeom prst="line">
                <a:avLst/>
              </a:prstGeom>
              <a:noFill/>
              <a:ln w="19050">
                <a:solidFill>
                  <a:srgbClr val="8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</p:grpSp>
      <p:grpSp>
        <p:nvGrpSpPr>
          <p:cNvPr id="70667" name="Group 11"/>
          <p:cNvGrpSpPr>
            <a:grpSpLocks/>
          </p:cNvGrpSpPr>
          <p:nvPr/>
        </p:nvGrpSpPr>
        <p:grpSpPr bwMode="auto">
          <a:xfrm>
            <a:off x="5219700" y="1557338"/>
            <a:ext cx="2303463" cy="889000"/>
            <a:chOff x="3379" y="3022"/>
            <a:chExt cx="1451" cy="560"/>
          </a:xfrm>
        </p:grpSpPr>
        <p:sp>
          <p:nvSpPr>
            <p:cNvPr id="70668" name="Text Box 12"/>
            <p:cNvSpPr txBox="1">
              <a:spLocks noChangeArrowheads="1"/>
            </p:cNvSpPr>
            <p:nvPr/>
          </p:nvSpPr>
          <p:spPr bwMode="auto">
            <a:xfrm>
              <a:off x="3787" y="3022"/>
              <a:ext cx="104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400" b="1">
                  <a:solidFill>
                    <a:srgbClr val="800000"/>
                  </a:solidFill>
                </a:rPr>
                <a:t>(a + c) . v</a:t>
              </a:r>
            </a:p>
          </p:txBody>
        </p:sp>
        <p:sp>
          <p:nvSpPr>
            <p:cNvPr id="70669" name="Text Box 13"/>
            <p:cNvSpPr txBox="1">
              <a:spLocks noChangeArrowheads="1"/>
            </p:cNvSpPr>
            <p:nvPr/>
          </p:nvSpPr>
          <p:spPr bwMode="auto">
            <a:xfrm>
              <a:off x="4104" y="3294"/>
              <a:ext cx="3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400" b="1">
                  <a:solidFill>
                    <a:srgbClr val="800000"/>
                  </a:solidFill>
                </a:rPr>
                <a:t>2</a:t>
              </a:r>
            </a:p>
          </p:txBody>
        </p:sp>
        <p:grpSp>
          <p:nvGrpSpPr>
            <p:cNvPr id="70670" name="Group 14"/>
            <p:cNvGrpSpPr>
              <a:grpSpLocks/>
            </p:cNvGrpSpPr>
            <p:nvPr/>
          </p:nvGrpSpPr>
          <p:grpSpPr bwMode="auto">
            <a:xfrm>
              <a:off x="3379" y="3113"/>
              <a:ext cx="1315" cy="327"/>
              <a:chOff x="3379" y="3113"/>
              <a:chExt cx="1315" cy="327"/>
            </a:xfrm>
          </p:grpSpPr>
          <p:sp>
            <p:nvSpPr>
              <p:cNvPr id="70671" name="Text Box 15"/>
              <p:cNvSpPr txBox="1">
                <a:spLocks noChangeArrowheads="1"/>
              </p:cNvSpPr>
              <p:nvPr/>
            </p:nvSpPr>
            <p:spPr bwMode="auto">
              <a:xfrm>
                <a:off x="3379" y="3113"/>
                <a:ext cx="63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sz="2800" b="1">
                    <a:solidFill>
                      <a:srgbClr val="800000"/>
                    </a:solidFill>
                  </a:rPr>
                  <a:t>S =</a:t>
                </a:r>
              </a:p>
            </p:txBody>
          </p:sp>
          <p:sp>
            <p:nvSpPr>
              <p:cNvPr id="70672" name="Line 16"/>
              <p:cNvSpPr>
                <a:spLocks noChangeShapeType="1"/>
              </p:cNvSpPr>
              <p:nvPr/>
            </p:nvSpPr>
            <p:spPr bwMode="auto">
              <a:xfrm>
                <a:off x="3833" y="3294"/>
                <a:ext cx="861" cy="0"/>
              </a:xfrm>
              <a:prstGeom prst="line">
                <a:avLst/>
              </a:prstGeom>
              <a:noFill/>
              <a:ln w="19050">
                <a:solidFill>
                  <a:srgbClr val="8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70673" name="Freeform 17"/>
          <p:cNvSpPr>
            <a:spLocks/>
          </p:cNvSpPr>
          <p:nvPr/>
        </p:nvSpPr>
        <p:spPr bwMode="auto">
          <a:xfrm>
            <a:off x="468313" y="2108200"/>
            <a:ext cx="3384550" cy="1368425"/>
          </a:xfrm>
          <a:custGeom>
            <a:avLst/>
            <a:gdLst/>
            <a:ahLst/>
            <a:cxnLst>
              <a:cxn ang="0">
                <a:pos x="0" y="948"/>
              </a:cxn>
              <a:cxn ang="0">
                <a:pos x="2157" y="948"/>
              </a:cxn>
              <a:cxn ang="0">
                <a:pos x="1266" y="0"/>
              </a:cxn>
              <a:cxn ang="0">
                <a:pos x="585" y="0"/>
              </a:cxn>
              <a:cxn ang="0">
                <a:pos x="0" y="948"/>
              </a:cxn>
            </a:cxnLst>
            <a:rect l="0" t="0" r="r" b="b"/>
            <a:pathLst>
              <a:path w="2157" h="948">
                <a:moveTo>
                  <a:pt x="0" y="948"/>
                </a:moveTo>
                <a:cubicBezTo>
                  <a:pt x="719" y="948"/>
                  <a:pt x="1438" y="948"/>
                  <a:pt x="2157" y="948"/>
                </a:cubicBezTo>
                <a:lnTo>
                  <a:pt x="1266" y="0"/>
                </a:lnTo>
                <a:lnTo>
                  <a:pt x="585" y="0"/>
                </a:lnTo>
                <a:lnTo>
                  <a:pt x="0" y="94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0674" name="Line 18"/>
          <p:cNvSpPr>
            <a:spLocks noChangeShapeType="1"/>
          </p:cNvSpPr>
          <p:nvPr/>
        </p:nvSpPr>
        <p:spPr bwMode="auto">
          <a:xfrm>
            <a:off x="468313" y="3476625"/>
            <a:ext cx="3384550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0675" name="Text Box 19"/>
          <p:cNvSpPr txBox="1">
            <a:spLocks noChangeArrowheads="1"/>
          </p:cNvSpPr>
          <p:nvPr/>
        </p:nvSpPr>
        <p:spPr bwMode="auto">
          <a:xfrm>
            <a:off x="1403350" y="3548063"/>
            <a:ext cx="1944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solidFill>
                  <a:srgbClr val="800000"/>
                </a:solidFill>
              </a:rPr>
              <a:t>a = 14 cm</a:t>
            </a:r>
          </a:p>
        </p:txBody>
      </p:sp>
      <p:sp>
        <p:nvSpPr>
          <p:cNvPr id="70676" name="Text Box 20"/>
          <p:cNvSpPr txBox="1">
            <a:spLocks noChangeArrowheads="1"/>
          </p:cNvSpPr>
          <p:nvPr/>
        </p:nvSpPr>
        <p:spPr bwMode="auto">
          <a:xfrm>
            <a:off x="1260475" y="1676400"/>
            <a:ext cx="158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solidFill>
                  <a:srgbClr val="800000"/>
                </a:solidFill>
              </a:rPr>
              <a:t>c = 8 cm</a:t>
            </a:r>
          </a:p>
        </p:txBody>
      </p:sp>
      <p:sp>
        <p:nvSpPr>
          <p:cNvPr id="70677" name="Text Box 21"/>
          <p:cNvSpPr txBox="1">
            <a:spLocks noChangeArrowheads="1"/>
          </p:cNvSpPr>
          <p:nvPr/>
        </p:nvSpPr>
        <p:spPr bwMode="auto">
          <a:xfrm>
            <a:off x="1403350" y="2540000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solidFill>
                  <a:srgbClr val="800000"/>
                </a:solidFill>
              </a:rPr>
              <a:t>v = x cm</a:t>
            </a:r>
          </a:p>
        </p:txBody>
      </p:sp>
      <p:sp>
        <p:nvSpPr>
          <p:cNvPr id="70678" name="Line 22"/>
          <p:cNvSpPr>
            <a:spLocks noChangeShapeType="1"/>
          </p:cNvSpPr>
          <p:nvPr/>
        </p:nvSpPr>
        <p:spPr bwMode="auto">
          <a:xfrm>
            <a:off x="1403350" y="2108200"/>
            <a:ext cx="1081088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0679" name="Line 23"/>
          <p:cNvSpPr>
            <a:spLocks noChangeShapeType="1"/>
          </p:cNvSpPr>
          <p:nvPr/>
        </p:nvSpPr>
        <p:spPr bwMode="auto">
          <a:xfrm>
            <a:off x="1403350" y="2108200"/>
            <a:ext cx="0" cy="1368425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0680" name="Arc 24"/>
          <p:cNvSpPr>
            <a:spLocks/>
          </p:cNvSpPr>
          <p:nvPr/>
        </p:nvSpPr>
        <p:spPr bwMode="auto">
          <a:xfrm>
            <a:off x="1403350" y="3116263"/>
            <a:ext cx="360363" cy="36036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0681" name="Oval 25"/>
          <p:cNvSpPr>
            <a:spLocks noChangeArrowheads="1"/>
          </p:cNvSpPr>
          <p:nvPr/>
        </p:nvSpPr>
        <p:spPr bwMode="auto">
          <a:xfrm>
            <a:off x="1474788" y="3332163"/>
            <a:ext cx="73025" cy="73025"/>
          </a:xfrm>
          <a:prstGeom prst="ellipse">
            <a:avLst/>
          </a:prstGeom>
          <a:solidFill>
            <a:srgbClr val="800000"/>
          </a:solidFill>
          <a:ln w="952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0682" name="Text Box 26"/>
          <p:cNvSpPr txBox="1">
            <a:spLocks noChangeArrowheads="1"/>
          </p:cNvSpPr>
          <p:nvPr/>
        </p:nvSpPr>
        <p:spPr bwMode="auto">
          <a:xfrm>
            <a:off x="2916238" y="1700213"/>
            <a:ext cx="1944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solidFill>
                  <a:srgbClr val="800000"/>
                </a:solidFill>
              </a:rPr>
              <a:t>S = 66 cm</a:t>
            </a:r>
            <a:r>
              <a:rPr lang="cs-CZ" sz="2400" b="1" baseline="30000">
                <a:solidFill>
                  <a:srgbClr val="800000"/>
                </a:solidFill>
              </a:rPr>
              <a:t>2</a:t>
            </a:r>
          </a:p>
        </p:txBody>
      </p:sp>
      <p:sp>
        <p:nvSpPr>
          <p:cNvPr id="70684" name="Text Box 28"/>
          <p:cNvSpPr txBox="1">
            <a:spLocks noChangeArrowheads="1"/>
          </p:cNvSpPr>
          <p:nvPr/>
        </p:nvSpPr>
        <p:spPr bwMode="auto">
          <a:xfrm>
            <a:off x="6227763" y="4076700"/>
            <a:ext cx="1081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solidFill>
                  <a:srgbClr val="800000"/>
                </a:solidFill>
              </a:rPr>
              <a:t>11 . v</a:t>
            </a:r>
          </a:p>
        </p:txBody>
      </p:sp>
      <p:sp>
        <p:nvSpPr>
          <p:cNvPr id="70687" name="Text Box 31"/>
          <p:cNvSpPr txBox="1">
            <a:spLocks noChangeArrowheads="1"/>
          </p:cNvSpPr>
          <p:nvPr/>
        </p:nvSpPr>
        <p:spPr bwMode="auto">
          <a:xfrm>
            <a:off x="5292725" y="4078288"/>
            <a:ext cx="9763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800000"/>
                </a:solidFill>
              </a:rPr>
              <a:t>66 =</a:t>
            </a:r>
          </a:p>
        </p:txBody>
      </p:sp>
      <p:grpSp>
        <p:nvGrpSpPr>
          <p:cNvPr id="70690" name="Group 34"/>
          <p:cNvGrpSpPr>
            <a:grpSpLocks/>
          </p:cNvGrpSpPr>
          <p:nvPr/>
        </p:nvGrpSpPr>
        <p:grpSpPr bwMode="auto">
          <a:xfrm>
            <a:off x="5219700" y="3141663"/>
            <a:ext cx="2447925" cy="889000"/>
            <a:chOff x="3107" y="1979"/>
            <a:chExt cx="1542" cy="560"/>
          </a:xfrm>
        </p:grpSpPr>
        <p:sp>
          <p:nvSpPr>
            <p:cNvPr id="70691" name="Text Box 35"/>
            <p:cNvSpPr txBox="1">
              <a:spLocks noChangeArrowheads="1"/>
            </p:cNvSpPr>
            <p:nvPr/>
          </p:nvSpPr>
          <p:spPr bwMode="auto">
            <a:xfrm>
              <a:off x="3787" y="1979"/>
              <a:ext cx="8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400" b="1">
                  <a:solidFill>
                    <a:srgbClr val="800000"/>
                  </a:solidFill>
                </a:rPr>
                <a:t>22 . v</a:t>
              </a:r>
            </a:p>
          </p:txBody>
        </p:sp>
        <p:sp>
          <p:nvSpPr>
            <p:cNvPr id="70692" name="Text Box 36"/>
            <p:cNvSpPr txBox="1">
              <a:spLocks noChangeArrowheads="1"/>
            </p:cNvSpPr>
            <p:nvPr/>
          </p:nvSpPr>
          <p:spPr bwMode="auto">
            <a:xfrm>
              <a:off x="3946" y="2251"/>
              <a:ext cx="3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400" b="1">
                  <a:solidFill>
                    <a:srgbClr val="800000"/>
                  </a:solidFill>
                </a:rPr>
                <a:t>2</a:t>
              </a:r>
            </a:p>
          </p:txBody>
        </p:sp>
        <p:sp>
          <p:nvSpPr>
            <p:cNvPr id="70693" name="Text Box 37"/>
            <p:cNvSpPr txBox="1">
              <a:spLocks noChangeArrowheads="1"/>
            </p:cNvSpPr>
            <p:nvPr/>
          </p:nvSpPr>
          <p:spPr bwMode="auto">
            <a:xfrm>
              <a:off x="3107" y="2070"/>
              <a:ext cx="61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800" b="1">
                  <a:solidFill>
                    <a:srgbClr val="800000"/>
                  </a:solidFill>
                </a:rPr>
                <a:t>66 =</a:t>
              </a:r>
            </a:p>
          </p:txBody>
        </p:sp>
        <p:sp>
          <p:nvSpPr>
            <p:cNvPr id="70694" name="Line 38"/>
            <p:cNvSpPr>
              <a:spLocks noChangeShapeType="1"/>
            </p:cNvSpPr>
            <p:nvPr/>
          </p:nvSpPr>
          <p:spPr bwMode="auto">
            <a:xfrm>
              <a:off x="3696" y="2251"/>
              <a:ext cx="685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70695" name="Text Box 39"/>
          <p:cNvSpPr txBox="1">
            <a:spLocks noChangeArrowheads="1"/>
          </p:cNvSpPr>
          <p:nvPr/>
        </p:nvSpPr>
        <p:spPr bwMode="auto">
          <a:xfrm>
            <a:off x="5508625" y="4724400"/>
            <a:ext cx="1655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u="sng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= 6 cm</a:t>
            </a:r>
          </a:p>
        </p:txBody>
      </p:sp>
      <p:sp>
        <p:nvSpPr>
          <p:cNvPr id="70696" name="Text Box 40"/>
          <p:cNvSpPr txBox="1">
            <a:spLocks noChangeArrowheads="1"/>
          </p:cNvSpPr>
          <p:nvPr/>
        </p:nvSpPr>
        <p:spPr bwMode="auto">
          <a:xfrm>
            <a:off x="1763713" y="5589588"/>
            <a:ext cx="4824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solidFill>
                  <a:srgbClr val="800000"/>
                </a:solidFill>
              </a:rPr>
              <a:t>Výška lichoběžníku měří 6 cm.</a:t>
            </a:r>
          </a:p>
        </p:txBody>
      </p:sp>
      <p:grpSp>
        <p:nvGrpSpPr>
          <p:cNvPr id="70697" name="Group 41"/>
          <p:cNvGrpSpPr>
            <a:grpSpLocks/>
          </p:cNvGrpSpPr>
          <p:nvPr/>
        </p:nvGrpSpPr>
        <p:grpSpPr bwMode="auto">
          <a:xfrm>
            <a:off x="5219700" y="1557338"/>
            <a:ext cx="2303463" cy="889000"/>
            <a:chOff x="3379" y="3022"/>
            <a:chExt cx="1451" cy="560"/>
          </a:xfrm>
        </p:grpSpPr>
        <p:sp>
          <p:nvSpPr>
            <p:cNvPr id="70698" name="Text Box 42"/>
            <p:cNvSpPr txBox="1">
              <a:spLocks noChangeArrowheads="1"/>
            </p:cNvSpPr>
            <p:nvPr/>
          </p:nvSpPr>
          <p:spPr bwMode="auto">
            <a:xfrm>
              <a:off x="3787" y="3022"/>
              <a:ext cx="104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400" b="1">
                  <a:solidFill>
                    <a:srgbClr val="800000"/>
                  </a:solidFill>
                </a:rPr>
                <a:t>(a + c) . v</a:t>
              </a:r>
            </a:p>
          </p:txBody>
        </p:sp>
        <p:sp>
          <p:nvSpPr>
            <p:cNvPr id="70699" name="Text Box 43"/>
            <p:cNvSpPr txBox="1">
              <a:spLocks noChangeArrowheads="1"/>
            </p:cNvSpPr>
            <p:nvPr/>
          </p:nvSpPr>
          <p:spPr bwMode="auto">
            <a:xfrm>
              <a:off x="4104" y="3294"/>
              <a:ext cx="3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400" b="1">
                  <a:solidFill>
                    <a:srgbClr val="800000"/>
                  </a:solidFill>
                </a:rPr>
                <a:t>2</a:t>
              </a:r>
            </a:p>
          </p:txBody>
        </p:sp>
        <p:grpSp>
          <p:nvGrpSpPr>
            <p:cNvPr id="70700" name="Group 44"/>
            <p:cNvGrpSpPr>
              <a:grpSpLocks/>
            </p:cNvGrpSpPr>
            <p:nvPr/>
          </p:nvGrpSpPr>
          <p:grpSpPr bwMode="auto">
            <a:xfrm>
              <a:off x="3379" y="3113"/>
              <a:ext cx="1315" cy="327"/>
              <a:chOff x="3379" y="3113"/>
              <a:chExt cx="1315" cy="327"/>
            </a:xfrm>
          </p:grpSpPr>
          <p:sp>
            <p:nvSpPr>
              <p:cNvPr id="70701" name="Text Box 45"/>
              <p:cNvSpPr txBox="1">
                <a:spLocks noChangeArrowheads="1"/>
              </p:cNvSpPr>
              <p:nvPr/>
            </p:nvSpPr>
            <p:spPr bwMode="auto">
              <a:xfrm>
                <a:off x="3379" y="3113"/>
                <a:ext cx="63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sz="2800" b="1">
                    <a:solidFill>
                      <a:srgbClr val="800000"/>
                    </a:solidFill>
                  </a:rPr>
                  <a:t>S =</a:t>
                </a:r>
              </a:p>
            </p:txBody>
          </p:sp>
          <p:sp>
            <p:nvSpPr>
              <p:cNvPr id="70702" name="Line 46"/>
              <p:cNvSpPr>
                <a:spLocks noChangeShapeType="1"/>
              </p:cNvSpPr>
              <p:nvPr/>
            </p:nvSpPr>
            <p:spPr bwMode="auto">
              <a:xfrm>
                <a:off x="3833" y="3294"/>
                <a:ext cx="861" cy="0"/>
              </a:xfrm>
              <a:prstGeom prst="line">
                <a:avLst/>
              </a:prstGeom>
              <a:noFill/>
              <a:ln w="19050">
                <a:solidFill>
                  <a:srgbClr val="8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70703" name="AutoShape 47"/>
          <p:cNvSpPr>
            <a:spLocks noChangeArrowheads="1"/>
          </p:cNvSpPr>
          <p:nvPr/>
        </p:nvSpPr>
        <p:spPr bwMode="auto">
          <a:xfrm>
            <a:off x="8459788" y="6381750"/>
            <a:ext cx="358775" cy="333375"/>
          </a:xfrm>
          <a:prstGeom prst="rightArrow">
            <a:avLst>
              <a:gd name="adj1" fmla="val 50000"/>
              <a:gd name="adj2" fmla="val 269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0704" name="AutoShape 4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260350"/>
            <a:ext cx="288925" cy="3603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0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0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0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0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0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0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1000"/>
                                        <p:tgtEl>
                                          <p:spTgt spid="70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1000"/>
                                        <p:tgtEl>
                                          <p:spTgt spid="70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0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0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0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70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70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70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8" dur="2000"/>
                                        <p:tgtEl>
                                          <p:spTgt spid="70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2000"/>
                                        <p:tgtEl>
                                          <p:spTgt spid="70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70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70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70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70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73" grpId="0" animBg="1"/>
      <p:bldP spid="70674" grpId="0" animBg="1"/>
      <p:bldP spid="70675" grpId="0"/>
      <p:bldP spid="70676" grpId="0"/>
      <p:bldP spid="70677" grpId="0"/>
      <p:bldP spid="70678" grpId="0" animBg="1"/>
      <p:bldP spid="70679" grpId="0" animBg="1"/>
      <p:bldP spid="70680" grpId="0" animBg="1"/>
      <p:bldP spid="70680" grpId="1" animBg="1"/>
      <p:bldP spid="70681" grpId="0" animBg="1"/>
      <p:bldP spid="70681" grpId="1" animBg="1"/>
      <p:bldP spid="70682" grpId="0"/>
      <p:bldP spid="70684" grpId="0"/>
      <p:bldP spid="70687" grpId="0"/>
      <p:bldP spid="70695" grpId="0"/>
      <p:bldP spid="70696" grpId="0"/>
      <p:bldP spid="70703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Rot="1" noChangeArrowheads="1"/>
          </p:cNvSpPr>
          <p:nvPr/>
        </p:nvSpPr>
        <p:spPr bwMode="auto">
          <a:xfrm>
            <a:off x="755650" y="981075"/>
            <a:ext cx="8007350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Čtyřúhelníky – matematika 7. ročník ZŠ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endParaRPr lang="cs-CZ" sz="2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cs-CZ" b="1">
                <a:effectLst>
                  <a:outerShdw blurRad="38100" dist="38100" dir="2700000" algn="tl">
                    <a:srgbClr val="FFFFFF"/>
                  </a:outerShdw>
                </a:effectLst>
              </a:rPr>
              <a:t>Použitý software: držitel licence - ZŠ J. J. Ryby v Rožmitále p.Tř.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cs-CZ" b="1">
                <a:effectLst>
                  <a:outerShdw blurRad="38100" dist="38100" dir="2700000" algn="tl">
                    <a:srgbClr val="FFFFFF"/>
                  </a:outerShdw>
                </a:effectLst>
              </a:rPr>
              <a:t>Windows XP Professional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cs-CZ" b="1">
                <a:effectLst>
                  <a:outerShdw blurRad="38100" dist="38100" dir="2700000" algn="tl">
                    <a:srgbClr val="FFFFFF"/>
                  </a:outerShdw>
                </a:effectLst>
              </a:rPr>
              <a:t>MS Office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cs-CZ" b="1">
                <a:effectLst>
                  <a:outerShdw blurRad="38100" dist="38100" dir="2700000" algn="tl">
                    <a:srgbClr val="FFFFFF"/>
                  </a:outerShdw>
                </a:effectLst>
              </a:rPr>
              <a:t>Zoner - České kliparty 1, 2, 3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cs-CZ" b="1">
                <a:effectLst>
                  <a:outerShdw blurRad="38100" dist="38100" dir="2700000" algn="tl">
                    <a:srgbClr val="FFFFFF"/>
                  </a:outerShdw>
                </a:effectLst>
              </a:rPr>
              <a:t>učebnice matematiky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cs-CZ" b="1">
                <a:effectLst>
                  <a:outerShdw blurRad="38100" dist="38100" dir="2700000" algn="tl">
                    <a:srgbClr val="FFFFFF"/>
                  </a:outerShdw>
                </a:effectLst>
              </a:rPr>
              <a:t>Obrázky z internetu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endParaRPr lang="cs-CZ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endParaRPr lang="cs-CZ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cs-CZ" b="1">
                <a:effectLst>
                  <a:outerShdw blurRad="38100" dist="38100" dir="2700000" algn="tl">
                    <a:srgbClr val="FFFFFF"/>
                  </a:outerShdw>
                </a:effectLst>
              </a:rPr>
              <a:t>Autor: Mgr. Bohumila Zajíčková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cs-CZ" b="1">
                <a:effectLst>
                  <a:outerShdw blurRad="38100" dist="38100" dir="2700000" algn="tl">
                    <a:srgbClr val="FFFFFF"/>
                  </a:outerShdw>
                </a:effectLst>
              </a:rPr>
              <a:t>ZŠ J. J. Ryby v Rožmitále p.Tř. (</a:t>
            </a:r>
            <a:r>
              <a:rPr lang="cs-CZ" b="1">
                <a:effectLst>
                  <a:outerShdw blurRad="38100" dist="38100" dir="2700000" algn="tl">
                    <a:srgbClr val="FFFFFF"/>
                  </a:outerShdw>
                </a:effectLst>
                <a:hlinkClick r:id="rId2"/>
              </a:rPr>
              <a:t>www.zsrozmital.cz</a:t>
            </a:r>
            <a:r>
              <a:rPr lang="cs-CZ" b="1">
                <a:effectLst>
                  <a:outerShdw blurRad="38100" dist="38100" dir="2700000" algn="tl">
                    <a:srgbClr val="FFFFFF"/>
                  </a:outerShdw>
                </a:effectLst>
              </a:rPr>
              <a:t>)</a:t>
            </a:r>
            <a:endParaRPr lang="cs-CZ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29699" name="Picture 3" descr="nove_logo_barevna_verze___format__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8175" y="4797425"/>
            <a:ext cx="4752975" cy="116205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15" name="Freeform 63"/>
          <p:cNvSpPr>
            <a:spLocks/>
          </p:cNvSpPr>
          <p:nvPr/>
        </p:nvSpPr>
        <p:spPr bwMode="auto">
          <a:xfrm>
            <a:off x="395288" y="1916113"/>
            <a:ext cx="2736850" cy="2665412"/>
          </a:xfrm>
          <a:custGeom>
            <a:avLst/>
            <a:gdLst/>
            <a:ahLst/>
            <a:cxnLst>
              <a:cxn ang="0">
                <a:pos x="0" y="1679"/>
              </a:cxn>
              <a:cxn ang="0">
                <a:pos x="1724" y="1271"/>
              </a:cxn>
              <a:cxn ang="0">
                <a:pos x="1542" y="182"/>
              </a:cxn>
              <a:cxn ang="0">
                <a:pos x="499" y="0"/>
              </a:cxn>
              <a:cxn ang="0">
                <a:pos x="0" y="1679"/>
              </a:cxn>
            </a:cxnLst>
            <a:rect l="0" t="0" r="r" b="b"/>
            <a:pathLst>
              <a:path w="1724" h="1679">
                <a:moveTo>
                  <a:pt x="0" y="1679"/>
                </a:moveTo>
                <a:lnTo>
                  <a:pt x="1724" y="1271"/>
                </a:lnTo>
                <a:lnTo>
                  <a:pt x="1542" y="182"/>
                </a:lnTo>
                <a:lnTo>
                  <a:pt x="499" y="0"/>
                </a:lnTo>
                <a:lnTo>
                  <a:pt x="0" y="16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229600" cy="1079500"/>
          </a:xfrm>
        </p:spPr>
        <p:txBody>
          <a:bodyPr/>
          <a:lstStyle/>
          <a:p>
            <a:r>
              <a:rPr lang="cs-CZ"/>
              <a:t>Čtyřúhelníky – základní pojmy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48038" y="1268413"/>
            <a:ext cx="5795962" cy="42481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/>
              <a:t>vrcholy: A, B, C, D</a:t>
            </a:r>
          </a:p>
          <a:p>
            <a:pPr lvl="1">
              <a:lnSpc>
                <a:spcPct val="90000"/>
              </a:lnSpc>
            </a:pPr>
            <a:r>
              <a:rPr lang="cs-CZ" sz="2400"/>
              <a:t>sousední</a:t>
            </a:r>
          </a:p>
          <a:p>
            <a:pPr lvl="1">
              <a:lnSpc>
                <a:spcPct val="90000"/>
              </a:lnSpc>
            </a:pPr>
            <a:r>
              <a:rPr lang="cs-CZ" sz="2400"/>
              <a:t>protější</a:t>
            </a:r>
          </a:p>
          <a:p>
            <a:pPr>
              <a:lnSpc>
                <a:spcPct val="90000"/>
              </a:lnSpc>
            </a:pPr>
            <a:r>
              <a:rPr lang="cs-CZ" sz="2400"/>
              <a:t>strany- úsečky:AB=a, BC=b, CD=c, DA=d</a:t>
            </a:r>
          </a:p>
          <a:p>
            <a:pPr lvl="1">
              <a:lnSpc>
                <a:spcPct val="90000"/>
              </a:lnSpc>
            </a:pPr>
            <a:r>
              <a:rPr lang="cs-CZ" sz="2400"/>
              <a:t>sousední</a:t>
            </a:r>
          </a:p>
          <a:p>
            <a:pPr lvl="1">
              <a:lnSpc>
                <a:spcPct val="90000"/>
              </a:lnSpc>
            </a:pPr>
            <a:r>
              <a:rPr lang="cs-CZ" sz="2400"/>
              <a:t>protější</a:t>
            </a:r>
          </a:p>
          <a:p>
            <a:pPr>
              <a:lnSpc>
                <a:spcPct val="90000"/>
              </a:lnSpc>
            </a:pPr>
            <a:r>
              <a:rPr lang="cs-CZ" sz="2400"/>
              <a:t>vnitřní úhly</a:t>
            </a:r>
          </a:p>
          <a:p>
            <a:pPr lvl="1">
              <a:lnSpc>
                <a:spcPct val="90000"/>
              </a:lnSpc>
            </a:pPr>
            <a:r>
              <a:rPr lang="cs-CZ" sz="2400"/>
              <a:t>sousední</a:t>
            </a:r>
          </a:p>
          <a:p>
            <a:pPr lvl="1">
              <a:lnSpc>
                <a:spcPct val="90000"/>
              </a:lnSpc>
            </a:pPr>
            <a:r>
              <a:rPr lang="cs-CZ" sz="2400"/>
              <a:t>protější</a:t>
            </a:r>
          </a:p>
          <a:p>
            <a:pPr>
              <a:lnSpc>
                <a:spcPct val="90000"/>
              </a:lnSpc>
            </a:pPr>
            <a:r>
              <a:rPr lang="cs-CZ" sz="2400"/>
              <a:t>úhlopříčky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E …průsečík úhlopříček</a:t>
            </a:r>
            <a:br>
              <a:rPr lang="cs-CZ" sz="2000"/>
            </a:br>
            <a:endParaRPr lang="cs-CZ" sz="2000"/>
          </a:p>
          <a:p>
            <a:pPr>
              <a:lnSpc>
                <a:spcPct val="90000"/>
              </a:lnSpc>
            </a:pPr>
            <a:endParaRPr lang="cs-CZ"/>
          </a:p>
        </p:txBody>
      </p:sp>
      <p:sp>
        <p:nvSpPr>
          <p:cNvPr id="23587" name="Rectangle 35"/>
          <p:cNvSpPr>
            <a:spLocks noChangeArrowheads="1"/>
          </p:cNvSpPr>
          <p:nvPr/>
        </p:nvSpPr>
        <p:spPr bwMode="auto">
          <a:xfrm>
            <a:off x="5867400" y="1700213"/>
            <a:ext cx="3097213" cy="367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A, B; B, C; C, D; D, A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A, C; B, D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endParaRPr lang="cs-CZ" sz="32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cs-CZ" sz="2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a, b; b, c; c, d; d, a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cs-CZ" sz="2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a, c; b, d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l-GR" sz="2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α</a:t>
            </a:r>
            <a:r>
              <a:rPr lang="cs-CZ" sz="2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, </a:t>
            </a:r>
            <a:r>
              <a:rPr lang="el-GR" sz="2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β</a:t>
            </a:r>
            <a:r>
              <a:rPr lang="cs-CZ" sz="2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, </a:t>
            </a:r>
            <a:r>
              <a:rPr lang="el-GR" sz="2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γ</a:t>
            </a:r>
            <a:r>
              <a:rPr lang="cs-CZ" sz="2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, </a:t>
            </a:r>
            <a:r>
              <a:rPr lang="el-GR" sz="2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δ</a:t>
            </a:r>
            <a:endParaRPr lang="cs-CZ" sz="26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l-GR" sz="2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α</a:t>
            </a:r>
            <a:r>
              <a:rPr lang="cs-CZ" sz="2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, </a:t>
            </a:r>
            <a:r>
              <a:rPr lang="el-GR" sz="2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β</a:t>
            </a:r>
            <a:r>
              <a:rPr lang="cs-CZ" sz="2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; </a:t>
            </a:r>
            <a:r>
              <a:rPr lang="el-GR" sz="2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β</a:t>
            </a:r>
            <a:r>
              <a:rPr lang="cs-CZ" sz="2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, </a:t>
            </a:r>
            <a:r>
              <a:rPr lang="el-GR" sz="2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γ</a:t>
            </a:r>
            <a:r>
              <a:rPr lang="cs-CZ" sz="2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; </a:t>
            </a:r>
            <a:r>
              <a:rPr lang="el-GR" sz="2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γ</a:t>
            </a:r>
            <a:r>
              <a:rPr lang="cs-CZ" sz="2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, </a:t>
            </a:r>
            <a:r>
              <a:rPr lang="el-GR" sz="2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δ</a:t>
            </a:r>
            <a:r>
              <a:rPr lang="cs-CZ" sz="2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;</a:t>
            </a:r>
            <a:r>
              <a:rPr lang="el-GR" sz="2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δ</a:t>
            </a:r>
            <a:r>
              <a:rPr lang="cs-CZ" sz="2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, </a:t>
            </a:r>
            <a:r>
              <a:rPr lang="el-GR" sz="2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α</a:t>
            </a:r>
            <a:endParaRPr lang="cs-CZ" sz="26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l-GR" sz="2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α</a:t>
            </a:r>
            <a:r>
              <a:rPr lang="cs-CZ" sz="2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,</a:t>
            </a:r>
            <a:r>
              <a:rPr lang="el-GR" sz="2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γ</a:t>
            </a:r>
            <a:r>
              <a:rPr lang="cs-CZ" sz="2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; </a:t>
            </a:r>
            <a:r>
              <a:rPr lang="el-GR" sz="2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β</a:t>
            </a:r>
            <a:r>
              <a:rPr lang="cs-CZ" sz="2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, </a:t>
            </a:r>
            <a:r>
              <a:rPr lang="el-GR" sz="2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δ</a:t>
            </a:r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6084888" y="5635625"/>
            <a:ext cx="2879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α</a:t>
            </a:r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+ </a:t>
            </a:r>
            <a:r>
              <a:rPr lang="el-GR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β</a:t>
            </a:r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+ </a:t>
            </a:r>
            <a:r>
              <a:rPr lang="el-GR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γ</a:t>
            </a:r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+ </a:t>
            </a:r>
            <a:r>
              <a:rPr lang="el-GR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δ</a:t>
            </a:r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= 360</a:t>
            </a:r>
            <a:r>
              <a:rPr lang="cs-CZ" sz="2400" b="1" baseline="30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o</a:t>
            </a:r>
          </a:p>
        </p:txBody>
      </p:sp>
      <p:sp>
        <p:nvSpPr>
          <p:cNvPr id="23590" name="Rectangle 38"/>
          <p:cNvSpPr>
            <a:spLocks noChangeArrowheads="1"/>
          </p:cNvSpPr>
          <p:nvPr/>
        </p:nvSpPr>
        <p:spPr bwMode="auto">
          <a:xfrm>
            <a:off x="5867400" y="4868863"/>
            <a:ext cx="23749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 = e, BD = f</a:t>
            </a:r>
            <a:endParaRPr lang="cs-CZ" sz="2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2817813" y="2205038"/>
            <a:ext cx="314325" cy="17287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3560" name="Arc 8"/>
          <p:cNvSpPr>
            <a:spLocks/>
          </p:cNvSpPr>
          <p:nvPr/>
        </p:nvSpPr>
        <p:spPr bwMode="auto">
          <a:xfrm rot="15769365">
            <a:off x="2686844" y="3525044"/>
            <a:ext cx="446088" cy="419100"/>
          </a:xfrm>
          <a:custGeom>
            <a:avLst/>
            <a:gdLst>
              <a:gd name="G0" fmla="+- 4204 0 0"/>
              <a:gd name="G1" fmla="+- 21600 0 0"/>
              <a:gd name="G2" fmla="+- 21600 0 0"/>
              <a:gd name="T0" fmla="*/ 0 w 25804"/>
              <a:gd name="T1" fmla="*/ 413 h 25129"/>
              <a:gd name="T2" fmla="*/ 25514 w 25804"/>
              <a:gd name="T3" fmla="*/ 25129 h 25129"/>
              <a:gd name="T4" fmla="*/ 4204 w 25804"/>
              <a:gd name="T5" fmla="*/ 21600 h 25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5804" h="25129" fill="none" extrusionOk="0">
                <a:moveTo>
                  <a:pt x="0" y="413"/>
                </a:moveTo>
                <a:cubicBezTo>
                  <a:pt x="1384" y="138"/>
                  <a:pt x="2792" y="-1"/>
                  <a:pt x="4204" y="0"/>
                </a:cubicBezTo>
                <a:cubicBezTo>
                  <a:pt x="16133" y="0"/>
                  <a:pt x="25804" y="9670"/>
                  <a:pt x="25804" y="21600"/>
                </a:cubicBezTo>
                <a:cubicBezTo>
                  <a:pt x="25804" y="22782"/>
                  <a:pt x="25706" y="23962"/>
                  <a:pt x="25513" y="25128"/>
                </a:cubicBezTo>
              </a:path>
              <a:path w="25804" h="25129" stroke="0" extrusionOk="0">
                <a:moveTo>
                  <a:pt x="0" y="413"/>
                </a:moveTo>
                <a:cubicBezTo>
                  <a:pt x="1384" y="138"/>
                  <a:pt x="2792" y="-1"/>
                  <a:pt x="4204" y="0"/>
                </a:cubicBezTo>
                <a:cubicBezTo>
                  <a:pt x="16133" y="0"/>
                  <a:pt x="25804" y="9670"/>
                  <a:pt x="25804" y="21600"/>
                </a:cubicBezTo>
                <a:cubicBezTo>
                  <a:pt x="25804" y="22782"/>
                  <a:pt x="25706" y="23962"/>
                  <a:pt x="25513" y="25128"/>
                </a:cubicBezTo>
                <a:lnTo>
                  <a:pt x="4204" y="2160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 flipV="1">
            <a:off x="395288" y="3905250"/>
            <a:ext cx="2770187" cy="6842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V="1">
            <a:off x="395288" y="1916113"/>
            <a:ext cx="784225" cy="2673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1179513" y="1916113"/>
            <a:ext cx="1624012" cy="3111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3565" name="Arc 13"/>
          <p:cNvSpPr>
            <a:spLocks/>
          </p:cNvSpPr>
          <p:nvPr/>
        </p:nvSpPr>
        <p:spPr bwMode="auto">
          <a:xfrm>
            <a:off x="531813" y="4092575"/>
            <a:ext cx="406400" cy="371475"/>
          </a:xfrm>
          <a:custGeom>
            <a:avLst/>
            <a:gdLst>
              <a:gd name="G0" fmla="+- 2679 0 0"/>
              <a:gd name="G1" fmla="+- 21600 0 0"/>
              <a:gd name="G2" fmla="+- 21600 0 0"/>
              <a:gd name="T0" fmla="*/ 0 w 24279"/>
              <a:gd name="T1" fmla="*/ 167 h 21600"/>
              <a:gd name="T2" fmla="*/ 24279 w 24279"/>
              <a:gd name="T3" fmla="*/ 21600 h 21600"/>
              <a:gd name="T4" fmla="*/ 2679 w 2427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279" h="21600" fill="none" extrusionOk="0">
                <a:moveTo>
                  <a:pt x="-1" y="166"/>
                </a:moveTo>
                <a:cubicBezTo>
                  <a:pt x="888" y="55"/>
                  <a:pt x="1783" y="-1"/>
                  <a:pt x="2679" y="0"/>
                </a:cubicBezTo>
                <a:cubicBezTo>
                  <a:pt x="14608" y="0"/>
                  <a:pt x="24279" y="9670"/>
                  <a:pt x="24279" y="21600"/>
                </a:cubicBezTo>
              </a:path>
              <a:path w="24279" h="21600" stroke="0" extrusionOk="0">
                <a:moveTo>
                  <a:pt x="-1" y="166"/>
                </a:moveTo>
                <a:cubicBezTo>
                  <a:pt x="888" y="55"/>
                  <a:pt x="1783" y="-1"/>
                  <a:pt x="2679" y="0"/>
                </a:cubicBezTo>
                <a:cubicBezTo>
                  <a:pt x="14608" y="0"/>
                  <a:pt x="24279" y="9670"/>
                  <a:pt x="24279" y="21600"/>
                </a:cubicBezTo>
                <a:lnTo>
                  <a:pt x="2679" y="2160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566" name="Arc 14"/>
          <p:cNvSpPr>
            <a:spLocks/>
          </p:cNvSpPr>
          <p:nvPr/>
        </p:nvSpPr>
        <p:spPr bwMode="auto">
          <a:xfrm rot="9951653">
            <a:off x="2389188" y="2081213"/>
            <a:ext cx="406400" cy="481012"/>
          </a:xfrm>
          <a:custGeom>
            <a:avLst/>
            <a:gdLst>
              <a:gd name="G0" fmla="+- 2679 0 0"/>
              <a:gd name="G1" fmla="+- 21600 0 0"/>
              <a:gd name="G2" fmla="+- 21600 0 0"/>
              <a:gd name="T0" fmla="*/ 0 w 24279"/>
              <a:gd name="T1" fmla="*/ 167 h 27732"/>
              <a:gd name="T2" fmla="*/ 23390 w 24279"/>
              <a:gd name="T3" fmla="*/ 27732 h 27732"/>
              <a:gd name="T4" fmla="*/ 2679 w 24279"/>
              <a:gd name="T5" fmla="*/ 21600 h 27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279" h="27732" fill="none" extrusionOk="0">
                <a:moveTo>
                  <a:pt x="-1" y="166"/>
                </a:moveTo>
                <a:cubicBezTo>
                  <a:pt x="888" y="55"/>
                  <a:pt x="1783" y="-1"/>
                  <a:pt x="2679" y="0"/>
                </a:cubicBezTo>
                <a:cubicBezTo>
                  <a:pt x="14608" y="0"/>
                  <a:pt x="24279" y="9670"/>
                  <a:pt x="24279" y="21600"/>
                </a:cubicBezTo>
                <a:cubicBezTo>
                  <a:pt x="24279" y="23676"/>
                  <a:pt x="23979" y="25741"/>
                  <a:pt x="23390" y="27732"/>
                </a:cubicBezTo>
              </a:path>
              <a:path w="24279" h="27732" stroke="0" extrusionOk="0">
                <a:moveTo>
                  <a:pt x="-1" y="166"/>
                </a:moveTo>
                <a:cubicBezTo>
                  <a:pt x="888" y="55"/>
                  <a:pt x="1783" y="-1"/>
                  <a:pt x="2679" y="0"/>
                </a:cubicBezTo>
                <a:cubicBezTo>
                  <a:pt x="14608" y="0"/>
                  <a:pt x="24279" y="9670"/>
                  <a:pt x="24279" y="21600"/>
                </a:cubicBezTo>
                <a:cubicBezTo>
                  <a:pt x="24279" y="23676"/>
                  <a:pt x="23979" y="25741"/>
                  <a:pt x="23390" y="27732"/>
                </a:cubicBezTo>
                <a:lnTo>
                  <a:pt x="2679" y="2160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567" name="Arc 15"/>
          <p:cNvSpPr>
            <a:spLocks/>
          </p:cNvSpPr>
          <p:nvPr/>
        </p:nvSpPr>
        <p:spPr bwMode="auto">
          <a:xfrm rot="6538225">
            <a:off x="1087438" y="1944688"/>
            <a:ext cx="417512" cy="360362"/>
          </a:xfrm>
          <a:custGeom>
            <a:avLst/>
            <a:gdLst>
              <a:gd name="G0" fmla="+- 2679 0 0"/>
              <a:gd name="G1" fmla="+- 21600 0 0"/>
              <a:gd name="G2" fmla="+- 21600 0 0"/>
              <a:gd name="T0" fmla="*/ 0 w 24189"/>
              <a:gd name="T1" fmla="*/ 167 h 21600"/>
              <a:gd name="T2" fmla="*/ 24189 w 24189"/>
              <a:gd name="T3" fmla="*/ 19630 h 21600"/>
              <a:gd name="T4" fmla="*/ 2679 w 2418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189" h="21600" fill="none" extrusionOk="0">
                <a:moveTo>
                  <a:pt x="-1" y="166"/>
                </a:moveTo>
                <a:cubicBezTo>
                  <a:pt x="888" y="55"/>
                  <a:pt x="1783" y="-1"/>
                  <a:pt x="2679" y="0"/>
                </a:cubicBezTo>
                <a:cubicBezTo>
                  <a:pt x="13845" y="0"/>
                  <a:pt x="23170" y="8510"/>
                  <a:pt x="24188" y="19630"/>
                </a:cubicBezTo>
              </a:path>
              <a:path w="24189" h="21600" stroke="0" extrusionOk="0">
                <a:moveTo>
                  <a:pt x="-1" y="166"/>
                </a:moveTo>
                <a:cubicBezTo>
                  <a:pt x="888" y="55"/>
                  <a:pt x="1783" y="-1"/>
                  <a:pt x="2679" y="0"/>
                </a:cubicBezTo>
                <a:cubicBezTo>
                  <a:pt x="13845" y="0"/>
                  <a:pt x="23170" y="8510"/>
                  <a:pt x="24188" y="19630"/>
                </a:cubicBezTo>
                <a:lnTo>
                  <a:pt x="2679" y="2160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611188" y="3716338"/>
            <a:ext cx="3175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>
                <a:cs typeface="Times New Roman" pitchFamily="18" charset="0"/>
              </a:rPr>
              <a:t>α</a:t>
            </a:r>
          </a:p>
        </p:txBody>
      </p:sp>
      <p:sp>
        <p:nvSpPr>
          <p:cNvPr id="23569" name="Text Box 17"/>
          <p:cNvSpPr txBox="1">
            <a:spLocks noChangeArrowheads="1"/>
          </p:cNvSpPr>
          <p:nvPr/>
        </p:nvSpPr>
        <p:spPr bwMode="auto">
          <a:xfrm>
            <a:off x="2411413" y="3429000"/>
            <a:ext cx="31908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>
                <a:cs typeface="Times New Roman" pitchFamily="18" charset="0"/>
              </a:rPr>
              <a:t>β</a:t>
            </a:r>
          </a:p>
        </p:txBody>
      </p:sp>
      <p:sp>
        <p:nvSpPr>
          <p:cNvPr id="23570" name="Text Box 18"/>
          <p:cNvSpPr txBox="1">
            <a:spLocks noChangeArrowheads="1"/>
          </p:cNvSpPr>
          <p:nvPr/>
        </p:nvSpPr>
        <p:spPr bwMode="auto">
          <a:xfrm>
            <a:off x="2411413" y="2349500"/>
            <a:ext cx="3175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>
                <a:cs typeface="Times New Roman" pitchFamily="18" charset="0"/>
              </a:rPr>
              <a:t>γ</a:t>
            </a:r>
          </a:p>
        </p:txBody>
      </p:sp>
      <p:sp>
        <p:nvSpPr>
          <p:cNvPr id="23571" name="Text Box 19"/>
          <p:cNvSpPr txBox="1">
            <a:spLocks noChangeArrowheads="1"/>
          </p:cNvSpPr>
          <p:nvPr/>
        </p:nvSpPr>
        <p:spPr bwMode="auto">
          <a:xfrm>
            <a:off x="1116013" y="2179638"/>
            <a:ext cx="315912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>
                <a:cs typeface="Times New Roman" pitchFamily="18" charset="0"/>
              </a:rPr>
              <a:t>δ</a:t>
            </a:r>
          </a:p>
        </p:txBody>
      </p:sp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107950" y="4508500"/>
            <a:ext cx="482600" cy="4556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>
                <a:latin typeface="Arial" charset="0"/>
              </a:rPr>
              <a:t>A</a:t>
            </a:r>
          </a:p>
        </p:txBody>
      </p:sp>
      <p:sp>
        <p:nvSpPr>
          <p:cNvPr id="23573" name="Text Box 21"/>
          <p:cNvSpPr txBox="1">
            <a:spLocks noChangeArrowheads="1"/>
          </p:cNvSpPr>
          <p:nvPr/>
        </p:nvSpPr>
        <p:spPr bwMode="auto">
          <a:xfrm>
            <a:off x="3059113" y="3860800"/>
            <a:ext cx="4826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>
                <a:latin typeface="Arial" charset="0"/>
              </a:rPr>
              <a:t>B</a:t>
            </a:r>
          </a:p>
        </p:txBody>
      </p:sp>
      <p:sp>
        <p:nvSpPr>
          <p:cNvPr id="23574" name="Text Box 22"/>
          <p:cNvSpPr txBox="1">
            <a:spLocks noChangeArrowheads="1"/>
          </p:cNvSpPr>
          <p:nvPr/>
        </p:nvSpPr>
        <p:spPr bwMode="auto">
          <a:xfrm>
            <a:off x="2771775" y="1989138"/>
            <a:ext cx="48418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>
                <a:latin typeface="Arial" charset="0"/>
              </a:rPr>
              <a:t>C</a:t>
            </a:r>
          </a:p>
        </p:txBody>
      </p:sp>
      <p:sp>
        <p:nvSpPr>
          <p:cNvPr id="23575" name="Text Box 23"/>
          <p:cNvSpPr txBox="1">
            <a:spLocks noChangeArrowheads="1"/>
          </p:cNvSpPr>
          <p:nvPr/>
        </p:nvSpPr>
        <p:spPr bwMode="auto">
          <a:xfrm>
            <a:off x="755650" y="1700213"/>
            <a:ext cx="4826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>
                <a:latin typeface="Arial" charset="0"/>
              </a:rPr>
              <a:t>D</a:t>
            </a:r>
          </a:p>
        </p:txBody>
      </p:sp>
      <p:sp>
        <p:nvSpPr>
          <p:cNvPr id="23577" name="Line 25"/>
          <p:cNvSpPr>
            <a:spLocks noChangeShapeType="1"/>
          </p:cNvSpPr>
          <p:nvPr/>
        </p:nvSpPr>
        <p:spPr bwMode="auto">
          <a:xfrm flipV="1">
            <a:off x="395288" y="2276475"/>
            <a:ext cx="2349500" cy="2330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3578" name="Line 26"/>
          <p:cNvSpPr>
            <a:spLocks noChangeShapeType="1"/>
          </p:cNvSpPr>
          <p:nvPr/>
        </p:nvSpPr>
        <p:spPr bwMode="auto">
          <a:xfrm>
            <a:off x="1187450" y="1916113"/>
            <a:ext cx="1989138" cy="2014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3579" name="Text Box 27"/>
          <p:cNvSpPr txBox="1">
            <a:spLocks noChangeArrowheads="1"/>
          </p:cNvSpPr>
          <p:nvPr/>
        </p:nvSpPr>
        <p:spPr bwMode="auto">
          <a:xfrm>
            <a:off x="1677988" y="2636838"/>
            <a:ext cx="30162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200" b="1"/>
              <a:t>E</a:t>
            </a:r>
          </a:p>
        </p:txBody>
      </p:sp>
      <p:sp>
        <p:nvSpPr>
          <p:cNvPr id="23580" name="Text Box 28"/>
          <p:cNvSpPr txBox="1">
            <a:spLocks noChangeArrowheads="1"/>
          </p:cNvSpPr>
          <p:nvPr/>
        </p:nvSpPr>
        <p:spPr bwMode="auto">
          <a:xfrm>
            <a:off x="538163" y="2565400"/>
            <a:ext cx="3619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200" b="1"/>
              <a:t>d</a:t>
            </a:r>
          </a:p>
        </p:txBody>
      </p:sp>
      <p:sp>
        <p:nvSpPr>
          <p:cNvPr id="23581" name="Text Box 29"/>
          <p:cNvSpPr txBox="1">
            <a:spLocks noChangeArrowheads="1"/>
          </p:cNvSpPr>
          <p:nvPr/>
        </p:nvSpPr>
        <p:spPr bwMode="auto">
          <a:xfrm>
            <a:off x="2987675" y="2708275"/>
            <a:ext cx="3619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200" b="1"/>
              <a:t>b</a:t>
            </a:r>
          </a:p>
        </p:txBody>
      </p:sp>
      <p:sp>
        <p:nvSpPr>
          <p:cNvPr id="23582" name="Text Box 30"/>
          <p:cNvSpPr txBox="1">
            <a:spLocks noChangeArrowheads="1"/>
          </p:cNvSpPr>
          <p:nvPr/>
        </p:nvSpPr>
        <p:spPr bwMode="auto">
          <a:xfrm>
            <a:off x="1692275" y="4149725"/>
            <a:ext cx="36036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200" b="1"/>
              <a:t>a</a:t>
            </a:r>
          </a:p>
        </p:txBody>
      </p:sp>
      <p:sp>
        <p:nvSpPr>
          <p:cNvPr id="23583" name="Text Box 31"/>
          <p:cNvSpPr txBox="1">
            <a:spLocks noChangeArrowheads="1"/>
          </p:cNvSpPr>
          <p:nvPr/>
        </p:nvSpPr>
        <p:spPr bwMode="auto">
          <a:xfrm>
            <a:off x="1908175" y="1700213"/>
            <a:ext cx="3619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200" b="1"/>
              <a:t>c</a:t>
            </a:r>
          </a:p>
        </p:txBody>
      </p:sp>
      <p:sp>
        <p:nvSpPr>
          <p:cNvPr id="23591" name="Text Box 39"/>
          <p:cNvSpPr txBox="1">
            <a:spLocks noChangeArrowheads="1"/>
          </p:cNvSpPr>
          <p:nvPr/>
        </p:nvSpPr>
        <p:spPr bwMode="auto">
          <a:xfrm>
            <a:off x="1187450" y="3213100"/>
            <a:ext cx="40481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200" b="1"/>
              <a:t>e</a:t>
            </a:r>
          </a:p>
        </p:txBody>
      </p:sp>
      <p:sp>
        <p:nvSpPr>
          <p:cNvPr id="23592" name="Text Box 40"/>
          <p:cNvSpPr txBox="1">
            <a:spLocks noChangeArrowheads="1"/>
          </p:cNvSpPr>
          <p:nvPr/>
        </p:nvSpPr>
        <p:spPr bwMode="auto">
          <a:xfrm>
            <a:off x="2124075" y="2997200"/>
            <a:ext cx="33813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200" b="1"/>
              <a:t>f</a:t>
            </a:r>
          </a:p>
        </p:txBody>
      </p:sp>
      <p:sp>
        <p:nvSpPr>
          <p:cNvPr id="23594" name="Text Box 42"/>
          <p:cNvSpPr txBox="1">
            <a:spLocks noChangeArrowheads="1"/>
          </p:cNvSpPr>
          <p:nvPr/>
        </p:nvSpPr>
        <p:spPr bwMode="auto">
          <a:xfrm>
            <a:off x="179388" y="5635625"/>
            <a:ext cx="6264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Součet vnitřních úhlů čtyřúhelníku je 360</a:t>
            </a:r>
            <a:r>
              <a:rPr lang="cs-CZ" sz="2400" b="1" baseline="30000"/>
              <a:t>o</a:t>
            </a:r>
            <a:r>
              <a:rPr lang="cs-CZ" sz="2400" b="1"/>
              <a:t>.</a:t>
            </a:r>
          </a:p>
        </p:txBody>
      </p:sp>
      <p:sp>
        <p:nvSpPr>
          <p:cNvPr id="23595" name="Text Box 43"/>
          <p:cNvSpPr txBox="1">
            <a:spLocks noChangeArrowheads="1"/>
          </p:cNvSpPr>
          <p:nvPr/>
        </p:nvSpPr>
        <p:spPr bwMode="auto">
          <a:xfrm>
            <a:off x="539750" y="1268413"/>
            <a:ext cx="3168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Čtyřúhelník ABCD:</a:t>
            </a:r>
          </a:p>
        </p:txBody>
      </p:sp>
      <p:sp>
        <p:nvSpPr>
          <p:cNvPr id="23596" name="Text Box 44"/>
          <p:cNvSpPr txBox="1">
            <a:spLocks noChangeArrowheads="1"/>
          </p:cNvSpPr>
          <p:nvPr/>
        </p:nvSpPr>
        <p:spPr bwMode="auto">
          <a:xfrm>
            <a:off x="179388" y="6067425"/>
            <a:ext cx="4824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Obvod = součet délek jeho stran.</a:t>
            </a:r>
          </a:p>
        </p:txBody>
      </p:sp>
      <p:sp>
        <p:nvSpPr>
          <p:cNvPr id="23597" name="Text Box 45"/>
          <p:cNvSpPr txBox="1">
            <a:spLocks noChangeArrowheads="1"/>
          </p:cNvSpPr>
          <p:nvPr/>
        </p:nvSpPr>
        <p:spPr bwMode="auto">
          <a:xfrm>
            <a:off x="6011863" y="6067425"/>
            <a:ext cx="244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o = a + b + c + d</a:t>
            </a:r>
            <a:endParaRPr lang="cs-CZ" sz="2400" b="1" baseline="3000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23613" name="AutoShape 61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260350"/>
            <a:ext cx="288925" cy="3603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614" name="AutoShape 62"/>
          <p:cNvSpPr>
            <a:spLocks noChangeArrowheads="1"/>
          </p:cNvSpPr>
          <p:nvPr/>
        </p:nvSpPr>
        <p:spPr bwMode="auto">
          <a:xfrm>
            <a:off x="8459788" y="6381750"/>
            <a:ext cx="358775" cy="333375"/>
          </a:xfrm>
          <a:prstGeom prst="rightArrow">
            <a:avLst>
              <a:gd name="adj1" fmla="val 50000"/>
              <a:gd name="adj2" fmla="val 269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3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3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3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35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5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20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23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8" dur="20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3" dur="2000"/>
                                        <p:tgtEl>
                                          <p:spTgt spid="23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8" dur="20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3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3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3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3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3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3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3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3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7" dur="20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2" dur="2000"/>
                                        <p:tgtEl>
                                          <p:spTgt spid="23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7" dur="20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2" dur="2000"/>
                                        <p:tgtEl>
                                          <p:spTgt spid="23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7" dur="2000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2" dur="2000"/>
                                        <p:tgtEl>
                                          <p:spTgt spid="23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7" dur="2000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2" dur="2000"/>
                                        <p:tgtEl>
                                          <p:spTgt spid="23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7" dur="2000"/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2" dur="2000"/>
                                        <p:tgtEl>
                                          <p:spTgt spid="23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7" dur="2000"/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2" dur="2000"/>
                                        <p:tgtEl>
                                          <p:spTgt spid="23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23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23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23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23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23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23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7" dur="2000"/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23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23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6" dur="2000"/>
                                        <p:tgtEl>
                                          <p:spTgt spid="23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9" dur="2000"/>
                                        <p:tgtEl>
                                          <p:spTgt spid="23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4" dur="2000"/>
                                        <p:tgtEl>
                                          <p:spTgt spid="23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7" dur="2000"/>
                                        <p:tgtEl>
                                          <p:spTgt spid="23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500"/>
                                        <p:tgtEl>
                                          <p:spTgt spid="23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15" grpId="0" animBg="1"/>
      <p:bldP spid="23588" grpId="0"/>
      <p:bldP spid="23559" grpId="0" animBg="1"/>
      <p:bldP spid="23560" grpId="0" animBg="1"/>
      <p:bldP spid="23562" grpId="0" animBg="1"/>
      <p:bldP spid="23563" grpId="0" animBg="1"/>
      <p:bldP spid="23564" grpId="0" animBg="1"/>
      <p:bldP spid="23565" grpId="0" animBg="1"/>
      <p:bldP spid="23566" grpId="0" animBg="1"/>
      <p:bldP spid="23567" grpId="0" animBg="1"/>
      <p:bldP spid="23568" grpId="0"/>
      <p:bldP spid="23569" grpId="0"/>
      <p:bldP spid="23570" grpId="0"/>
      <p:bldP spid="23571" grpId="0"/>
      <p:bldP spid="23572" grpId="0"/>
      <p:bldP spid="23573" grpId="0"/>
      <p:bldP spid="23574" grpId="0"/>
      <p:bldP spid="23575" grpId="0"/>
      <p:bldP spid="23577" grpId="0" animBg="1"/>
      <p:bldP spid="23578" grpId="0" animBg="1"/>
      <p:bldP spid="23579" grpId="0"/>
      <p:bldP spid="23580" grpId="0"/>
      <p:bldP spid="23581" grpId="0"/>
      <p:bldP spid="23582" grpId="0"/>
      <p:bldP spid="23583" grpId="0"/>
      <p:bldP spid="23591" grpId="0"/>
      <p:bldP spid="23592" grpId="0"/>
      <p:bldP spid="23596" grpId="0"/>
      <p:bldP spid="23597" grpId="0"/>
      <p:bldP spid="236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Všimni si rozdílu při označování stran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844675"/>
            <a:ext cx="3106737" cy="892175"/>
          </a:xfrm>
        </p:spPr>
        <p:txBody>
          <a:bodyPr/>
          <a:lstStyle/>
          <a:p>
            <a:r>
              <a:rPr lang="cs-CZ"/>
              <a:t>u trojúhelníku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4849813" y="1844675"/>
            <a:ext cx="3106737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cs-CZ" sz="3200">
                <a:effectLst>
                  <a:outerShdw blurRad="38100" dist="38100" dir="2700000" algn="tl">
                    <a:srgbClr val="FFFFFF"/>
                  </a:outerShdw>
                </a:effectLst>
              </a:rPr>
              <a:t>u čtyřúhelníku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2268538" y="5445125"/>
            <a:ext cx="358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</a:p>
        </p:txBody>
      </p:sp>
      <p:grpSp>
        <p:nvGrpSpPr>
          <p:cNvPr id="26645" name="Group 21"/>
          <p:cNvGrpSpPr>
            <a:grpSpLocks/>
          </p:cNvGrpSpPr>
          <p:nvPr/>
        </p:nvGrpSpPr>
        <p:grpSpPr bwMode="auto">
          <a:xfrm>
            <a:off x="1042988" y="2671763"/>
            <a:ext cx="3097212" cy="3170237"/>
            <a:chOff x="657" y="1683"/>
            <a:chExt cx="1951" cy="1997"/>
          </a:xfrm>
        </p:grpSpPr>
        <p:sp>
          <p:nvSpPr>
            <p:cNvPr id="26630" name="AutoShape 6"/>
            <p:cNvSpPr>
              <a:spLocks noChangeArrowheads="1"/>
            </p:cNvSpPr>
            <p:nvPr/>
          </p:nvSpPr>
          <p:spPr bwMode="auto">
            <a:xfrm>
              <a:off x="839" y="1888"/>
              <a:ext cx="1543" cy="1588"/>
            </a:xfrm>
            <a:prstGeom prst="triangle">
              <a:avLst>
                <a:gd name="adj" fmla="val 2695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6633" name="Text Box 9"/>
            <p:cNvSpPr txBox="1">
              <a:spLocks noChangeArrowheads="1"/>
            </p:cNvSpPr>
            <p:nvPr/>
          </p:nvSpPr>
          <p:spPr bwMode="auto">
            <a:xfrm>
              <a:off x="657" y="3430"/>
              <a:ext cx="22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000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A</a:t>
              </a:r>
            </a:p>
          </p:txBody>
        </p:sp>
        <p:sp>
          <p:nvSpPr>
            <p:cNvPr id="26635" name="Text Box 11"/>
            <p:cNvSpPr txBox="1">
              <a:spLocks noChangeArrowheads="1"/>
            </p:cNvSpPr>
            <p:nvPr/>
          </p:nvSpPr>
          <p:spPr bwMode="auto">
            <a:xfrm>
              <a:off x="1156" y="1683"/>
              <a:ext cx="22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000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C</a:t>
              </a:r>
            </a:p>
          </p:txBody>
        </p:sp>
        <p:sp>
          <p:nvSpPr>
            <p:cNvPr id="26636" name="Text Box 12"/>
            <p:cNvSpPr txBox="1">
              <a:spLocks noChangeArrowheads="1"/>
            </p:cNvSpPr>
            <p:nvPr/>
          </p:nvSpPr>
          <p:spPr bwMode="auto">
            <a:xfrm>
              <a:off x="2382" y="3407"/>
              <a:ext cx="22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000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B</a:t>
              </a:r>
            </a:p>
          </p:txBody>
        </p:sp>
      </p:grpSp>
      <p:grpSp>
        <p:nvGrpSpPr>
          <p:cNvPr id="26646" name="Group 22"/>
          <p:cNvGrpSpPr>
            <a:grpSpLocks/>
          </p:cNvGrpSpPr>
          <p:nvPr/>
        </p:nvGrpSpPr>
        <p:grpSpPr bwMode="auto">
          <a:xfrm>
            <a:off x="4859338" y="2960688"/>
            <a:ext cx="3455987" cy="2520950"/>
            <a:chOff x="3061" y="1865"/>
            <a:chExt cx="2177" cy="1588"/>
          </a:xfrm>
        </p:grpSpPr>
        <p:sp>
          <p:nvSpPr>
            <p:cNvPr id="26628" name="AutoShape 4"/>
            <p:cNvSpPr>
              <a:spLocks noChangeArrowheads="1"/>
            </p:cNvSpPr>
            <p:nvPr/>
          </p:nvSpPr>
          <p:spPr bwMode="auto">
            <a:xfrm rot="10800000">
              <a:off x="3198" y="2069"/>
              <a:ext cx="1859" cy="1180"/>
            </a:xfrm>
            <a:custGeom>
              <a:avLst/>
              <a:gdLst>
                <a:gd name="G0" fmla="+- 1498 0 0"/>
                <a:gd name="G1" fmla="+- 21600 0 1498"/>
                <a:gd name="G2" fmla="*/ 1498 1 2"/>
                <a:gd name="G3" fmla="+- 21600 0 G2"/>
                <a:gd name="G4" fmla="+/ 1498 21600 2"/>
                <a:gd name="G5" fmla="+/ G1 0 2"/>
                <a:gd name="G6" fmla="*/ 21600 21600 1498"/>
                <a:gd name="G7" fmla="*/ G6 1 2"/>
                <a:gd name="G8" fmla="+- 21600 0 G7"/>
                <a:gd name="G9" fmla="*/ 21600 1 2"/>
                <a:gd name="G10" fmla="+- 1498 0 G9"/>
                <a:gd name="G11" fmla="?: G10 G8 0"/>
                <a:gd name="G12" fmla="?: G10 G7 21600"/>
                <a:gd name="T0" fmla="*/ 20851 w 21600"/>
                <a:gd name="T1" fmla="*/ 10800 h 21600"/>
                <a:gd name="T2" fmla="*/ 10800 w 21600"/>
                <a:gd name="T3" fmla="*/ 21600 h 21600"/>
                <a:gd name="T4" fmla="*/ 749 w 21600"/>
                <a:gd name="T5" fmla="*/ 10800 h 21600"/>
                <a:gd name="T6" fmla="*/ 10800 w 21600"/>
                <a:gd name="T7" fmla="*/ 0 h 21600"/>
                <a:gd name="T8" fmla="*/ 2549 w 21600"/>
                <a:gd name="T9" fmla="*/ 2549 h 21600"/>
                <a:gd name="T10" fmla="*/ 19051 w 21600"/>
                <a:gd name="T11" fmla="*/ 1905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1498" y="21600"/>
                  </a:lnTo>
                  <a:lnTo>
                    <a:pt x="20102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6632" name="Text Box 8"/>
            <p:cNvSpPr txBox="1">
              <a:spLocks noChangeArrowheads="1"/>
            </p:cNvSpPr>
            <p:nvPr/>
          </p:nvSpPr>
          <p:spPr bwMode="auto">
            <a:xfrm>
              <a:off x="3061" y="3203"/>
              <a:ext cx="22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000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A</a:t>
              </a:r>
            </a:p>
          </p:txBody>
        </p:sp>
        <p:sp>
          <p:nvSpPr>
            <p:cNvPr id="26634" name="Text Box 10"/>
            <p:cNvSpPr txBox="1">
              <a:spLocks noChangeArrowheads="1"/>
            </p:cNvSpPr>
            <p:nvPr/>
          </p:nvSpPr>
          <p:spPr bwMode="auto">
            <a:xfrm>
              <a:off x="3108" y="1888"/>
              <a:ext cx="22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000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D</a:t>
              </a:r>
            </a:p>
          </p:txBody>
        </p:sp>
        <p:sp>
          <p:nvSpPr>
            <p:cNvPr id="26637" name="Text Box 13"/>
            <p:cNvSpPr txBox="1">
              <a:spLocks noChangeArrowheads="1"/>
            </p:cNvSpPr>
            <p:nvPr/>
          </p:nvSpPr>
          <p:spPr bwMode="auto">
            <a:xfrm>
              <a:off x="5012" y="3180"/>
              <a:ext cx="22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000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B</a:t>
              </a:r>
            </a:p>
          </p:txBody>
        </p:sp>
        <p:sp>
          <p:nvSpPr>
            <p:cNvPr id="26638" name="Text Box 14"/>
            <p:cNvSpPr txBox="1">
              <a:spLocks noChangeArrowheads="1"/>
            </p:cNvSpPr>
            <p:nvPr/>
          </p:nvSpPr>
          <p:spPr bwMode="auto">
            <a:xfrm>
              <a:off x="4876" y="1865"/>
              <a:ext cx="22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000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C</a:t>
              </a:r>
            </a:p>
          </p:txBody>
        </p:sp>
      </p:grp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6300788" y="5084763"/>
            <a:ext cx="358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2771775" y="3895725"/>
            <a:ext cx="358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1333500" y="3933825"/>
            <a:ext cx="358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4789488" y="3895725"/>
            <a:ext cx="358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7813675" y="3824288"/>
            <a:ext cx="358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6372225" y="2887663"/>
            <a:ext cx="358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</a:p>
        </p:txBody>
      </p:sp>
      <p:sp>
        <p:nvSpPr>
          <p:cNvPr id="26647" name="AutoShape 2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260350"/>
            <a:ext cx="288925" cy="3603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6648" name="AutoShape 24"/>
          <p:cNvSpPr>
            <a:spLocks noChangeArrowheads="1"/>
          </p:cNvSpPr>
          <p:nvPr/>
        </p:nvSpPr>
        <p:spPr bwMode="auto">
          <a:xfrm>
            <a:off x="8459788" y="6381750"/>
            <a:ext cx="358775" cy="333375"/>
          </a:xfrm>
          <a:prstGeom prst="rightArrow">
            <a:avLst>
              <a:gd name="adj1" fmla="val 50000"/>
              <a:gd name="adj2" fmla="val 269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6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6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6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6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/>
      <p:bldP spid="26639" grpId="0"/>
      <p:bldP spid="26640" grpId="0"/>
      <p:bldP spid="26641" grpId="0"/>
      <p:bldP spid="26642" grpId="0"/>
      <p:bldP spid="26643" grpId="0"/>
      <p:bldP spid="26644" grpId="0"/>
      <p:bldP spid="2664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Procvičení - čtyřúhelníky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4619625" cy="749300"/>
          </a:xfrm>
        </p:spPr>
        <p:txBody>
          <a:bodyPr/>
          <a:lstStyle/>
          <a:p>
            <a:r>
              <a:rPr lang="cs-CZ" sz="2800" b="1"/>
              <a:t>Urči obvod čtyřúhelníku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395288" y="4005263"/>
            <a:ext cx="6119812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cs-CZ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Urči velikost vyznačeného úhlu</a:t>
            </a:r>
          </a:p>
        </p:txBody>
      </p:sp>
      <p:grpSp>
        <p:nvGrpSpPr>
          <p:cNvPr id="27653" name="Group 5"/>
          <p:cNvGrpSpPr>
            <a:grpSpLocks/>
          </p:cNvGrpSpPr>
          <p:nvPr/>
        </p:nvGrpSpPr>
        <p:grpSpPr bwMode="auto">
          <a:xfrm rot="5011682">
            <a:off x="815182" y="1785144"/>
            <a:ext cx="1598612" cy="1860550"/>
            <a:chOff x="3424" y="2024"/>
            <a:chExt cx="1406" cy="1361"/>
          </a:xfrm>
        </p:grpSpPr>
        <p:sp>
          <p:nvSpPr>
            <p:cNvPr id="27654" name="Line 6"/>
            <p:cNvSpPr>
              <a:spLocks noChangeShapeType="1"/>
            </p:cNvSpPr>
            <p:nvPr/>
          </p:nvSpPr>
          <p:spPr bwMode="auto">
            <a:xfrm>
              <a:off x="3424" y="2568"/>
              <a:ext cx="409" cy="81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55" name="Line 7"/>
            <p:cNvSpPr>
              <a:spLocks noChangeShapeType="1"/>
            </p:cNvSpPr>
            <p:nvPr/>
          </p:nvSpPr>
          <p:spPr bwMode="auto">
            <a:xfrm>
              <a:off x="3833" y="3385"/>
              <a:ext cx="86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56" name="Line 8"/>
            <p:cNvSpPr>
              <a:spLocks noChangeShapeType="1"/>
            </p:cNvSpPr>
            <p:nvPr/>
          </p:nvSpPr>
          <p:spPr bwMode="auto">
            <a:xfrm flipV="1">
              <a:off x="4694" y="2024"/>
              <a:ext cx="136" cy="136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57" name="Line 9"/>
            <p:cNvSpPr>
              <a:spLocks noChangeShapeType="1"/>
            </p:cNvSpPr>
            <p:nvPr/>
          </p:nvSpPr>
          <p:spPr bwMode="auto">
            <a:xfrm flipV="1">
              <a:off x="3424" y="2024"/>
              <a:ext cx="1406" cy="5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7658" name="AutoShape 10"/>
          <p:cNvSpPr>
            <a:spLocks noChangeArrowheads="1"/>
          </p:cNvSpPr>
          <p:nvPr/>
        </p:nvSpPr>
        <p:spPr bwMode="auto">
          <a:xfrm rot="11276965">
            <a:off x="3335338" y="2152650"/>
            <a:ext cx="2160587" cy="12954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671" name="Text Box 23"/>
          <p:cNvSpPr txBox="1">
            <a:spLocks noChangeArrowheads="1"/>
          </p:cNvSpPr>
          <p:nvPr/>
        </p:nvSpPr>
        <p:spPr bwMode="auto">
          <a:xfrm>
            <a:off x="539750" y="3357563"/>
            <a:ext cx="503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</a:p>
        </p:txBody>
      </p:sp>
      <p:sp>
        <p:nvSpPr>
          <p:cNvPr id="27672" name="Text Box 24"/>
          <p:cNvSpPr txBox="1">
            <a:spLocks noChangeArrowheads="1"/>
          </p:cNvSpPr>
          <p:nvPr/>
        </p:nvSpPr>
        <p:spPr bwMode="auto">
          <a:xfrm>
            <a:off x="5003800" y="1989138"/>
            <a:ext cx="503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F</a:t>
            </a:r>
          </a:p>
        </p:txBody>
      </p:sp>
      <p:sp>
        <p:nvSpPr>
          <p:cNvPr id="27673" name="Text Box 25"/>
          <p:cNvSpPr txBox="1">
            <a:spLocks noChangeArrowheads="1"/>
          </p:cNvSpPr>
          <p:nvPr/>
        </p:nvSpPr>
        <p:spPr bwMode="auto">
          <a:xfrm>
            <a:off x="1692275" y="1628775"/>
            <a:ext cx="503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C</a:t>
            </a:r>
          </a:p>
        </p:txBody>
      </p: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2555875" y="3284538"/>
            <a:ext cx="503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B</a:t>
            </a:r>
          </a:p>
        </p:txBody>
      </p:sp>
      <p:sp>
        <p:nvSpPr>
          <p:cNvPr id="27677" name="Text Box 29"/>
          <p:cNvSpPr txBox="1">
            <a:spLocks noChangeArrowheads="1"/>
          </p:cNvSpPr>
          <p:nvPr/>
        </p:nvSpPr>
        <p:spPr bwMode="auto">
          <a:xfrm>
            <a:off x="5364163" y="3500438"/>
            <a:ext cx="503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E</a:t>
            </a:r>
          </a:p>
        </p:txBody>
      </p:sp>
      <p:sp>
        <p:nvSpPr>
          <p:cNvPr id="27679" name="Text Box 31"/>
          <p:cNvSpPr txBox="1">
            <a:spLocks noChangeArrowheads="1"/>
          </p:cNvSpPr>
          <p:nvPr/>
        </p:nvSpPr>
        <p:spPr bwMode="auto">
          <a:xfrm>
            <a:off x="323850" y="2311400"/>
            <a:ext cx="503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D</a:t>
            </a:r>
          </a:p>
        </p:txBody>
      </p:sp>
      <p:sp>
        <p:nvSpPr>
          <p:cNvPr id="27680" name="Text Box 32"/>
          <p:cNvSpPr txBox="1">
            <a:spLocks noChangeArrowheads="1"/>
          </p:cNvSpPr>
          <p:nvPr/>
        </p:nvSpPr>
        <p:spPr bwMode="auto">
          <a:xfrm>
            <a:off x="3059113" y="3284538"/>
            <a:ext cx="503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D</a:t>
            </a:r>
          </a:p>
        </p:txBody>
      </p:sp>
      <p:sp>
        <p:nvSpPr>
          <p:cNvPr id="27681" name="Text Box 33"/>
          <p:cNvSpPr txBox="1">
            <a:spLocks noChangeArrowheads="1"/>
          </p:cNvSpPr>
          <p:nvPr/>
        </p:nvSpPr>
        <p:spPr bwMode="auto">
          <a:xfrm>
            <a:off x="3636963" y="1773238"/>
            <a:ext cx="503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G</a:t>
            </a:r>
          </a:p>
        </p:txBody>
      </p:sp>
      <p:sp>
        <p:nvSpPr>
          <p:cNvPr id="27686" name="Text Box 38"/>
          <p:cNvSpPr txBox="1">
            <a:spLocks noChangeArrowheads="1"/>
          </p:cNvSpPr>
          <p:nvPr/>
        </p:nvSpPr>
        <p:spPr bwMode="auto">
          <a:xfrm>
            <a:off x="3851275" y="3357563"/>
            <a:ext cx="86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 cm</a:t>
            </a:r>
          </a:p>
        </p:txBody>
      </p:sp>
      <p:sp>
        <p:nvSpPr>
          <p:cNvPr id="27687" name="Text Box 39"/>
          <p:cNvSpPr txBox="1">
            <a:spLocks noChangeArrowheads="1"/>
          </p:cNvSpPr>
          <p:nvPr/>
        </p:nvSpPr>
        <p:spPr bwMode="auto">
          <a:xfrm>
            <a:off x="5219700" y="2636838"/>
            <a:ext cx="86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 cm</a:t>
            </a:r>
          </a:p>
        </p:txBody>
      </p:sp>
      <p:sp>
        <p:nvSpPr>
          <p:cNvPr id="27688" name="Text Box 40"/>
          <p:cNvSpPr txBox="1">
            <a:spLocks noChangeArrowheads="1"/>
          </p:cNvSpPr>
          <p:nvPr/>
        </p:nvSpPr>
        <p:spPr bwMode="auto">
          <a:xfrm>
            <a:off x="2916238" y="2420938"/>
            <a:ext cx="86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 cm</a:t>
            </a:r>
          </a:p>
        </p:txBody>
      </p:sp>
      <p:sp>
        <p:nvSpPr>
          <p:cNvPr id="27689" name="Text Box 41"/>
          <p:cNvSpPr txBox="1">
            <a:spLocks noChangeArrowheads="1"/>
          </p:cNvSpPr>
          <p:nvPr/>
        </p:nvSpPr>
        <p:spPr bwMode="auto">
          <a:xfrm>
            <a:off x="4284663" y="1773238"/>
            <a:ext cx="86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 cm</a:t>
            </a:r>
          </a:p>
        </p:txBody>
      </p:sp>
      <p:sp>
        <p:nvSpPr>
          <p:cNvPr id="27690" name="Text Box 42"/>
          <p:cNvSpPr txBox="1">
            <a:spLocks noChangeArrowheads="1"/>
          </p:cNvSpPr>
          <p:nvPr/>
        </p:nvSpPr>
        <p:spPr bwMode="auto">
          <a:xfrm>
            <a:off x="0" y="2852738"/>
            <a:ext cx="1152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35 mm</a:t>
            </a:r>
          </a:p>
        </p:txBody>
      </p:sp>
      <p:sp>
        <p:nvSpPr>
          <p:cNvPr id="27691" name="Text Box 43"/>
          <p:cNvSpPr txBox="1">
            <a:spLocks noChangeArrowheads="1"/>
          </p:cNvSpPr>
          <p:nvPr/>
        </p:nvSpPr>
        <p:spPr bwMode="auto">
          <a:xfrm>
            <a:off x="611188" y="1844675"/>
            <a:ext cx="86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 cm</a:t>
            </a:r>
          </a:p>
        </p:txBody>
      </p:sp>
      <p:sp>
        <p:nvSpPr>
          <p:cNvPr id="27692" name="Text Box 44"/>
          <p:cNvSpPr txBox="1">
            <a:spLocks noChangeArrowheads="1"/>
          </p:cNvSpPr>
          <p:nvPr/>
        </p:nvSpPr>
        <p:spPr bwMode="auto">
          <a:xfrm>
            <a:off x="1979613" y="2205038"/>
            <a:ext cx="10080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 cm</a:t>
            </a:r>
          </a:p>
        </p:txBody>
      </p:sp>
      <p:sp>
        <p:nvSpPr>
          <p:cNvPr id="27693" name="Text Box 45"/>
          <p:cNvSpPr txBox="1">
            <a:spLocks noChangeArrowheads="1"/>
          </p:cNvSpPr>
          <p:nvPr/>
        </p:nvSpPr>
        <p:spPr bwMode="auto">
          <a:xfrm>
            <a:off x="1331913" y="3357563"/>
            <a:ext cx="10080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55 mm</a:t>
            </a:r>
          </a:p>
        </p:txBody>
      </p:sp>
      <p:sp>
        <p:nvSpPr>
          <p:cNvPr id="27694" name="Text Box 46"/>
          <p:cNvSpPr txBox="1">
            <a:spLocks noChangeArrowheads="1"/>
          </p:cNvSpPr>
          <p:nvPr/>
        </p:nvSpPr>
        <p:spPr bwMode="auto">
          <a:xfrm>
            <a:off x="6300788" y="2636838"/>
            <a:ext cx="26654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 </a:t>
            </a:r>
            <a:r>
              <a:rPr lang="cs-CZ" sz="2800" b="1" baseline="-25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ABCD</a:t>
            </a:r>
            <a:r>
              <a:rPr lang="cs-CZ" sz="2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20 cm</a:t>
            </a:r>
          </a:p>
        </p:txBody>
      </p:sp>
      <p:sp>
        <p:nvSpPr>
          <p:cNvPr id="27695" name="Text Box 47"/>
          <p:cNvSpPr txBox="1">
            <a:spLocks noChangeArrowheads="1"/>
          </p:cNvSpPr>
          <p:nvPr/>
        </p:nvSpPr>
        <p:spPr bwMode="auto">
          <a:xfrm>
            <a:off x="6227763" y="3357563"/>
            <a:ext cx="26654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 </a:t>
            </a:r>
            <a:r>
              <a:rPr lang="cs-CZ" sz="2800" b="1" baseline="-25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DEFG</a:t>
            </a:r>
            <a:r>
              <a:rPr lang="cs-CZ" sz="2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22 cm</a:t>
            </a:r>
          </a:p>
        </p:txBody>
      </p:sp>
      <p:sp>
        <p:nvSpPr>
          <p:cNvPr id="27696" name="Text Box 48"/>
          <p:cNvSpPr txBox="1">
            <a:spLocks noChangeArrowheads="1"/>
          </p:cNvSpPr>
          <p:nvPr/>
        </p:nvSpPr>
        <p:spPr bwMode="auto">
          <a:xfrm>
            <a:off x="5219700" y="5876925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45</a:t>
            </a:r>
            <a:r>
              <a:rPr lang="cs-CZ" sz="2400" b="1" baseline="30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o</a:t>
            </a:r>
            <a:endParaRPr lang="el-GR" sz="2400" b="1" baseline="3000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27697" name="Text Box 49"/>
          <p:cNvSpPr txBox="1">
            <a:spLocks noChangeArrowheads="1"/>
          </p:cNvSpPr>
          <p:nvPr/>
        </p:nvSpPr>
        <p:spPr bwMode="auto">
          <a:xfrm>
            <a:off x="4859338" y="5084763"/>
            <a:ext cx="360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γ</a:t>
            </a:r>
          </a:p>
        </p:txBody>
      </p:sp>
      <p:sp>
        <p:nvSpPr>
          <p:cNvPr id="27698" name="Text Box 50"/>
          <p:cNvSpPr txBox="1">
            <a:spLocks noChangeArrowheads="1"/>
          </p:cNvSpPr>
          <p:nvPr/>
        </p:nvSpPr>
        <p:spPr bwMode="auto">
          <a:xfrm>
            <a:off x="900113" y="5734050"/>
            <a:ext cx="503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μ</a:t>
            </a:r>
          </a:p>
        </p:txBody>
      </p:sp>
      <p:grpSp>
        <p:nvGrpSpPr>
          <p:cNvPr id="27712" name="Group 64"/>
          <p:cNvGrpSpPr>
            <a:grpSpLocks/>
          </p:cNvGrpSpPr>
          <p:nvPr/>
        </p:nvGrpSpPr>
        <p:grpSpPr bwMode="auto">
          <a:xfrm>
            <a:off x="3419475" y="4724400"/>
            <a:ext cx="3168650" cy="1981200"/>
            <a:chOff x="2154" y="2976"/>
            <a:chExt cx="1996" cy="1248"/>
          </a:xfrm>
        </p:grpSpPr>
        <p:grpSp>
          <p:nvGrpSpPr>
            <p:cNvPr id="27665" name="Group 17"/>
            <p:cNvGrpSpPr>
              <a:grpSpLocks/>
            </p:cNvGrpSpPr>
            <p:nvPr/>
          </p:nvGrpSpPr>
          <p:grpSpPr bwMode="auto">
            <a:xfrm rot="5400000">
              <a:off x="2653" y="2841"/>
              <a:ext cx="907" cy="1452"/>
              <a:chOff x="3424" y="2024"/>
              <a:chExt cx="1406" cy="1361"/>
            </a:xfrm>
          </p:grpSpPr>
          <p:sp>
            <p:nvSpPr>
              <p:cNvPr id="27666" name="Line 18"/>
              <p:cNvSpPr>
                <a:spLocks noChangeShapeType="1"/>
              </p:cNvSpPr>
              <p:nvPr/>
            </p:nvSpPr>
            <p:spPr bwMode="auto">
              <a:xfrm>
                <a:off x="3424" y="2568"/>
                <a:ext cx="409" cy="817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667" name="Line 19"/>
              <p:cNvSpPr>
                <a:spLocks noChangeShapeType="1"/>
              </p:cNvSpPr>
              <p:nvPr/>
            </p:nvSpPr>
            <p:spPr bwMode="auto">
              <a:xfrm>
                <a:off x="3833" y="3385"/>
                <a:ext cx="861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668" name="Line 20"/>
              <p:cNvSpPr>
                <a:spLocks noChangeShapeType="1"/>
              </p:cNvSpPr>
              <p:nvPr/>
            </p:nvSpPr>
            <p:spPr bwMode="auto">
              <a:xfrm flipV="1">
                <a:off x="4694" y="2024"/>
                <a:ext cx="136" cy="136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669" name="Line 21"/>
              <p:cNvSpPr>
                <a:spLocks noChangeShapeType="1"/>
              </p:cNvSpPr>
              <p:nvPr/>
            </p:nvSpPr>
            <p:spPr bwMode="auto">
              <a:xfrm flipV="1">
                <a:off x="3424" y="2024"/>
                <a:ext cx="1406" cy="5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7670" name="Text Box 22"/>
            <p:cNvSpPr txBox="1">
              <a:spLocks noChangeArrowheads="1"/>
            </p:cNvSpPr>
            <p:nvPr/>
          </p:nvSpPr>
          <p:spPr bwMode="auto">
            <a:xfrm>
              <a:off x="2200" y="3884"/>
              <a:ext cx="31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000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A</a:t>
              </a:r>
            </a:p>
          </p:txBody>
        </p:sp>
        <p:sp>
          <p:nvSpPr>
            <p:cNvPr id="27675" name="Text Box 27"/>
            <p:cNvSpPr txBox="1">
              <a:spLocks noChangeArrowheads="1"/>
            </p:cNvSpPr>
            <p:nvPr/>
          </p:nvSpPr>
          <p:spPr bwMode="auto">
            <a:xfrm>
              <a:off x="3833" y="3974"/>
              <a:ext cx="31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000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B</a:t>
              </a:r>
            </a:p>
          </p:txBody>
        </p:sp>
        <p:sp>
          <p:nvSpPr>
            <p:cNvPr id="27676" name="Text Box 28"/>
            <p:cNvSpPr txBox="1">
              <a:spLocks noChangeArrowheads="1"/>
            </p:cNvSpPr>
            <p:nvPr/>
          </p:nvSpPr>
          <p:spPr bwMode="auto">
            <a:xfrm>
              <a:off x="3243" y="2976"/>
              <a:ext cx="31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000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C</a:t>
              </a:r>
            </a:p>
          </p:txBody>
        </p:sp>
        <p:sp>
          <p:nvSpPr>
            <p:cNvPr id="27678" name="Text Box 30"/>
            <p:cNvSpPr txBox="1">
              <a:spLocks noChangeArrowheads="1"/>
            </p:cNvSpPr>
            <p:nvPr/>
          </p:nvSpPr>
          <p:spPr bwMode="auto">
            <a:xfrm>
              <a:off x="2154" y="3271"/>
              <a:ext cx="31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000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D</a:t>
              </a:r>
            </a:p>
          </p:txBody>
        </p:sp>
        <p:sp>
          <p:nvSpPr>
            <p:cNvPr id="27704" name="Freeform 56"/>
            <p:cNvSpPr>
              <a:spLocks/>
            </p:cNvSpPr>
            <p:nvPr/>
          </p:nvSpPr>
          <p:spPr bwMode="auto">
            <a:xfrm>
              <a:off x="3560" y="3838"/>
              <a:ext cx="182" cy="182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7" y="54"/>
                </a:cxn>
                <a:cxn ang="0">
                  <a:pos x="0" y="167"/>
                </a:cxn>
              </a:cxnLst>
              <a:rect l="0" t="0" r="r" b="b"/>
              <a:pathLst>
                <a:path w="161" h="167">
                  <a:moveTo>
                    <a:pt x="161" y="0"/>
                  </a:moveTo>
                  <a:cubicBezTo>
                    <a:pt x="97" y="7"/>
                    <a:pt x="69" y="9"/>
                    <a:pt x="27" y="54"/>
                  </a:cubicBezTo>
                  <a:cubicBezTo>
                    <a:pt x="8" y="108"/>
                    <a:pt x="0" y="100"/>
                    <a:pt x="0" y="167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705" name="Freeform 57"/>
            <p:cNvSpPr>
              <a:spLocks/>
            </p:cNvSpPr>
            <p:nvPr/>
          </p:nvSpPr>
          <p:spPr bwMode="auto">
            <a:xfrm rot="6482165">
              <a:off x="2362" y="3715"/>
              <a:ext cx="161" cy="212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7" y="54"/>
                </a:cxn>
                <a:cxn ang="0">
                  <a:pos x="0" y="167"/>
                </a:cxn>
              </a:cxnLst>
              <a:rect l="0" t="0" r="r" b="b"/>
              <a:pathLst>
                <a:path w="161" h="167">
                  <a:moveTo>
                    <a:pt x="161" y="0"/>
                  </a:moveTo>
                  <a:cubicBezTo>
                    <a:pt x="97" y="7"/>
                    <a:pt x="69" y="9"/>
                    <a:pt x="27" y="54"/>
                  </a:cubicBezTo>
                  <a:cubicBezTo>
                    <a:pt x="8" y="108"/>
                    <a:pt x="0" y="100"/>
                    <a:pt x="0" y="167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706" name="Freeform 58"/>
            <p:cNvSpPr>
              <a:spLocks/>
            </p:cNvSpPr>
            <p:nvPr/>
          </p:nvSpPr>
          <p:spPr bwMode="auto">
            <a:xfrm rot="14849008">
              <a:off x="3130" y="3090"/>
              <a:ext cx="181" cy="227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7" y="54"/>
                </a:cxn>
                <a:cxn ang="0">
                  <a:pos x="0" y="167"/>
                </a:cxn>
              </a:cxnLst>
              <a:rect l="0" t="0" r="r" b="b"/>
              <a:pathLst>
                <a:path w="161" h="167">
                  <a:moveTo>
                    <a:pt x="161" y="0"/>
                  </a:moveTo>
                  <a:cubicBezTo>
                    <a:pt x="97" y="7"/>
                    <a:pt x="69" y="9"/>
                    <a:pt x="27" y="54"/>
                  </a:cubicBezTo>
                  <a:cubicBezTo>
                    <a:pt x="8" y="108"/>
                    <a:pt x="0" y="100"/>
                    <a:pt x="0" y="167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707" name="Freeform 59"/>
            <p:cNvSpPr>
              <a:spLocks/>
            </p:cNvSpPr>
            <p:nvPr/>
          </p:nvSpPr>
          <p:spPr bwMode="auto">
            <a:xfrm rot="10299896">
              <a:off x="2381" y="3339"/>
              <a:ext cx="161" cy="167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7" y="54"/>
                </a:cxn>
                <a:cxn ang="0">
                  <a:pos x="0" y="167"/>
                </a:cxn>
              </a:cxnLst>
              <a:rect l="0" t="0" r="r" b="b"/>
              <a:pathLst>
                <a:path w="161" h="167">
                  <a:moveTo>
                    <a:pt x="161" y="0"/>
                  </a:moveTo>
                  <a:cubicBezTo>
                    <a:pt x="97" y="7"/>
                    <a:pt x="69" y="9"/>
                    <a:pt x="27" y="54"/>
                  </a:cubicBezTo>
                  <a:cubicBezTo>
                    <a:pt x="8" y="108"/>
                    <a:pt x="0" y="100"/>
                    <a:pt x="0" y="167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27659" name="Group 11"/>
          <p:cNvGrpSpPr>
            <a:grpSpLocks/>
          </p:cNvGrpSpPr>
          <p:nvPr/>
        </p:nvGrpSpPr>
        <p:grpSpPr bwMode="auto">
          <a:xfrm>
            <a:off x="539750" y="5013325"/>
            <a:ext cx="2376488" cy="1223963"/>
            <a:chOff x="0" y="1480"/>
            <a:chExt cx="1429" cy="771"/>
          </a:xfrm>
        </p:grpSpPr>
        <p:grpSp>
          <p:nvGrpSpPr>
            <p:cNvPr id="27660" name="Group 12"/>
            <p:cNvGrpSpPr>
              <a:grpSpLocks/>
            </p:cNvGrpSpPr>
            <p:nvPr/>
          </p:nvGrpSpPr>
          <p:grpSpPr bwMode="auto">
            <a:xfrm>
              <a:off x="0" y="1480"/>
              <a:ext cx="1429" cy="771"/>
              <a:chOff x="0" y="1480"/>
              <a:chExt cx="1429" cy="771"/>
            </a:xfrm>
          </p:grpSpPr>
          <p:sp>
            <p:nvSpPr>
              <p:cNvPr id="27661" name="Line 13"/>
              <p:cNvSpPr>
                <a:spLocks noChangeShapeType="1"/>
              </p:cNvSpPr>
              <p:nvPr/>
            </p:nvSpPr>
            <p:spPr bwMode="auto">
              <a:xfrm flipH="1">
                <a:off x="0" y="1480"/>
                <a:ext cx="521" cy="77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662" name="Line 14"/>
              <p:cNvSpPr>
                <a:spLocks noChangeShapeType="1"/>
              </p:cNvSpPr>
              <p:nvPr/>
            </p:nvSpPr>
            <p:spPr bwMode="auto">
              <a:xfrm>
                <a:off x="0" y="2251"/>
                <a:ext cx="142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663" name="Line 15"/>
              <p:cNvSpPr>
                <a:spLocks noChangeShapeType="1"/>
              </p:cNvSpPr>
              <p:nvPr/>
            </p:nvSpPr>
            <p:spPr bwMode="auto">
              <a:xfrm>
                <a:off x="521" y="1480"/>
                <a:ext cx="72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7664" name="Line 16"/>
            <p:cNvSpPr>
              <a:spLocks noChangeShapeType="1"/>
            </p:cNvSpPr>
            <p:nvPr/>
          </p:nvSpPr>
          <p:spPr bwMode="auto">
            <a:xfrm>
              <a:off x="1247" y="1480"/>
              <a:ext cx="182" cy="77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7682" name="Text Box 34"/>
          <p:cNvSpPr txBox="1">
            <a:spLocks noChangeArrowheads="1"/>
          </p:cNvSpPr>
          <p:nvPr/>
        </p:nvSpPr>
        <p:spPr bwMode="auto">
          <a:xfrm>
            <a:off x="2773363" y="6165850"/>
            <a:ext cx="503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N</a:t>
            </a:r>
          </a:p>
        </p:txBody>
      </p:sp>
      <p:sp>
        <p:nvSpPr>
          <p:cNvPr id="27683" name="Text Box 35"/>
          <p:cNvSpPr txBox="1">
            <a:spLocks noChangeArrowheads="1"/>
          </p:cNvSpPr>
          <p:nvPr/>
        </p:nvSpPr>
        <p:spPr bwMode="auto">
          <a:xfrm>
            <a:off x="250825" y="6165850"/>
            <a:ext cx="503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M</a:t>
            </a:r>
          </a:p>
        </p:txBody>
      </p:sp>
      <p:sp>
        <p:nvSpPr>
          <p:cNvPr id="27684" name="Text Box 36"/>
          <p:cNvSpPr txBox="1">
            <a:spLocks noChangeArrowheads="1"/>
          </p:cNvSpPr>
          <p:nvPr/>
        </p:nvSpPr>
        <p:spPr bwMode="auto">
          <a:xfrm>
            <a:off x="1260475" y="4652963"/>
            <a:ext cx="503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P</a:t>
            </a:r>
          </a:p>
        </p:txBody>
      </p:sp>
      <p:sp>
        <p:nvSpPr>
          <p:cNvPr id="27685" name="Text Box 37"/>
          <p:cNvSpPr txBox="1">
            <a:spLocks noChangeArrowheads="1"/>
          </p:cNvSpPr>
          <p:nvPr/>
        </p:nvSpPr>
        <p:spPr bwMode="auto">
          <a:xfrm>
            <a:off x="2411413" y="4652963"/>
            <a:ext cx="503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O</a:t>
            </a:r>
          </a:p>
        </p:txBody>
      </p:sp>
      <p:sp>
        <p:nvSpPr>
          <p:cNvPr id="27703" name="Freeform 55"/>
          <p:cNvSpPr>
            <a:spLocks/>
          </p:cNvSpPr>
          <p:nvPr/>
        </p:nvSpPr>
        <p:spPr bwMode="auto">
          <a:xfrm>
            <a:off x="2573338" y="5943600"/>
            <a:ext cx="255587" cy="265113"/>
          </a:xfrm>
          <a:custGeom>
            <a:avLst/>
            <a:gdLst/>
            <a:ahLst/>
            <a:cxnLst>
              <a:cxn ang="0">
                <a:pos x="161" y="0"/>
              </a:cxn>
              <a:cxn ang="0">
                <a:pos x="27" y="54"/>
              </a:cxn>
              <a:cxn ang="0">
                <a:pos x="0" y="167"/>
              </a:cxn>
            </a:cxnLst>
            <a:rect l="0" t="0" r="r" b="b"/>
            <a:pathLst>
              <a:path w="161" h="167">
                <a:moveTo>
                  <a:pt x="161" y="0"/>
                </a:moveTo>
                <a:cubicBezTo>
                  <a:pt x="97" y="7"/>
                  <a:pt x="69" y="9"/>
                  <a:pt x="27" y="54"/>
                </a:cubicBezTo>
                <a:cubicBezTo>
                  <a:pt x="8" y="108"/>
                  <a:pt x="0" y="100"/>
                  <a:pt x="0" y="167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7708" name="Freeform 60"/>
          <p:cNvSpPr>
            <a:spLocks/>
          </p:cNvSpPr>
          <p:nvPr/>
        </p:nvSpPr>
        <p:spPr bwMode="auto">
          <a:xfrm rot="15586256">
            <a:off x="2354263" y="4954588"/>
            <a:ext cx="255587" cy="287337"/>
          </a:xfrm>
          <a:custGeom>
            <a:avLst/>
            <a:gdLst/>
            <a:ahLst/>
            <a:cxnLst>
              <a:cxn ang="0">
                <a:pos x="161" y="0"/>
              </a:cxn>
              <a:cxn ang="0">
                <a:pos x="27" y="54"/>
              </a:cxn>
              <a:cxn ang="0">
                <a:pos x="0" y="167"/>
              </a:cxn>
            </a:cxnLst>
            <a:rect l="0" t="0" r="r" b="b"/>
            <a:pathLst>
              <a:path w="161" h="167">
                <a:moveTo>
                  <a:pt x="161" y="0"/>
                </a:moveTo>
                <a:cubicBezTo>
                  <a:pt x="97" y="7"/>
                  <a:pt x="69" y="9"/>
                  <a:pt x="27" y="54"/>
                </a:cubicBezTo>
                <a:cubicBezTo>
                  <a:pt x="8" y="108"/>
                  <a:pt x="0" y="100"/>
                  <a:pt x="0" y="167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7709" name="Freeform 61"/>
          <p:cNvSpPr>
            <a:spLocks/>
          </p:cNvSpPr>
          <p:nvPr/>
        </p:nvSpPr>
        <p:spPr bwMode="auto">
          <a:xfrm rot="5825483">
            <a:off x="760413" y="5945187"/>
            <a:ext cx="255588" cy="265113"/>
          </a:xfrm>
          <a:custGeom>
            <a:avLst/>
            <a:gdLst/>
            <a:ahLst/>
            <a:cxnLst>
              <a:cxn ang="0">
                <a:pos x="161" y="0"/>
              </a:cxn>
              <a:cxn ang="0">
                <a:pos x="27" y="54"/>
              </a:cxn>
              <a:cxn ang="0">
                <a:pos x="0" y="167"/>
              </a:cxn>
            </a:cxnLst>
            <a:rect l="0" t="0" r="r" b="b"/>
            <a:pathLst>
              <a:path w="161" h="167">
                <a:moveTo>
                  <a:pt x="161" y="0"/>
                </a:moveTo>
                <a:cubicBezTo>
                  <a:pt x="97" y="7"/>
                  <a:pt x="69" y="9"/>
                  <a:pt x="27" y="54"/>
                </a:cubicBezTo>
                <a:cubicBezTo>
                  <a:pt x="8" y="108"/>
                  <a:pt x="0" y="100"/>
                  <a:pt x="0" y="167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7710" name="Freeform 62"/>
          <p:cNvSpPr>
            <a:spLocks/>
          </p:cNvSpPr>
          <p:nvPr/>
        </p:nvSpPr>
        <p:spPr bwMode="auto">
          <a:xfrm rot="10800000">
            <a:off x="1187450" y="5024438"/>
            <a:ext cx="503238" cy="276225"/>
          </a:xfrm>
          <a:custGeom>
            <a:avLst/>
            <a:gdLst/>
            <a:ahLst/>
            <a:cxnLst>
              <a:cxn ang="0">
                <a:pos x="161" y="0"/>
              </a:cxn>
              <a:cxn ang="0">
                <a:pos x="27" y="54"/>
              </a:cxn>
              <a:cxn ang="0">
                <a:pos x="0" y="167"/>
              </a:cxn>
            </a:cxnLst>
            <a:rect l="0" t="0" r="r" b="b"/>
            <a:pathLst>
              <a:path w="161" h="167">
                <a:moveTo>
                  <a:pt x="161" y="0"/>
                </a:moveTo>
                <a:cubicBezTo>
                  <a:pt x="97" y="7"/>
                  <a:pt x="69" y="9"/>
                  <a:pt x="27" y="54"/>
                </a:cubicBezTo>
                <a:cubicBezTo>
                  <a:pt x="8" y="108"/>
                  <a:pt x="0" y="100"/>
                  <a:pt x="0" y="167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7715" name="Text Box 67"/>
          <p:cNvSpPr txBox="1">
            <a:spLocks noChangeArrowheads="1"/>
          </p:cNvSpPr>
          <p:nvPr/>
        </p:nvSpPr>
        <p:spPr bwMode="auto">
          <a:xfrm>
            <a:off x="3924300" y="5780088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95</a:t>
            </a:r>
            <a:r>
              <a:rPr lang="cs-CZ" sz="2400" b="1" baseline="30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o</a:t>
            </a:r>
            <a:endParaRPr lang="el-GR" sz="2400" b="1" baseline="3000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27716" name="Text Box 68"/>
          <p:cNvSpPr txBox="1">
            <a:spLocks noChangeArrowheads="1"/>
          </p:cNvSpPr>
          <p:nvPr/>
        </p:nvSpPr>
        <p:spPr bwMode="auto">
          <a:xfrm>
            <a:off x="3924300" y="5229225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98</a:t>
            </a:r>
            <a:r>
              <a:rPr lang="cs-CZ" sz="2400" b="1" baseline="30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o</a:t>
            </a:r>
            <a:endParaRPr lang="el-GR" sz="2400" b="1" baseline="3000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27717" name="Text Box 69"/>
          <p:cNvSpPr txBox="1">
            <a:spLocks noChangeArrowheads="1"/>
          </p:cNvSpPr>
          <p:nvPr/>
        </p:nvSpPr>
        <p:spPr bwMode="auto">
          <a:xfrm>
            <a:off x="1692275" y="5661025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75</a:t>
            </a:r>
            <a:r>
              <a:rPr lang="cs-CZ" sz="2400" b="1" baseline="30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o</a:t>
            </a:r>
            <a:endParaRPr lang="el-GR" sz="2400" b="1" baseline="3000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27718" name="Text Box 70"/>
          <p:cNvSpPr txBox="1">
            <a:spLocks noChangeArrowheads="1"/>
          </p:cNvSpPr>
          <p:nvPr/>
        </p:nvSpPr>
        <p:spPr bwMode="auto">
          <a:xfrm>
            <a:off x="1979613" y="5132388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100</a:t>
            </a:r>
            <a:r>
              <a:rPr lang="cs-CZ" sz="2400" b="1" baseline="30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o</a:t>
            </a:r>
            <a:endParaRPr lang="el-GR" sz="2400" b="1" baseline="3000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27719" name="Text Box 71"/>
          <p:cNvSpPr txBox="1">
            <a:spLocks noChangeArrowheads="1"/>
          </p:cNvSpPr>
          <p:nvPr/>
        </p:nvSpPr>
        <p:spPr bwMode="auto">
          <a:xfrm>
            <a:off x="1187450" y="5203825"/>
            <a:ext cx="79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115</a:t>
            </a:r>
            <a:r>
              <a:rPr lang="cs-CZ" sz="2400" b="1" baseline="30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o</a:t>
            </a:r>
            <a:endParaRPr lang="el-GR" sz="2400" b="1" baseline="3000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27720" name="Text Box 72"/>
          <p:cNvSpPr txBox="1">
            <a:spLocks noChangeArrowheads="1"/>
          </p:cNvSpPr>
          <p:nvPr/>
        </p:nvSpPr>
        <p:spPr bwMode="auto">
          <a:xfrm>
            <a:off x="7164388" y="5084763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μ</a:t>
            </a:r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= 70</a:t>
            </a:r>
            <a:r>
              <a:rPr lang="cs-CZ" sz="2400" b="1" baseline="30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  <a:endParaRPr lang="el-GR" sz="2400" b="1" baseline="3000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7721" name="Text Box 73"/>
          <p:cNvSpPr txBox="1">
            <a:spLocks noChangeArrowheads="1"/>
          </p:cNvSpPr>
          <p:nvPr/>
        </p:nvSpPr>
        <p:spPr bwMode="auto">
          <a:xfrm>
            <a:off x="7164388" y="5661025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γ</a:t>
            </a:r>
            <a:r>
              <a:rPr lang="cs-CZ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= 122</a:t>
            </a:r>
            <a:r>
              <a:rPr lang="cs-CZ" sz="2400" b="1" baseline="30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  <a:endParaRPr lang="el-GR" sz="2400" b="1" baseline="3000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7722" name="AutoShape 7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260350"/>
            <a:ext cx="288925" cy="3603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723" name="AutoShape 75"/>
          <p:cNvSpPr>
            <a:spLocks noChangeArrowheads="1"/>
          </p:cNvSpPr>
          <p:nvPr/>
        </p:nvSpPr>
        <p:spPr bwMode="auto">
          <a:xfrm>
            <a:off x="8459788" y="6381750"/>
            <a:ext cx="358775" cy="333375"/>
          </a:xfrm>
          <a:prstGeom prst="rightArrow">
            <a:avLst>
              <a:gd name="adj1" fmla="val 50000"/>
              <a:gd name="adj2" fmla="val 269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7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7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7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7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94" grpId="0"/>
      <p:bldP spid="27695" grpId="0"/>
      <p:bldP spid="27720" grpId="0"/>
      <p:bldP spid="27721" grpId="0"/>
      <p:bldP spid="277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Rozdělení čtyřúhelníků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6767512" cy="51133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b="1"/>
              <a:t>Rovnoběžníky</a:t>
            </a:r>
            <a:r>
              <a:rPr lang="cs-CZ" sz="2400"/>
              <a:t> </a:t>
            </a:r>
            <a:r>
              <a:rPr lang="cs-CZ" sz="200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/>
              <a:t>	- každé 2 protější strany jsou rovnoběžné a shodné</a:t>
            </a:r>
          </a:p>
          <a:p>
            <a:pPr lvl="1">
              <a:lnSpc>
                <a:spcPct val="80000"/>
              </a:lnSpc>
            </a:pPr>
            <a:r>
              <a:rPr lang="cs-CZ" sz="2000" b="1"/>
              <a:t>čtverec</a:t>
            </a:r>
          </a:p>
          <a:p>
            <a:pPr lvl="1">
              <a:lnSpc>
                <a:spcPct val="80000"/>
              </a:lnSpc>
            </a:pPr>
            <a:r>
              <a:rPr lang="cs-CZ" sz="2000" b="1"/>
              <a:t>obdélník</a:t>
            </a:r>
          </a:p>
          <a:p>
            <a:pPr lvl="1">
              <a:lnSpc>
                <a:spcPct val="80000"/>
              </a:lnSpc>
            </a:pPr>
            <a:r>
              <a:rPr lang="cs-CZ" sz="2000" b="1"/>
              <a:t>kosočtverec</a:t>
            </a:r>
          </a:p>
          <a:p>
            <a:pPr lvl="1">
              <a:lnSpc>
                <a:spcPct val="80000"/>
              </a:lnSpc>
            </a:pPr>
            <a:r>
              <a:rPr lang="cs-CZ" sz="2000" b="1"/>
              <a:t>kosodélník</a:t>
            </a:r>
          </a:p>
          <a:p>
            <a:pPr>
              <a:lnSpc>
                <a:spcPct val="80000"/>
              </a:lnSpc>
            </a:pPr>
            <a:r>
              <a:rPr lang="cs-CZ" sz="2400" b="1"/>
              <a:t>Lichoběžníky</a:t>
            </a:r>
            <a:r>
              <a:rPr lang="cs-CZ" sz="240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/>
              <a:t>	- 2 protější strany jsou rovnoběžné, zbývající 2 různoběžné</a:t>
            </a:r>
          </a:p>
          <a:p>
            <a:pPr lvl="1">
              <a:lnSpc>
                <a:spcPct val="80000"/>
              </a:lnSpc>
            </a:pPr>
            <a:r>
              <a:rPr lang="cs-CZ" sz="2000" b="1"/>
              <a:t>obecný</a:t>
            </a:r>
          </a:p>
          <a:p>
            <a:pPr lvl="1">
              <a:lnSpc>
                <a:spcPct val="80000"/>
              </a:lnSpc>
            </a:pPr>
            <a:r>
              <a:rPr lang="cs-CZ" sz="2000" b="1"/>
              <a:t>pravoúhlý</a:t>
            </a:r>
          </a:p>
          <a:p>
            <a:pPr lvl="1">
              <a:lnSpc>
                <a:spcPct val="80000"/>
              </a:lnSpc>
            </a:pPr>
            <a:r>
              <a:rPr lang="cs-CZ" sz="2000" b="1"/>
              <a:t>rovnoramenný</a:t>
            </a:r>
          </a:p>
          <a:p>
            <a:pPr>
              <a:lnSpc>
                <a:spcPct val="80000"/>
              </a:lnSpc>
            </a:pPr>
            <a:r>
              <a:rPr lang="cs-CZ" sz="2400" b="1"/>
              <a:t>Různoběžníky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/>
              <a:t>	- žádné 2 protější strany nejsou rovnoběžné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59113" y="2565400"/>
            <a:ext cx="935037" cy="1008063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 rot="16200000">
            <a:off x="3851275" y="2493963"/>
            <a:ext cx="1512888" cy="792162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606" name="AutoShape 6"/>
          <p:cNvSpPr>
            <a:spLocks noChangeArrowheads="1"/>
          </p:cNvSpPr>
          <p:nvPr/>
        </p:nvSpPr>
        <p:spPr bwMode="auto">
          <a:xfrm>
            <a:off x="6372225" y="2781300"/>
            <a:ext cx="1655763" cy="576263"/>
          </a:xfrm>
          <a:prstGeom prst="parallelogram">
            <a:avLst>
              <a:gd name="adj" fmla="val 58237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607" name="AutoShape 7"/>
          <p:cNvSpPr>
            <a:spLocks noChangeArrowheads="1"/>
          </p:cNvSpPr>
          <p:nvPr/>
        </p:nvSpPr>
        <p:spPr bwMode="auto">
          <a:xfrm>
            <a:off x="5076825" y="2636838"/>
            <a:ext cx="1295400" cy="863600"/>
          </a:xfrm>
          <a:prstGeom prst="parallelogram">
            <a:avLst>
              <a:gd name="adj" fmla="val 36396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608" name="AutoShape 8"/>
          <p:cNvSpPr>
            <a:spLocks noChangeArrowheads="1"/>
          </p:cNvSpPr>
          <p:nvPr/>
        </p:nvSpPr>
        <p:spPr bwMode="auto">
          <a:xfrm rot="10800000">
            <a:off x="6732588" y="4149725"/>
            <a:ext cx="1366837" cy="792163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25609" name="Group 9"/>
          <p:cNvGrpSpPr>
            <a:grpSpLocks/>
          </p:cNvGrpSpPr>
          <p:nvPr/>
        </p:nvGrpSpPr>
        <p:grpSpPr bwMode="auto">
          <a:xfrm>
            <a:off x="5003800" y="4221163"/>
            <a:ext cx="1511300" cy="719137"/>
            <a:chOff x="2064" y="1434"/>
            <a:chExt cx="1406" cy="771"/>
          </a:xfrm>
        </p:grpSpPr>
        <p:grpSp>
          <p:nvGrpSpPr>
            <p:cNvPr id="25610" name="Group 10"/>
            <p:cNvGrpSpPr>
              <a:grpSpLocks/>
            </p:cNvGrpSpPr>
            <p:nvPr/>
          </p:nvGrpSpPr>
          <p:grpSpPr bwMode="auto">
            <a:xfrm>
              <a:off x="2064" y="1434"/>
              <a:ext cx="1406" cy="771"/>
              <a:chOff x="2064" y="1434"/>
              <a:chExt cx="1406" cy="771"/>
            </a:xfrm>
          </p:grpSpPr>
          <p:grpSp>
            <p:nvGrpSpPr>
              <p:cNvPr id="25611" name="Group 11"/>
              <p:cNvGrpSpPr>
                <a:grpSpLocks/>
              </p:cNvGrpSpPr>
              <p:nvPr/>
            </p:nvGrpSpPr>
            <p:grpSpPr bwMode="auto">
              <a:xfrm>
                <a:off x="2064" y="1434"/>
                <a:ext cx="1406" cy="771"/>
                <a:chOff x="1746" y="1434"/>
                <a:chExt cx="1406" cy="771"/>
              </a:xfrm>
            </p:grpSpPr>
            <p:sp>
              <p:nvSpPr>
                <p:cNvPr id="25612" name="Line 12"/>
                <p:cNvSpPr>
                  <a:spLocks noChangeShapeType="1"/>
                </p:cNvSpPr>
                <p:nvPr/>
              </p:nvSpPr>
              <p:spPr bwMode="auto">
                <a:xfrm>
                  <a:off x="1746" y="1434"/>
                  <a:ext cx="0" cy="771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5613" name="Line 13"/>
                <p:cNvSpPr>
                  <a:spLocks noChangeShapeType="1"/>
                </p:cNvSpPr>
                <p:nvPr/>
              </p:nvSpPr>
              <p:spPr bwMode="auto">
                <a:xfrm>
                  <a:off x="1746" y="2205"/>
                  <a:ext cx="1406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5614" name="Line 14"/>
                <p:cNvSpPr>
                  <a:spLocks noChangeShapeType="1"/>
                </p:cNvSpPr>
                <p:nvPr/>
              </p:nvSpPr>
              <p:spPr bwMode="auto">
                <a:xfrm>
                  <a:off x="1746" y="1434"/>
                  <a:ext cx="726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5615" name="Line 15"/>
                <p:cNvSpPr>
                  <a:spLocks noChangeShapeType="1"/>
                </p:cNvSpPr>
                <p:nvPr/>
              </p:nvSpPr>
              <p:spPr bwMode="auto">
                <a:xfrm>
                  <a:off x="2472" y="1434"/>
                  <a:ext cx="680" cy="771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25616" name="Arc 16"/>
              <p:cNvSpPr>
                <a:spLocks/>
              </p:cNvSpPr>
              <p:nvPr/>
            </p:nvSpPr>
            <p:spPr bwMode="auto">
              <a:xfrm>
                <a:off x="2064" y="2024"/>
                <a:ext cx="181" cy="18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25617" name="Oval 17"/>
            <p:cNvSpPr>
              <a:spLocks noChangeArrowheads="1"/>
            </p:cNvSpPr>
            <p:nvPr/>
          </p:nvSpPr>
          <p:spPr bwMode="auto">
            <a:xfrm>
              <a:off x="2109" y="2115"/>
              <a:ext cx="45" cy="45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25618" name="Group 18"/>
          <p:cNvGrpSpPr>
            <a:grpSpLocks/>
          </p:cNvGrpSpPr>
          <p:nvPr/>
        </p:nvGrpSpPr>
        <p:grpSpPr bwMode="auto">
          <a:xfrm>
            <a:off x="3059113" y="4221163"/>
            <a:ext cx="1657350" cy="719137"/>
            <a:chOff x="0" y="1480"/>
            <a:chExt cx="1429" cy="771"/>
          </a:xfrm>
        </p:grpSpPr>
        <p:grpSp>
          <p:nvGrpSpPr>
            <p:cNvPr id="25619" name="Group 19"/>
            <p:cNvGrpSpPr>
              <a:grpSpLocks/>
            </p:cNvGrpSpPr>
            <p:nvPr/>
          </p:nvGrpSpPr>
          <p:grpSpPr bwMode="auto">
            <a:xfrm>
              <a:off x="0" y="1480"/>
              <a:ext cx="1429" cy="771"/>
              <a:chOff x="0" y="1480"/>
              <a:chExt cx="1429" cy="771"/>
            </a:xfrm>
          </p:grpSpPr>
          <p:sp>
            <p:nvSpPr>
              <p:cNvPr id="25620" name="Line 20"/>
              <p:cNvSpPr>
                <a:spLocks noChangeShapeType="1"/>
              </p:cNvSpPr>
              <p:nvPr/>
            </p:nvSpPr>
            <p:spPr bwMode="auto">
              <a:xfrm flipH="1">
                <a:off x="0" y="1480"/>
                <a:ext cx="521" cy="77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621" name="Line 21"/>
              <p:cNvSpPr>
                <a:spLocks noChangeShapeType="1"/>
              </p:cNvSpPr>
              <p:nvPr/>
            </p:nvSpPr>
            <p:spPr bwMode="auto">
              <a:xfrm>
                <a:off x="0" y="2251"/>
                <a:ext cx="142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622" name="Line 22"/>
              <p:cNvSpPr>
                <a:spLocks noChangeShapeType="1"/>
              </p:cNvSpPr>
              <p:nvPr/>
            </p:nvSpPr>
            <p:spPr bwMode="auto">
              <a:xfrm>
                <a:off x="521" y="1480"/>
                <a:ext cx="72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5623" name="Line 23"/>
            <p:cNvSpPr>
              <a:spLocks noChangeShapeType="1"/>
            </p:cNvSpPr>
            <p:nvPr/>
          </p:nvSpPr>
          <p:spPr bwMode="auto">
            <a:xfrm>
              <a:off x="1247" y="1480"/>
              <a:ext cx="182" cy="77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25624" name="Group 24"/>
          <p:cNvGrpSpPr>
            <a:grpSpLocks/>
          </p:cNvGrpSpPr>
          <p:nvPr/>
        </p:nvGrpSpPr>
        <p:grpSpPr bwMode="auto">
          <a:xfrm rot="-917646">
            <a:off x="2555875" y="5805488"/>
            <a:ext cx="1584325" cy="773112"/>
            <a:chOff x="612" y="2840"/>
            <a:chExt cx="1270" cy="772"/>
          </a:xfrm>
        </p:grpSpPr>
        <p:sp>
          <p:nvSpPr>
            <p:cNvPr id="25625" name="Line 25"/>
            <p:cNvSpPr>
              <a:spLocks noChangeShapeType="1"/>
            </p:cNvSpPr>
            <p:nvPr/>
          </p:nvSpPr>
          <p:spPr bwMode="auto">
            <a:xfrm flipV="1">
              <a:off x="612" y="2931"/>
              <a:ext cx="635" cy="4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5626" name="Line 26"/>
            <p:cNvSpPr>
              <a:spLocks noChangeShapeType="1"/>
            </p:cNvSpPr>
            <p:nvPr/>
          </p:nvSpPr>
          <p:spPr bwMode="auto">
            <a:xfrm flipV="1">
              <a:off x="1247" y="2840"/>
              <a:ext cx="635" cy="9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5627" name="Line 27"/>
            <p:cNvSpPr>
              <a:spLocks noChangeShapeType="1"/>
            </p:cNvSpPr>
            <p:nvPr/>
          </p:nvSpPr>
          <p:spPr bwMode="auto">
            <a:xfrm flipH="1">
              <a:off x="1655" y="2840"/>
              <a:ext cx="227" cy="77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5628" name="Line 28"/>
            <p:cNvSpPr>
              <a:spLocks noChangeShapeType="1"/>
            </p:cNvSpPr>
            <p:nvPr/>
          </p:nvSpPr>
          <p:spPr bwMode="auto">
            <a:xfrm>
              <a:off x="612" y="3339"/>
              <a:ext cx="1043" cy="27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25629" name="Group 29"/>
          <p:cNvGrpSpPr>
            <a:grpSpLocks/>
          </p:cNvGrpSpPr>
          <p:nvPr/>
        </p:nvGrpSpPr>
        <p:grpSpPr bwMode="auto">
          <a:xfrm rot="5011682">
            <a:off x="5147469" y="5372894"/>
            <a:ext cx="1081087" cy="1368425"/>
            <a:chOff x="3424" y="2024"/>
            <a:chExt cx="1406" cy="1361"/>
          </a:xfrm>
        </p:grpSpPr>
        <p:sp>
          <p:nvSpPr>
            <p:cNvPr id="25630" name="Line 30"/>
            <p:cNvSpPr>
              <a:spLocks noChangeShapeType="1"/>
            </p:cNvSpPr>
            <p:nvPr/>
          </p:nvSpPr>
          <p:spPr bwMode="auto">
            <a:xfrm>
              <a:off x="3424" y="2568"/>
              <a:ext cx="409" cy="81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5631" name="Line 31"/>
            <p:cNvSpPr>
              <a:spLocks noChangeShapeType="1"/>
            </p:cNvSpPr>
            <p:nvPr/>
          </p:nvSpPr>
          <p:spPr bwMode="auto">
            <a:xfrm>
              <a:off x="3833" y="3385"/>
              <a:ext cx="86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5632" name="Line 32"/>
            <p:cNvSpPr>
              <a:spLocks noChangeShapeType="1"/>
            </p:cNvSpPr>
            <p:nvPr/>
          </p:nvSpPr>
          <p:spPr bwMode="auto">
            <a:xfrm flipV="1">
              <a:off x="4694" y="2024"/>
              <a:ext cx="136" cy="136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5633" name="Line 33"/>
            <p:cNvSpPr>
              <a:spLocks noChangeShapeType="1"/>
            </p:cNvSpPr>
            <p:nvPr/>
          </p:nvSpPr>
          <p:spPr bwMode="auto">
            <a:xfrm flipV="1">
              <a:off x="3424" y="2024"/>
              <a:ext cx="1406" cy="5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5635" name="AutoShape 3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260350"/>
            <a:ext cx="288925" cy="3603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636" name="AutoShape 36"/>
          <p:cNvSpPr>
            <a:spLocks noChangeArrowheads="1"/>
          </p:cNvSpPr>
          <p:nvPr/>
        </p:nvSpPr>
        <p:spPr bwMode="auto">
          <a:xfrm>
            <a:off x="8459788" y="6381750"/>
            <a:ext cx="358775" cy="333375"/>
          </a:xfrm>
          <a:prstGeom prst="rightArrow">
            <a:avLst>
              <a:gd name="adj1" fmla="val 50000"/>
              <a:gd name="adj2" fmla="val 269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3" dur="20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3" dur="20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5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5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3" dur="20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8" dur="2000"/>
                                        <p:tgtEl>
                                          <p:spTgt spid="256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56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56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8" dur="2000"/>
                                        <p:tgtEl>
                                          <p:spTgt spid="25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500"/>
                            </p:stCondLst>
                            <p:childTnLst>
                              <p:par>
                                <p:cTn id="1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5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5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5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nimBg="1"/>
      <p:bldP spid="25605" grpId="0" animBg="1"/>
      <p:bldP spid="25606" grpId="0" animBg="1"/>
      <p:bldP spid="25607" grpId="0" animBg="1"/>
      <p:bldP spid="25608" grpId="0" animBg="1"/>
      <p:bldP spid="2563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/>
              <a:t>Rovnoběžníky - vlastnosti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95738" y="1557338"/>
            <a:ext cx="4495800" cy="936625"/>
          </a:xfrm>
        </p:spPr>
        <p:txBody>
          <a:bodyPr/>
          <a:lstStyle/>
          <a:p>
            <a:r>
              <a:rPr lang="cs-CZ" sz="2400" b="1"/>
              <a:t>Každé dvě protější strany jsou rovnoběžné a shodné.</a:t>
            </a:r>
          </a:p>
        </p:txBody>
      </p:sp>
      <p:grpSp>
        <p:nvGrpSpPr>
          <p:cNvPr id="33818" name="Group 26"/>
          <p:cNvGrpSpPr>
            <a:grpSpLocks/>
          </p:cNvGrpSpPr>
          <p:nvPr/>
        </p:nvGrpSpPr>
        <p:grpSpPr bwMode="auto">
          <a:xfrm>
            <a:off x="611188" y="1557338"/>
            <a:ext cx="2590800" cy="838200"/>
            <a:chOff x="3312" y="1056"/>
            <a:chExt cx="1632" cy="528"/>
          </a:xfrm>
        </p:grpSpPr>
        <p:sp>
          <p:nvSpPr>
            <p:cNvPr id="33796" name="Line 4"/>
            <p:cNvSpPr>
              <a:spLocks noChangeShapeType="1"/>
            </p:cNvSpPr>
            <p:nvPr/>
          </p:nvSpPr>
          <p:spPr bwMode="auto">
            <a:xfrm>
              <a:off x="3696" y="1056"/>
              <a:ext cx="124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33797" name="Line 5"/>
            <p:cNvSpPr>
              <a:spLocks noChangeShapeType="1"/>
            </p:cNvSpPr>
            <p:nvPr/>
          </p:nvSpPr>
          <p:spPr bwMode="auto">
            <a:xfrm flipH="1">
              <a:off x="3312" y="1056"/>
              <a:ext cx="384" cy="52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33798" name="Line 6"/>
            <p:cNvSpPr>
              <a:spLocks noChangeShapeType="1"/>
            </p:cNvSpPr>
            <p:nvPr/>
          </p:nvSpPr>
          <p:spPr bwMode="auto">
            <a:xfrm flipH="1">
              <a:off x="4560" y="1056"/>
              <a:ext cx="384" cy="52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33799" name="Line 7"/>
            <p:cNvSpPr>
              <a:spLocks noChangeShapeType="1"/>
            </p:cNvSpPr>
            <p:nvPr/>
          </p:nvSpPr>
          <p:spPr bwMode="auto">
            <a:xfrm>
              <a:off x="3312" y="1584"/>
              <a:ext cx="124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3995738" y="2924175"/>
            <a:ext cx="41910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Každé dva protější úhly jsou shodné.</a:t>
            </a:r>
          </a:p>
        </p:txBody>
      </p:sp>
      <p:grpSp>
        <p:nvGrpSpPr>
          <p:cNvPr id="33801" name="Group 9"/>
          <p:cNvGrpSpPr>
            <a:grpSpLocks/>
          </p:cNvGrpSpPr>
          <p:nvPr/>
        </p:nvGrpSpPr>
        <p:grpSpPr bwMode="auto">
          <a:xfrm>
            <a:off x="539750" y="3076575"/>
            <a:ext cx="2590800" cy="838200"/>
            <a:chOff x="1536" y="1872"/>
            <a:chExt cx="1632" cy="528"/>
          </a:xfrm>
        </p:grpSpPr>
        <p:sp>
          <p:nvSpPr>
            <p:cNvPr id="33802" name="Line 10"/>
            <p:cNvSpPr>
              <a:spLocks noChangeShapeType="1"/>
            </p:cNvSpPr>
            <p:nvPr/>
          </p:nvSpPr>
          <p:spPr bwMode="auto">
            <a:xfrm>
              <a:off x="1920" y="1872"/>
              <a:ext cx="124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33803" name="Line 11"/>
            <p:cNvSpPr>
              <a:spLocks noChangeShapeType="1"/>
            </p:cNvSpPr>
            <p:nvPr/>
          </p:nvSpPr>
          <p:spPr bwMode="auto">
            <a:xfrm flipH="1">
              <a:off x="1536" y="1872"/>
              <a:ext cx="384" cy="52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33804" name="Line 12"/>
            <p:cNvSpPr>
              <a:spLocks noChangeShapeType="1"/>
            </p:cNvSpPr>
            <p:nvPr/>
          </p:nvSpPr>
          <p:spPr bwMode="auto">
            <a:xfrm flipH="1">
              <a:off x="2784" y="1872"/>
              <a:ext cx="384" cy="52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33805" name="Line 13"/>
            <p:cNvSpPr>
              <a:spLocks noChangeShapeType="1"/>
            </p:cNvSpPr>
            <p:nvPr/>
          </p:nvSpPr>
          <p:spPr bwMode="auto">
            <a:xfrm>
              <a:off x="1536" y="2400"/>
              <a:ext cx="124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3806" name="Arc 14"/>
          <p:cNvSpPr>
            <a:spLocks/>
          </p:cNvSpPr>
          <p:nvPr/>
        </p:nvSpPr>
        <p:spPr bwMode="auto">
          <a:xfrm>
            <a:off x="768350" y="3609975"/>
            <a:ext cx="228600" cy="304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807" name="Arc 15"/>
          <p:cNvSpPr>
            <a:spLocks/>
          </p:cNvSpPr>
          <p:nvPr/>
        </p:nvSpPr>
        <p:spPr bwMode="auto">
          <a:xfrm>
            <a:off x="2674938" y="3076575"/>
            <a:ext cx="228600" cy="390525"/>
          </a:xfrm>
          <a:custGeom>
            <a:avLst/>
            <a:gdLst>
              <a:gd name="G0" fmla="+- 21600 0 0"/>
              <a:gd name="G1" fmla="+- 17870 0 0"/>
              <a:gd name="G2" fmla="+- 21600 0 0"/>
              <a:gd name="T0" fmla="*/ 17417 w 21600"/>
              <a:gd name="T1" fmla="*/ 39061 h 39061"/>
              <a:gd name="T2" fmla="*/ 9466 w 21600"/>
              <a:gd name="T3" fmla="*/ 0 h 39061"/>
              <a:gd name="T4" fmla="*/ 21600 w 21600"/>
              <a:gd name="T5" fmla="*/ 17870 h 390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9061" fill="none" extrusionOk="0">
                <a:moveTo>
                  <a:pt x="17416" y="39061"/>
                </a:moveTo>
                <a:cubicBezTo>
                  <a:pt x="7295" y="37063"/>
                  <a:pt x="0" y="28186"/>
                  <a:pt x="0" y="17870"/>
                </a:cubicBezTo>
                <a:cubicBezTo>
                  <a:pt x="-1" y="10712"/>
                  <a:pt x="3545" y="4020"/>
                  <a:pt x="9466" y="0"/>
                </a:cubicBezTo>
              </a:path>
              <a:path w="21600" h="39061" stroke="0" extrusionOk="0">
                <a:moveTo>
                  <a:pt x="17416" y="39061"/>
                </a:moveTo>
                <a:cubicBezTo>
                  <a:pt x="7295" y="37063"/>
                  <a:pt x="0" y="28186"/>
                  <a:pt x="0" y="17870"/>
                </a:cubicBezTo>
                <a:cubicBezTo>
                  <a:pt x="-1" y="10712"/>
                  <a:pt x="3545" y="4020"/>
                  <a:pt x="9466" y="0"/>
                </a:cubicBezTo>
                <a:lnTo>
                  <a:pt x="21600" y="1787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808" name="Arc 16"/>
          <p:cNvSpPr>
            <a:spLocks/>
          </p:cNvSpPr>
          <p:nvPr/>
        </p:nvSpPr>
        <p:spPr bwMode="auto">
          <a:xfrm>
            <a:off x="962025" y="2924175"/>
            <a:ext cx="484188" cy="457200"/>
          </a:xfrm>
          <a:custGeom>
            <a:avLst/>
            <a:gdLst>
              <a:gd name="G0" fmla="+- 9647 0 0"/>
              <a:gd name="G1" fmla="+- 0 0 0"/>
              <a:gd name="G2" fmla="+- 21600 0 0"/>
              <a:gd name="T0" fmla="*/ 30114 w 30114"/>
              <a:gd name="T1" fmla="*/ 6904 h 21600"/>
              <a:gd name="T2" fmla="*/ 0 w 30114"/>
              <a:gd name="T3" fmla="*/ 19326 h 21600"/>
              <a:gd name="T4" fmla="*/ 9647 w 30114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0114" h="21600" fill="none" extrusionOk="0">
                <a:moveTo>
                  <a:pt x="30113" y="6903"/>
                </a:moveTo>
                <a:cubicBezTo>
                  <a:pt x="27151" y="15686"/>
                  <a:pt x="18915" y="21599"/>
                  <a:pt x="9647" y="21600"/>
                </a:cubicBezTo>
                <a:cubicBezTo>
                  <a:pt x="6298" y="21600"/>
                  <a:pt x="2995" y="20821"/>
                  <a:pt x="-1" y="19326"/>
                </a:cubicBezTo>
              </a:path>
              <a:path w="30114" h="21600" stroke="0" extrusionOk="0">
                <a:moveTo>
                  <a:pt x="30113" y="6903"/>
                </a:moveTo>
                <a:cubicBezTo>
                  <a:pt x="27151" y="15686"/>
                  <a:pt x="18915" y="21599"/>
                  <a:pt x="9647" y="21600"/>
                </a:cubicBezTo>
                <a:cubicBezTo>
                  <a:pt x="6298" y="21600"/>
                  <a:pt x="2995" y="20821"/>
                  <a:pt x="-1" y="19326"/>
                </a:cubicBezTo>
                <a:lnTo>
                  <a:pt x="9647" y="0"/>
                </a:lnTo>
                <a:close/>
              </a:path>
            </a:pathLst>
          </a:custGeom>
          <a:noFill/>
          <a:ln w="254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809" name="Arc 17"/>
          <p:cNvSpPr>
            <a:spLocks/>
          </p:cNvSpPr>
          <p:nvPr/>
        </p:nvSpPr>
        <p:spPr bwMode="auto">
          <a:xfrm flipV="1">
            <a:off x="2216150" y="3687763"/>
            <a:ext cx="406400" cy="231775"/>
          </a:xfrm>
          <a:custGeom>
            <a:avLst/>
            <a:gdLst>
              <a:gd name="G0" fmla="+- 21598 0 0"/>
              <a:gd name="G1" fmla="+- 0 0 0"/>
              <a:gd name="G2" fmla="+- 21600 0 0"/>
              <a:gd name="T0" fmla="*/ 34968 w 34968"/>
              <a:gd name="T1" fmla="*/ 16964 h 21600"/>
              <a:gd name="T2" fmla="*/ 0 w 34968"/>
              <a:gd name="T3" fmla="*/ 328 h 21600"/>
              <a:gd name="T4" fmla="*/ 21598 w 34968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968" h="21600" fill="none" extrusionOk="0">
                <a:moveTo>
                  <a:pt x="34968" y="16964"/>
                </a:moveTo>
                <a:cubicBezTo>
                  <a:pt x="31158" y="19967"/>
                  <a:pt x="26448" y="21599"/>
                  <a:pt x="21598" y="21600"/>
                </a:cubicBezTo>
                <a:cubicBezTo>
                  <a:pt x="9796" y="21600"/>
                  <a:pt x="179" y="12128"/>
                  <a:pt x="0" y="327"/>
                </a:cubicBezTo>
              </a:path>
              <a:path w="34968" h="21600" stroke="0" extrusionOk="0">
                <a:moveTo>
                  <a:pt x="34968" y="16964"/>
                </a:moveTo>
                <a:cubicBezTo>
                  <a:pt x="31158" y="19967"/>
                  <a:pt x="26448" y="21599"/>
                  <a:pt x="21598" y="21600"/>
                </a:cubicBezTo>
                <a:cubicBezTo>
                  <a:pt x="9796" y="21600"/>
                  <a:pt x="179" y="12128"/>
                  <a:pt x="0" y="327"/>
                </a:cubicBezTo>
                <a:lnTo>
                  <a:pt x="21598" y="0"/>
                </a:lnTo>
                <a:close/>
              </a:path>
            </a:pathLst>
          </a:custGeom>
          <a:noFill/>
          <a:ln w="254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3924300" y="4149725"/>
            <a:ext cx="4535488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Úhlopříčky se v rovnoběžníku navzájem půlí.</a:t>
            </a:r>
          </a:p>
        </p:txBody>
      </p:sp>
      <p:sp>
        <p:nvSpPr>
          <p:cNvPr id="33829" name="AutoShape 37"/>
          <p:cNvSpPr>
            <a:spLocks noChangeArrowheads="1"/>
          </p:cNvSpPr>
          <p:nvPr/>
        </p:nvSpPr>
        <p:spPr bwMode="auto">
          <a:xfrm>
            <a:off x="395288" y="4724400"/>
            <a:ext cx="2808287" cy="935038"/>
          </a:xfrm>
          <a:prstGeom prst="parallelogram">
            <a:avLst>
              <a:gd name="adj" fmla="val 75085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830" name="Line 38"/>
          <p:cNvSpPr>
            <a:spLocks noChangeShapeType="1"/>
          </p:cNvSpPr>
          <p:nvPr/>
        </p:nvSpPr>
        <p:spPr bwMode="auto">
          <a:xfrm>
            <a:off x="1112838" y="4724400"/>
            <a:ext cx="1373187" cy="931863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3831" name="Line 39"/>
          <p:cNvSpPr>
            <a:spLocks noChangeShapeType="1"/>
          </p:cNvSpPr>
          <p:nvPr/>
        </p:nvSpPr>
        <p:spPr bwMode="auto">
          <a:xfrm flipV="1">
            <a:off x="395288" y="4724400"/>
            <a:ext cx="2808287" cy="917575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3832" name="Text Box 40"/>
          <p:cNvSpPr txBox="1">
            <a:spLocks noChangeArrowheads="1"/>
          </p:cNvSpPr>
          <p:nvPr/>
        </p:nvSpPr>
        <p:spPr bwMode="auto">
          <a:xfrm>
            <a:off x="1635125" y="4848225"/>
            <a:ext cx="392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b="1">
                <a:solidFill>
                  <a:srgbClr val="FF0000"/>
                </a:solidFill>
                <a:latin typeface="Arial" charset="0"/>
              </a:rPr>
              <a:t>S</a:t>
            </a:r>
          </a:p>
        </p:txBody>
      </p:sp>
      <p:sp>
        <p:nvSpPr>
          <p:cNvPr id="33833" name="Rectangle 41"/>
          <p:cNvSpPr>
            <a:spLocks noChangeArrowheads="1"/>
          </p:cNvSpPr>
          <p:nvPr/>
        </p:nvSpPr>
        <p:spPr bwMode="auto">
          <a:xfrm>
            <a:off x="3924300" y="5013325"/>
            <a:ext cx="4681538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Rovnoběžník je středově souměrný, střed souměrnosti je v průsečíku úhlopříček.</a:t>
            </a:r>
          </a:p>
        </p:txBody>
      </p:sp>
      <p:sp>
        <p:nvSpPr>
          <p:cNvPr id="33835" name="AutoShape 4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260350"/>
            <a:ext cx="288925" cy="3603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836" name="AutoShape 44"/>
          <p:cNvSpPr>
            <a:spLocks noChangeArrowheads="1"/>
          </p:cNvSpPr>
          <p:nvPr/>
        </p:nvSpPr>
        <p:spPr bwMode="auto">
          <a:xfrm>
            <a:off x="8459788" y="6381750"/>
            <a:ext cx="358775" cy="333375"/>
          </a:xfrm>
          <a:prstGeom prst="rightArrow">
            <a:avLst>
              <a:gd name="adj1" fmla="val 50000"/>
              <a:gd name="adj2" fmla="val 269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837" name="Line 45"/>
          <p:cNvSpPr>
            <a:spLocks noChangeShapeType="1"/>
          </p:cNvSpPr>
          <p:nvPr/>
        </p:nvSpPr>
        <p:spPr bwMode="auto">
          <a:xfrm>
            <a:off x="611188" y="2417763"/>
            <a:ext cx="1979612" cy="3175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3838" name="Line 46"/>
          <p:cNvSpPr>
            <a:spLocks noChangeShapeType="1"/>
          </p:cNvSpPr>
          <p:nvPr/>
        </p:nvSpPr>
        <p:spPr bwMode="auto">
          <a:xfrm>
            <a:off x="1187450" y="1557338"/>
            <a:ext cx="2016125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3840" name="Line 48"/>
          <p:cNvSpPr>
            <a:spLocks noChangeShapeType="1"/>
          </p:cNvSpPr>
          <p:nvPr/>
        </p:nvSpPr>
        <p:spPr bwMode="auto">
          <a:xfrm flipV="1">
            <a:off x="2555875" y="1557338"/>
            <a:ext cx="647700" cy="8636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3841" name="Line 49"/>
          <p:cNvSpPr>
            <a:spLocks noChangeShapeType="1"/>
          </p:cNvSpPr>
          <p:nvPr/>
        </p:nvSpPr>
        <p:spPr bwMode="auto">
          <a:xfrm flipV="1">
            <a:off x="611188" y="1557338"/>
            <a:ext cx="576262" cy="8636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3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3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3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33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3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3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2000"/>
                                        <p:tgtEl>
                                          <p:spTgt spid="338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3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3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  <p:bldP spid="33800" grpId="0"/>
      <p:bldP spid="33806" grpId="0" animBg="1"/>
      <p:bldP spid="33807" grpId="0" animBg="1"/>
      <p:bldP spid="33808" grpId="0" animBg="1"/>
      <p:bldP spid="33809" grpId="0" animBg="1"/>
      <p:bldP spid="33830" grpId="0" animBg="1"/>
      <p:bldP spid="33831" grpId="0" animBg="1"/>
      <p:bldP spid="33832" grpId="0"/>
      <p:bldP spid="33836" grpId="0" animBg="1"/>
      <p:bldP spid="33837" grpId="0" animBg="1"/>
      <p:bldP spid="33838" grpId="0" animBg="1"/>
      <p:bldP spid="33840" grpId="0" animBg="1"/>
      <p:bldP spid="33841" grpId="0" animBg="1"/>
    </p:bldLst>
  </p:timing>
</p:sld>
</file>

<file path=ppt/theme/theme1.xml><?xml version="1.0" encoding="utf-8"?>
<a:theme xmlns:a="http://schemas.openxmlformats.org/drawingml/2006/main" name="Javor">
  <a:themeElements>
    <a:clrScheme name="Javor 3">
      <a:dk1>
        <a:srgbClr val="000000"/>
      </a:dk1>
      <a:lt1>
        <a:srgbClr val="FFFFCC"/>
      </a:lt1>
      <a:dk2>
        <a:srgbClr val="A26D18"/>
      </a:dk2>
      <a:lt2>
        <a:srgbClr val="F9D793"/>
      </a:lt2>
      <a:accent1>
        <a:srgbClr val="FFD05B"/>
      </a:accent1>
      <a:accent2>
        <a:srgbClr val="FEE1A8"/>
      </a:accent2>
      <a:accent3>
        <a:srgbClr val="FFFFE2"/>
      </a:accent3>
      <a:accent4>
        <a:srgbClr val="000000"/>
      </a:accent4>
      <a:accent5>
        <a:srgbClr val="FFE4B5"/>
      </a:accent5>
      <a:accent6>
        <a:srgbClr val="E6CC98"/>
      </a:accent6>
      <a:hlink>
        <a:srgbClr val="FF0000"/>
      </a:hlink>
      <a:folHlink>
        <a:srgbClr val="CC6600"/>
      </a:folHlink>
    </a:clrScheme>
    <a:fontScheme name="Javo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Javor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avor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avor 10">
        <a:dk1>
          <a:srgbClr val="FEDCBA"/>
        </a:dk1>
        <a:lt1>
          <a:srgbClr val="FFFFFF"/>
        </a:lt1>
        <a:dk2>
          <a:srgbClr val="FFCC99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FFE2C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 11">
        <a:dk1>
          <a:srgbClr val="CC6600"/>
        </a:dk1>
        <a:lt1>
          <a:srgbClr val="FFCC99"/>
        </a:lt1>
        <a:dk2>
          <a:srgbClr val="FEEC94"/>
        </a:dk2>
        <a:lt2>
          <a:srgbClr val="FEDCBA"/>
        </a:lt2>
        <a:accent1>
          <a:srgbClr val="FF9900"/>
        </a:accent1>
        <a:accent2>
          <a:srgbClr val="B76A03"/>
        </a:accent2>
        <a:accent3>
          <a:srgbClr val="FFE2CA"/>
        </a:accent3>
        <a:accent4>
          <a:srgbClr val="AE5600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avor 12">
        <a:dk1>
          <a:srgbClr val="CC6600"/>
        </a:dk1>
        <a:lt1>
          <a:srgbClr val="FFCC99"/>
        </a:lt1>
        <a:dk2>
          <a:srgbClr val="FEEC94"/>
        </a:dk2>
        <a:lt2>
          <a:srgbClr val="FEDCBA"/>
        </a:lt2>
        <a:accent1>
          <a:srgbClr val="FF9900"/>
        </a:accent1>
        <a:accent2>
          <a:srgbClr val="B76A03"/>
        </a:accent2>
        <a:accent3>
          <a:srgbClr val="FFE2CA"/>
        </a:accent3>
        <a:accent4>
          <a:srgbClr val="AE5600"/>
        </a:accent4>
        <a:accent5>
          <a:srgbClr val="FFCAAA"/>
        </a:accent5>
        <a:accent6>
          <a:srgbClr val="A65F02"/>
        </a:accent6>
        <a:hlink>
          <a:srgbClr val="FF0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avor 13">
        <a:dk1>
          <a:srgbClr val="CC6600"/>
        </a:dk1>
        <a:lt1>
          <a:srgbClr val="FFCC99"/>
        </a:lt1>
        <a:dk2>
          <a:srgbClr val="FEEC94"/>
        </a:dk2>
        <a:lt2>
          <a:srgbClr val="FEDCBA"/>
        </a:lt2>
        <a:accent1>
          <a:srgbClr val="FF9900"/>
        </a:accent1>
        <a:accent2>
          <a:srgbClr val="FCA532"/>
        </a:accent2>
        <a:accent3>
          <a:srgbClr val="FFE2CA"/>
        </a:accent3>
        <a:accent4>
          <a:srgbClr val="AE5600"/>
        </a:accent4>
        <a:accent5>
          <a:srgbClr val="FFCAAA"/>
        </a:accent5>
        <a:accent6>
          <a:srgbClr val="E4952C"/>
        </a:accent6>
        <a:hlink>
          <a:srgbClr val="FF0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avor 14">
        <a:dk1>
          <a:srgbClr val="CC6600"/>
        </a:dk1>
        <a:lt1>
          <a:srgbClr val="FFCC99"/>
        </a:lt1>
        <a:dk2>
          <a:srgbClr val="FEEC94"/>
        </a:dk2>
        <a:lt2>
          <a:srgbClr val="FEDCBA"/>
        </a:lt2>
        <a:accent1>
          <a:srgbClr val="FFFFCC"/>
        </a:accent1>
        <a:accent2>
          <a:srgbClr val="FCA532"/>
        </a:accent2>
        <a:accent3>
          <a:srgbClr val="FFE2CA"/>
        </a:accent3>
        <a:accent4>
          <a:srgbClr val="AE5600"/>
        </a:accent4>
        <a:accent5>
          <a:srgbClr val="FFFFE2"/>
        </a:accent5>
        <a:accent6>
          <a:srgbClr val="E4952C"/>
        </a:accent6>
        <a:hlink>
          <a:srgbClr val="FF0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avor 15">
        <a:dk1>
          <a:srgbClr val="CC6600"/>
        </a:dk1>
        <a:lt1>
          <a:srgbClr val="FFCC99"/>
        </a:lt1>
        <a:dk2>
          <a:srgbClr val="FEEC94"/>
        </a:dk2>
        <a:lt2>
          <a:srgbClr val="FEDCBA"/>
        </a:lt2>
        <a:accent1>
          <a:srgbClr val="FFFFCC"/>
        </a:accent1>
        <a:accent2>
          <a:srgbClr val="FED9A8"/>
        </a:accent2>
        <a:accent3>
          <a:srgbClr val="FFE2CA"/>
        </a:accent3>
        <a:accent4>
          <a:srgbClr val="AE5600"/>
        </a:accent4>
        <a:accent5>
          <a:srgbClr val="FFFFE2"/>
        </a:accent5>
        <a:accent6>
          <a:srgbClr val="E6C498"/>
        </a:accent6>
        <a:hlink>
          <a:srgbClr val="FF0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avor 16">
        <a:dk1>
          <a:srgbClr val="663300"/>
        </a:dk1>
        <a:lt1>
          <a:srgbClr val="FFCC99"/>
        </a:lt1>
        <a:dk2>
          <a:srgbClr val="FEEC94"/>
        </a:dk2>
        <a:lt2>
          <a:srgbClr val="FEDCBA"/>
        </a:lt2>
        <a:accent1>
          <a:srgbClr val="FFFFCC"/>
        </a:accent1>
        <a:accent2>
          <a:srgbClr val="FED9A8"/>
        </a:accent2>
        <a:accent3>
          <a:srgbClr val="FFE2CA"/>
        </a:accent3>
        <a:accent4>
          <a:srgbClr val="562A00"/>
        </a:accent4>
        <a:accent5>
          <a:srgbClr val="FFFFE2"/>
        </a:accent5>
        <a:accent6>
          <a:srgbClr val="E6C498"/>
        </a:accent6>
        <a:hlink>
          <a:srgbClr val="FF0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1912</TotalTime>
  <Words>2404</Words>
  <Application>Microsoft Office PowerPoint</Application>
  <PresentationFormat>Předvádění na obrazovce (4:3)</PresentationFormat>
  <Paragraphs>786</Paragraphs>
  <Slides>44</Slides>
  <Notes>0</Notes>
  <HiddenSlides>1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50" baseType="lpstr">
      <vt:lpstr>Arial</vt:lpstr>
      <vt:lpstr>Comic Sans MS</vt:lpstr>
      <vt:lpstr>Times New Roman</vt:lpstr>
      <vt:lpstr>Wingdings</vt:lpstr>
      <vt:lpstr>Javor</vt:lpstr>
      <vt:lpstr>Rovnice</vt:lpstr>
      <vt:lpstr>Čtyřúhelníky</vt:lpstr>
      <vt:lpstr>Obsah</vt:lpstr>
      <vt:lpstr>Čtyřúhelníky v praxi</vt:lpstr>
      <vt:lpstr>Prezentace aplikace PowerPoint</vt:lpstr>
      <vt:lpstr>Čtyřúhelníky – základní pojmy</vt:lpstr>
      <vt:lpstr>Všimni si rozdílu při označování stran</vt:lpstr>
      <vt:lpstr>Procvičení - čtyřúhelníky</vt:lpstr>
      <vt:lpstr>Rozdělení čtyřúhelníků</vt:lpstr>
      <vt:lpstr>Rovnoběžníky - vlastnosti</vt:lpstr>
      <vt:lpstr>Rovnoběžníky – vlastnosti (shrnutí)</vt:lpstr>
      <vt:lpstr>Procvičení – vlastnosti rovnoběžníků</vt:lpstr>
      <vt:lpstr>Pozoruj úhlopříčky rovnoběžníků</vt:lpstr>
      <vt:lpstr>Rozdělení rovnoběžníků a jejich vlastnosti</vt:lpstr>
      <vt:lpstr>Pravoúhelníky</vt:lpstr>
      <vt:lpstr>Pravoúhelníky</vt:lpstr>
      <vt:lpstr>Kosoúhelníky</vt:lpstr>
      <vt:lpstr>Kosoúhelníky</vt:lpstr>
      <vt:lpstr>Má uvedenou vlastnost následující rovnoběžník?</vt:lpstr>
      <vt:lpstr>Má uvedenou vlastnost následující rovnoběžník?</vt:lpstr>
      <vt:lpstr>Pojmenuj tyto obrazce  </vt:lpstr>
      <vt:lpstr>Pojmenuj tyto obrazce </vt:lpstr>
      <vt:lpstr>Výška rovnoběžníku</vt:lpstr>
      <vt:lpstr>Výšky rovnoběžníku</vt:lpstr>
      <vt:lpstr>Obsah rovnoběžníku</vt:lpstr>
      <vt:lpstr>Obsah rovnoběžníku</vt:lpstr>
      <vt:lpstr>Urči obsah obrazců</vt:lpstr>
      <vt:lpstr>Obsah rovnoběžníku - vzorec</vt:lpstr>
      <vt:lpstr>S = a . va</vt:lpstr>
      <vt:lpstr>S = a . va</vt:lpstr>
      <vt:lpstr>S = a . va</vt:lpstr>
      <vt:lpstr>Obvod rovnoběžníků</vt:lpstr>
      <vt:lpstr>S = a . va</vt:lpstr>
      <vt:lpstr>Lichoběžníky v praxi</vt:lpstr>
      <vt:lpstr>Lichoběžníky</vt:lpstr>
      <vt:lpstr>Základní prvky lichoběžníku</vt:lpstr>
      <vt:lpstr>Rozdělení lichoběžníků</vt:lpstr>
      <vt:lpstr>Obvod lichoběžníku </vt:lpstr>
      <vt:lpstr>Procvičení – obvod, vnitřní úhly</vt:lpstr>
      <vt:lpstr>Obsah lichoběžníku</vt:lpstr>
      <vt:lpstr>Př.: Vypočti obsah lichoběžníku se základnami   a = 6 cm, c = 2,5 cm a výškou v = 3 cm.</vt:lpstr>
      <vt:lpstr>Vypočti obsah lichoběžníku ABCD:</vt:lpstr>
      <vt:lpstr>Prezentace aplikace PowerPoint</vt:lpstr>
      <vt:lpstr>Prezentace aplikace PowerPoint</vt:lpstr>
      <vt:lpstr>Prezentace aplikace PowerPoint</vt:lpstr>
    </vt:vector>
  </TitlesOfParts>
  <Company>vlastní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Bohumila</dc:creator>
  <cp:lastModifiedBy>Iveta</cp:lastModifiedBy>
  <cp:revision>38</cp:revision>
  <dcterms:created xsi:type="dcterms:W3CDTF">2009-03-31T15:59:55Z</dcterms:created>
  <dcterms:modified xsi:type="dcterms:W3CDTF">2020-03-13T18:30:18Z</dcterms:modified>
</cp:coreProperties>
</file>